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41"/>
  </p:notesMasterIdLst>
  <p:sldIdLst>
    <p:sldId id="272" r:id="rId2"/>
    <p:sldId id="271" r:id="rId3"/>
    <p:sldId id="258" r:id="rId4"/>
    <p:sldId id="306" r:id="rId5"/>
    <p:sldId id="339" r:id="rId6"/>
    <p:sldId id="340" r:id="rId7"/>
    <p:sldId id="341" r:id="rId8"/>
    <p:sldId id="342" r:id="rId9"/>
    <p:sldId id="319" r:id="rId10"/>
    <p:sldId id="343" r:id="rId11"/>
    <p:sldId id="344" r:id="rId12"/>
    <p:sldId id="351" r:id="rId13"/>
    <p:sldId id="352" r:id="rId14"/>
    <p:sldId id="353" r:id="rId15"/>
    <p:sldId id="354" r:id="rId16"/>
    <p:sldId id="355" r:id="rId17"/>
    <p:sldId id="356" r:id="rId18"/>
    <p:sldId id="350" r:id="rId19"/>
    <p:sldId id="349" r:id="rId20"/>
    <p:sldId id="348" r:id="rId21"/>
    <p:sldId id="347" r:id="rId22"/>
    <p:sldId id="346" r:id="rId23"/>
    <p:sldId id="345"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289" r:id="rId40"/>
  </p:sldIdLst>
  <p:sldSz cx="12192000" cy="6858000"/>
  <p:notesSz cx="6858000" cy="9144000"/>
  <p:embeddedFontLst>
    <p:embeddedFont>
      <p:font typeface="Nunito Sans" pitchFamily="2" charset="0"/>
      <p:regular r:id="rId42"/>
      <p:bold r:id="rId43"/>
      <p:italic r:id="rId44"/>
      <p:boldItalic r:id="rId45"/>
    </p:embeddedFont>
    <p:embeddedFont>
      <p:font typeface="Nunito Sans SemiBold" pitchFamily="2" charset="0"/>
      <p:bold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70" d="100"/>
          <a:sy n="70" d="100"/>
        </p:scale>
        <p:origin x="926" y="48"/>
      </p:cViewPr>
      <p:guideLst>
        <p:guide orient="horz" pos="2160"/>
        <p:guide pos="3840"/>
      </p:guideLst>
    </p:cSldViewPr>
  </p:slideViewPr>
  <p:notesTextViewPr>
    <p:cViewPr>
      <p:scale>
        <a:sx n="100" d="100"/>
        <a:sy n="100" d="100"/>
      </p:scale>
      <p:origin x="0" y="-106"/>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Lawyer works in court likewise laborer works in factory.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63049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Uncle and Aunty is a pair, similarly niece is the pair of nephew.</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797290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Analogies based on antonyms. Opposite of awkward is </a:t>
            </a:r>
            <a:r>
              <a:rPr lang="en-US" sz="1200" b="1" i="0" kern="1200" dirty="0">
                <a:solidFill>
                  <a:schemeClr val="tx1"/>
                </a:solidFill>
                <a:effectLst/>
                <a:latin typeface="+mn-lt"/>
                <a:ea typeface="+mn-ea"/>
                <a:cs typeface="+mn-cs"/>
              </a:rPr>
              <a:t>graceful.</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82259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Analogies based on whole :: Part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67207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Analogies based on Category/Type</a:t>
            </a:r>
          </a:p>
          <a:p>
            <a:r>
              <a:rPr lang="en-US" sz="1200" b="0" i="0" kern="1200" dirty="0">
                <a:solidFill>
                  <a:schemeClr val="tx1"/>
                </a:solidFill>
                <a:effectLst/>
                <a:latin typeface="+mn-lt"/>
                <a:ea typeface="+mn-ea"/>
                <a:cs typeface="+mn-cs"/>
              </a:rPr>
              <a:t>Bolero: Spanish dance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02198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Forecast is for future happenings and regret is for past actions.</a:t>
            </a:r>
          </a:p>
          <a:p>
            <a:r>
              <a:rPr lang="en-US" sz="1200" b="0" i="0" kern="1200" dirty="0">
                <a:solidFill>
                  <a:schemeClr val="tx1"/>
                </a:solidFill>
                <a:effectLst/>
                <a:latin typeface="+mn-lt"/>
                <a:ea typeface="+mn-ea"/>
                <a:cs typeface="+mn-cs"/>
              </a:rPr>
              <a:t>Atone: feel of regret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858024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First is the disease caused by the second</a:t>
            </a:r>
          </a:p>
          <a:p>
            <a:r>
              <a:rPr lang="en-US" sz="1200" b="0" i="0" kern="1200" dirty="0">
                <a:solidFill>
                  <a:schemeClr val="tx1"/>
                </a:solidFill>
                <a:effectLst/>
                <a:latin typeface="+mn-lt"/>
                <a:ea typeface="+mn-ea"/>
                <a:cs typeface="+mn-cs"/>
              </a:rPr>
              <a:t>Protozoa- malaria…</a:t>
            </a:r>
          </a:p>
          <a:p>
            <a:r>
              <a:rPr lang="en-US" sz="1200" b="0" i="0" kern="1200" dirty="0">
                <a:solidFill>
                  <a:schemeClr val="tx1"/>
                </a:solidFill>
                <a:effectLst/>
                <a:latin typeface="+mn-lt"/>
                <a:ea typeface="+mn-ea"/>
                <a:cs typeface="+mn-cs"/>
              </a:rPr>
              <a:t>Parasite-malaria…</a:t>
            </a:r>
          </a:p>
          <a:p>
            <a:r>
              <a:rPr lang="en-US" sz="1200" b="0" i="0" kern="1200" dirty="0">
                <a:solidFill>
                  <a:schemeClr val="tx1"/>
                </a:solidFill>
                <a:effectLst/>
                <a:latin typeface="+mn-lt"/>
                <a:ea typeface="+mn-ea"/>
                <a:cs typeface="+mn-cs"/>
              </a:rPr>
              <a:t>bacillus-anthrax—occurs in soil and effects animals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05927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Second is the mode of transference of heat by the first.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06740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The base of a building is stones, similarly the base of a language is alphabets.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650833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1" kern="1200" dirty="0">
                <a:solidFill>
                  <a:schemeClr val="tx1"/>
                </a:solidFill>
                <a:effectLst/>
                <a:latin typeface="+mn-lt"/>
                <a:ea typeface="+mn-ea"/>
                <a:cs typeface="+mn-cs"/>
              </a:rPr>
              <a:t>Lead off</a:t>
            </a:r>
            <a:r>
              <a:rPr lang="en-US" sz="1200" b="0" i="0" kern="1200" dirty="0">
                <a:solidFill>
                  <a:schemeClr val="tx1"/>
                </a:solidFill>
                <a:effectLst/>
                <a:latin typeface="+mn-lt"/>
                <a:ea typeface="+mn-ea"/>
                <a:cs typeface="+mn-cs"/>
              </a:rPr>
              <a:t> is the antonym of ’</a:t>
            </a:r>
            <a:r>
              <a:rPr lang="en-US" sz="1200" b="0" i="1" kern="1200" dirty="0">
                <a:solidFill>
                  <a:schemeClr val="tx1"/>
                </a:solidFill>
                <a:effectLst/>
                <a:latin typeface="+mn-lt"/>
                <a:ea typeface="+mn-ea"/>
                <a:cs typeface="+mn-cs"/>
              </a:rPr>
              <a:t>end</a:t>
            </a:r>
            <a:r>
              <a:rPr lang="en-US" sz="1200" b="0" i="0" kern="1200" dirty="0">
                <a:solidFill>
                  <a:schemeClr val="tx1"/>
                </a:solidFill>
                <a:effectLst/>
                <a:latin typeface="+mn-lt"/>
                <a:ea typeface="+mn-ea"/>
                <a:cs typeface="+mn-cs"/>
              </a:rPr>
              <a:t>’, similarly </a:t>
            </a:r>
            <a:r>
              <a:rPr lang="en-US" sz="1200" b="0" i="1" kern="1200" dirty="0">
                <a:solidFill>
                  <a:schemeClr val="tx1"/>
                </a:solidFill>
                <a:effectLst/>
                <a:latin typeface="+mn-lt"/>
                <a:ea typeface="+mn-ea"/>
                <a:cs typeface="+mn-cs"/>
              </a:rPr>
              <a:t>terminal </a:t>
            </a:r>
            <a:r>
              <a:rPr lang="en-US" sz="1200" b="0" i="0" kern="1200" dirty="0">
                <a:solidFill>
                  <a:schemeClr val="tx1"/>
                </a:solidFill>
                <a:effectLst/>
                <a:latin typeface="+mn-lt"/>
                <a:ea typeface="+mn-ea"/>
                <a:cs typeface="+mn-cs"/>
              </a:rPr>
              <a:t>is the antonym of ’</a:t>
            </a:r>
            <a:r>
              <a:rPr lang="en-US" sz="1200" b="0" i="1" kern="1200" dirty="0">
                <a:solidFill>
                  <a:schemeClr val="tx1"/>
                </a:solidFill>
                <a:effectLst/>
                <a:latin typeface="+mn-lt"/>
                <a:ea typeface="+mn-ea"/>
                <a:cs typeface="+mn-cs"/>
              </a:rPr>
              <a:t>reviving</a:t>
            </a:r>
            <a:r>
              <a:rPr lang="en-US" sz="1200" b="0" i="0" kern="1200" dirty="0">
                <a:solidFill>
                  <a:schemeClr val="tx1"/>
                </a:solidFill>
                <a:effectLst/>
                <a:latin typeface="+mn-lt"/>
                <a:ea typeface="+mn-ea"/>
                <a:cs typeface="+mn-cs"/>
              </a:rPr>
              <a:t>’ (with respect to terminal illness).</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22859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Oncology is the study of cancer likewise semantic is the study of meanings in language.</a:t>
            </a:r>
          </a:p>
          <a:p>
            <a:r>
              <a:rPr lang="en-US" sz="1200" b="0" i="0" kern="1200" dirty="0">
                <a:solidFill>
                  <a:schemeClr val="tx1"/>
                </a:solidFill>
                <a:effectLst/>
                <a:latin typeface="+mn-lt"/>
                <a:ea typeface="+mn-ea"/>
                <a:cs typeface="+mn-cs"/>
              </a:rPr>
              <a:t>Numbers- arithmetic</a:t>
            </a:r>
          </a:p>
          <a:p>
            <a:r>
              <a:rPr lang="en-US" sz="1200" b="0" i="0" kern="1200" dirty="0">
                <a:solidFill>
                  <a:schemeClr val="tx1"/>
                </a:solidFill>
                <a:effectLst/>
                <a:latin typeface="+mn-lt"/>
                <a:ea typeface="+mn-ea"/>
                <a:cs typeface="+mn-cs"/>
              </a:rPr>
              <a:t>Seasons-phenology</a:t>
            </a:r>
          </a:p>
          <a:p>
            <a:r>
              <a:rPr lang="en-US" sz="1200" b="0" i="0" kern="1200" dirty="0">
                <a:solidFill>
                  <a:schemeClr val="tx1"/>
                </a:solidFill>
                <a:effectLst/>
                <a:latin typeface="+mn-lt"/>
                <a:ea typeface="+mn-ea"/>
                <a:cs typeface="+mn-cs"/>
              </a:rPr>
              <a:t>Rain-earth rainfall climatology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45347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endParaRPr lang="en-US" sz="1200" b="1"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Oases </a:t>
            </a:r>
            <a:r>
              <a:rPr lang="en-US" sz="1200" b="0" i="0" kern="1200" dirty="0">
                <a:solidFill>
                  <a:schemeClr val="tx1"/>
                </a:solidFill>
                <a:effectLst/>
                <a:latin typeface="+mn-lt"/>
                <a:ea typeface="+mn-ea"/>
                <a:cs typeface="+mn-cs"/>
              </a:rPr>
              <a:t>is the plural of </a:t>
            </a:r>
            <a:r>
              <a:rPr lang="en-US" sz="1200" b="0" i="1" kern="1200" dirty="0">
                <a:solidFill>
                  <a:schemeClr val="tx1"/>
                </a:solidFill>
                <a:effectLst/>
                <a:latin typeface="+mn-lt"/>
                <a:ea typeface="+mn-ea"/>
                <a:cs typeface="+mn-cs"/>
              </a:rPr>
              <a:t>oasis</a:t>
            </a:r>
            <a:r>
              <a:rPr lang="en-US" sz="1200" b="0" i="0" kern="1200" dirty="0">
                <a:solidFill>
                  <a:schemeClr val="tx1"/>
                </a:solidFill>
                <a:effectLst/>
                <a:latin typeface="+mn-lt"/>
                <a:ea typeface="+mn-ea"/>
                <a:cs typeface="+mn-cs"/>
              </a:rPr>
              <a:t>, similarly </a:t>
            </a:r>
            <a:r>
              <a:rPr lang="en-US" sz="1200" b="0" i="1" kern="1200" dirty="0">
                <a:solidFill>
                  <a:schemeClr val="tx1"/>
                </a:solidFill>
                <a:effectLst/>
                <a:latin typeface="+mn-lt"/>
                <a:ea typeface="+mn-ea"/>
                <a:cs typeface="+mn-cs"/>
              </a:rPr>
              <a:t>data </a:t>
            </a:r>
            <a:r>
              <a:rPr lang="en-US" sz="1200" b="0" i="0" kern="1200" dirty="0">
                <a:solidFill>
                  <a:schemeClr val="tx1"/>
                </a:solidFill>
                <a:effectLst/>
                <a:latin typeface="+mn-lt"/>
                <a:ea typeface="+mn-ea"/>
                <a:cs typeface="+mn-cs"/>
              </a:rPr>
              <a:t>is the plural of </a:t>
            </a:r>
            <a:r>
              <a:rPr lang="en-US" sz="1200" b="0" i="1" kern="1200" dirty="0">
                <a:solidFill>
                  <a:schemeClr val="tx1"/>
                </a:solidFill>
                <a:effectLst/>
                <a:latin typeface="+mn-lt"/>
                <a:ea typeface="+mn-ea"/>
                <a:cs typeface="+mn-cs"/>
              </a:rPr>
              <a:t>datum</a:t>
            </a:r>
            <a:r>
              <a:rPr lang="en-US" sz="1200" b="0" i="0" kern="120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871387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1" kern="1200" dirty="0">
                <a:solidFill>
                  <a:schemeClr val="tx1"/>
                </a:solidFill>
                <a:effectLst/>
                <a:latin typeface="+mn-lt"/>
                <a:ea typeface="+mn-ea"/>
                <a:cs typeface="+mn-cs"/>
              </a:rPr>
              <a:t>Meow </a:t>
            </a:r>
            <a:r>
              <a:rPr lang="en-US" sz="1200" b="0" i="0" kern="1200" dirty="0">
                <a:solidFill>
                  <a:schemeClr val="tx1"/>
                </a:solidFill>
                <a:effectLst/>
                <a:latin typeface="+mn-lt"/>
                <a:ea typeface="+mn-ea"/>
                <a:cs typeface="+mn-cs"/>
              </a:rPr>
              <a:t>is the sound of </a:t>
            </a:r>
            <a:r>
              <a:rPr lang="en-US" sz="1200" b="0" i="1" kern="1200" dirty="0">
                <a:solidFill>
                  <a:schemeClr val="tx1"/>
                </a:solidFill>
                <a:effectLst/>
                <a:latin typeface="+mn-lt"/>
                <a:ea typeface="+mn-ea"/>
                <a:cs typeface="+mn-cs"/>
              </a:rPr>
              <a:t>cat </a:t>
            </a:r>
            <a:r>
              <a:rPr lang="en-US" sz="1200" b="0" i="0" kern="1200" dirty="0">
                <a:solidFill>
                  <a:schemeClr val="tx1"/>
                </a:solidFill>
                <a:effectLst/>
                <a:latin typeface="+mn-lt"/>
                <a:ea typeface="+mn-ea"/>
                <a:cs typeface="+mn-cs"/>
              </a:rPr>
              <a:t>similarly </a:t>
            </a:r>
            <a:r>
              <a:rPr lang="en-US" sz="1200" b="0" i="1" kern="1200" dirty="0">
                <a:solidFill>
                  <a:schemeClr val="tx1"/>
                </a:solidFill>
                <a:effectLst/>
                <a:latin typeface="+mn-lt"/>
                <a:ea typeface="+mn-ea"/>
                <a:cs typeface="+mn-cs"/>
              </a:rPr>
              <a:t>neigh </a:t>
            </a:r>
            <a:r>
              <a:rPr lang="en-US" sz="1200" b="0" i="0" kern="1200" dirty="0">
                <a:solidFill>
                  <a:schemeClr val="tx1"/>
                </a:solidFill>
                <a:effectLst/>
                <a:latin typeface="+mn-lt"/>
                <a:ea typeface="+mn-ea"/>
                <a:cs typeface="+mn-cs"/>
              </a:rPr>
              <a:t>is the sound of </a:t>
            </a:r>
            <a:r>
              <a:rPr lang="en-US" sz="1200" b="0" i="1" kern="1200" dirty="0">
                <a:solidFill>
                  <a:schemeClr val="tx1"/>
                </a:solidFill>
                <a:effectLst/>
                <a:latin typeface="+mn-lt"/>
                <a:ea typeface="+mn-ea"/>
                <a:cs typeface="+mn-cs"/>
              </a:rPr>
              <a:t>horse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Grunt-pig</a:t>
            </a:r>
          </a:p>
          <a:p>
            <a:r>
              <a:rPr lang="en-US" sz="1200" b="0" i="0" kern="1200" dirty="0">
                <a:solidFill>
                  <a:schemeClr val="tx1"/>
                </a:solidFill>
                <a:effectLst/>
                <a:latin typeface="+mn-lt"/>
                <a:ea typeface="+mn-ea"/>
                <a:cs typeface="+mn-cs"/>
              </a:rPr>
              <a:t>Moo-cow</a:t>
            </a:r>
          </a:p>
          <a:p>
            <a:r>
              <a:rPr lang="en-US" sz="1200" b="0" i="0" kern="1200" dirty="0">
                <a:solidFill>
                  <a:schemeClr val="tx1"/>
                </a:solidFill>
                <a:effectLst/>
                <a:latin typeface="+mn-lt"/>
                <a:ea typeface="+mn-ea"/>
                <a:cs typeface="+mn-cs"/>
              </a:rPr>
              <a:t>Bleat-lamb/calf</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3012353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 roads, speed breaker slows down the vehicle. Similarly jargon slows down reading. "Jargon" means '</a:t>
            </a:r>
            <a:r>
              <a:rPr lang="en-US" sz="1200" b="0" i="1" kern="1200" dirty="0">
                <a:solidFill>
                  <a:schemeClr val="tx1"/>
                </a:solidFill>
                <a:effectLst/>
                <a:latin typeface="+mn-lt"/>
                <a:ea typeface="+mn-ea"/>
                <a:cs typeface="+mn-cs"/>
              </a:rPr>
              <a:t>special words or expressions used by a profession or group that are difficult for others to understand.'</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29514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Answer:C</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Water</a:t>
            </a:r>
            <a:r>
              <a:rPr lang="en-US" sz="1200" b="1" i="0" kern="1200" baseline="0" dirty="0">
                <a:solidFill>
                  <a:schemeClr val="tx1"/>
                </a:solidFill>
                <a:effectLst/>
                <a:latin typeface="+mn-lt"/>
                <a:ea typeface="+mn-ea"/>
                <a:cs typeface="+mn-cs"/>
              </a:rPr>
              <a:t> flows in a river whereas water is stagnant in a pool.</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48129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0" kern="1200" dirty="0">
                <a:solidFill>
                  <a:schemeClr val="tx1"/>
                </a:solidFill>
                <a:effectLst/>
                <a:latin typeface="+mn-lt"/>
                <a:ea typeface="+mn-ea"/>
                <a:cs typeface="+mn-cs"/>
              </a:rPr>
              <a:t>Cat</a:t>
            </a:r>
            <a:r>
              <a:rPr lang="en-US" sz="1200" b="1" i="0" kern="1200" baseline="0" dirty="0">
                <a:solidFill>
                  <a:schemeClr val="tx1"/>
                </a:solidFill>
                <a:effectLst/>
                <a:latin typeface="+mn-lt"/>
                <a:ea typeface="+mn-ea"/>
                <a:cs typeface="+mn-cs"/>
              </a:rPr>
              <a:t>s have paws whereas a horse has hoofs.</a:t>
            </a:r>
          </a:p>
          <a:p>
            <a:r>
              <a:rPr lang="en-US" sz="1200" b="1" i="0" kern="1200" baseline="0" dirty="0">
                <a:solidFill>
                  <a:schemeClr val="tx1"/>
                </a:solidFill>
                <a:effectLst/>
                <a:latin typeface="+mn-lt"/>
                <a:ea typeface="+mn-ea"/>
                <a:cs typeface="+mn-cs"/>
              </a:rPr>
              <a:t>Lamb-sheep’s trotters</a:t>
            </a:r>
          </a:p>
          <a:p>
            <a:r>
              <a:rPr lang="en-US" sz="1200" b="1" i="0" kern="1200" baseline="0" dirty="0">
                <a:solidFill>
                  <a:schemeClr val="tx1"/>
                </a:solidFill>
                <a:effectLst/>
                <a:latin typeface="+mn-lt"/>
                <a:ea typeface="+mn-ea"/>
                <a:cs typeface="+mn-cs"/>
              </a:rPr>
              <a:t>Elephant-feet</a:t>
            </a:r>
          </a:p>
          <a:p>
            <a:r>
              <a:rPr lang="en-US" sz="1200" b="1" i="0" kern="1200" baseline="0" dirty="0">
                <a:solidFill>
                  <a:schemeClr val="tx1"/>
                </a:solidFill>
                <a:effectLst/>
                <a:latin typeface="+mn-lt"/>
                <a:ea typeface="+mn-ea"/>
                <a:cs typeface="+mn-cs"/>
              </a:rPr>
              <a:t>Lion-paws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248136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0" kern="1200" dirty="0">
                <a:solidFill>
                  <a:schemeClr val="tx1"/>
                </a:solidFill>
                <a:effectLst/>
                <a:latin typeface="+mn-lt"/>
                <a:ea typeface="+mn-ea"/>
                <a:cs typeface="+mn-cs"/>
              </a:rPr>
              <a:t>Ornithologist</a:t>
            </a:r>
            <a:r>
              <a:rPr lang="en-US" sz="1200" b="1" i="0" kern="1200" baseline="0" dirty="0">
                <a:solidFill>
                  <a:schemeClr val="tx1"/>
                </a:solidFill>
                <a:effectLst/>
                <a:latin typeface="+mn-lt"/>
                <a:ea typeface="+mn-ea"/>
                <a:cs typeface="+mn-cs"/>
              </a:rPr>
              <a:t> is a person who studies birds and paleontologist studies about fossils as well as their past lives.</a:t>
            </a:r>
          </a:p>
          <a:p>
            <a:r>
              <a:rPr lang="en-US" sz="1200" b="1" i="0" kern="1200" baseline="0" dirty="0">
                <a:solidFill>
                  <a:schemeClr val="tx1"/>
                </a:solidFill>
                <a:effectLst/>
                <a:latin typeface="+mn-lt"/>
                <a:ea typeface="+mn-ea"/>
                <a:cs typeface="+mn-cs"/>
              </a:rPr>
              <a:t>Islands-</a:t>
            </a:r>
            <a:r>
              <a:rPr lang="en-US" sz="1200" b="1" i="0" kern="1200" baseline="0" dirty="0" err="1">
                <a:solidFill>
                  <a:schemeClr val="tx1"/>
                </a:solidFill>
                <a:effectLst/>
                <a:latin typeface="+mn-lt"/>
                <a:ea typeface="+mn-ea"/>
                <a:cs typeface="+mn-cs"/>
              </a:rPr>
              <a:t>nissology</a:t>
            </a:r>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Ocean-oceanography</a:t>
            </a:r>
          </a:p>
          <a:p>
            <a:r>
              <a:rPr lang="en-US" sz="1200" b="1" i="0" kern="1200" baseline="0" dirty="0" err="1">
                <a:solidFill>
                  <a:schemeClr val="tx1"/>
                </a:solidFill>
                <a:effectLst/>
                <a:latin typeface="+mn-lt"/>
                <a:ea typeface="+mn-ea"/>
                <a:cs typeface="+mn-cs"/>
              </a:rPr>
              <a:t>Aqyatic</a:t>
            </a:r>
            <a:r>
              <a:rPr lang="en-US" sz="1200" b="1" i="0" kern="1200" baseline="0" dirty="0">
                <a:solidFill>
                  <a:schemeClr val="tx1"/>
                </a:solidFill>
                <a:effectLst/>
                <a:latin typeface="+mn-lt"/>
                <a:ea typeface="+mn-ea"/>
                <a:cs typeface="+mn-cs"/>
              </a:rPr>
              <a:t> life-marine biology</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1266652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0" kern="1200" dirty="0">
                <a:solidFill>
                  <a:schemeClr val="tx1"/>
                </a:solidFill>
                <a:effectLst/>
                <a:latin typeface="+mn-lt"/>
                <a:ea typeface="+mn-ea"/>
                <a:cs typeface="+mn-cs"/>
              </a:rPr>
              <a:t>As</a:t>
            </a:r>
            <a:r>
              <a:rPr lang="en-US" sz="1200" b="1" i="0" kern="1200" baseline="0" dirty="0">
                <a:solidFill>
                  <a:schemeClr val="tx1"/>
                </a:solidFill>
                <a:effectLst/>
                <a:latin typeface="+mn-lt"/>
                <a:ea typeface="+mn-ea"/>
                <a:cs typeface="+mn-cs"/>
              </a:rPr>
              <a:t> peacock is the national bird of India, bear is the national animal of Russia</a:t>
            </a:r>
          </a:p>
          <a:p>
            <a:r>
              <a:rPr lang="en-US" sz="1200" b="1" i="0" kern="1200" baseline="0" dirty="0">
                <a:solidFill>
                  <a:schemeClr val="tx1"/>
                </a:solidFill>
                <a:effectLst/>
                <a:latin typeface="+mn-lt"/>
                <a:ea typeface="+mn-ea"/>
                <a:cs typeface="+mn-cs"/>
              </a:rPr>
              <a:t>Australia-kangaroo</a:t>
            </a:r>
          </a:p>
          <a:p>
            <a:r>
              <a:rPr lang="en-US" sz="1200" b="1" i="0" kern="1200" baseline="0" dirty="0">
                <a:solidFill>
                  <a:schemeClr val="tx1"/>
                </a:solidFill>
                <a:effectLst/>
                <a:latin typeface="+mn-lt"/>
                <a:ea typeface="+mn-ea"/>
                <a:cs typeface="+mn-cs"/>
              </a:rPr>
              <a:t>America-bald eagle</a:t>
            </a:r>
          </a:p>
          <a:p>
            <a:r>
              <a:rPr lang="en-US" sz="1200" b="1" i="0" kern="1200" baseline="0" dirty="0">
                <a:solidFill>
                  <a:schemeClr val="tx1"/>
                </a:solidFill>
                <a:effectLst/>
                <a:latin typeface="+mn-lt"/>
                <a:ea typeface="+mn-ea"/>
                <a:cs typeface="+mn-cs"/>
              </a:rPr>
              <a:t>England-lion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151552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0" kern="1200" dirty="0">
                <a:solidFill>
                  <a:schemeClr val="tx1"/>
                </a:solidFill>
                <a:effectLst/>
                <a:latin typeface="+mn-lt"/>
                <a:ea typeface="+mn-ea"/>
                <a:cs typeface="+mn-cs"/>
              </a:rPr>
              <a:t>Kiwis</a:t>
            </a:r>
            <a:r>
              <a:rPr lang="en-US" sz="1200" b="1" i="0" kern="1200" baseline="0" dirty="0">
                <a:solidFill>
                  <a:schemeClr val="tx1"/>
                </a:solidFill>
                <a:effectLst/>
                <a:latin typeface="+mn-lt"/>
                <a:ea typeface="+mn-ea"/>
                <a:cs typeface="+mn-cs"/>
              </a:rPr>
              <a:t> is the nickname given to the people of New Zealand whereas Aussies is the nickname given to the people of Australia</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2849385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0" kern="1200" dirty="0">
                <a:solidFill>
                  <a:schemeClr val="tx1"/>
                </a:solidFill>
                <a:effectLst/>
                <a:latin typeface="+mn-lt"/>
                <a:ea typeface="+mn-ea"/>
                <a:cs typeface="+mn-cs"/>
              </a:rPr>
              <a:t>As</a:t>
            </a:r>
            <a:r>
              <a:rPr lang="en-US" sz="1200" b="1" i="0" kern="1200" baseline="0" dirty="0">
                <a:solidFill>
                  <a:schemeClr val="tx1"/>
                </a:solidFill>
                <a:effectLst/>
                <a:latin typeface="+mn-lt"/>
                <a:ea typeface="+mn-ea"/>
                <a:cs typeface="+mn-cs"/>
              </a:rPr>
              <a:t> diamond is made of carbon ,ruby is made of corundum.</a:t>
            </a:r>
          </a:p>
          <a:p>
            <a:r>
              <a:rPr lang="en-US" sz="1200" b="1" i="0" kern="1200" baseline="0" dirty="0">
                <a:solidFill>
                  <a:schemeClr val="tx1"/>
                </a:solidFill>
                <a:effectLst/>
                <a:latin typeface="+mn-lt"/>
                <a:ea typeface="+mn-ea"/>
                <a:cs typeface="+mn-cs"/>
              </a:rPr>
              <a:t>Garnet- mixture chemicals</a:t>
            </a:r>
          </a:p>
          <a:p>
            <a:r>
              <a:rPr lang="en-US" sz="1200" b="1" i="0" kern="1200" baseline="0" dirty="0">
                <a:solidFill>
                  <a:schemeClr val="tx1"/>
                </a:solidFill>
                <a:effectLst/>
                <a:latin typeface="+mn-lt"/>
                <a:ea typeface="+mn-ea"/>
                <a:cs typeface="+mn-cs"/>
              </a:rPr>
              <a:t>Emerald-beryllium </a:t>
            </a:r>
            <a:r>
              <a:rPr lang="en-US" sz="1200" b="1" i="0" kern="1200" baseline="0" dirty="0" err="1">
                <a:solidFill>
                  <a:schemeClr val="tx1"/>
                </a:solidFill>
                <a:effectLst/>
                <a:latin typeface="+mn-lt"/>
                <a:ea typeface="+mn-ea"/>
                <a:cs typeface="+mn-cs"/>
              </a:rPr>
              <a:t>aluminium</a:t>
            </a:r>
            <a:r>
              <a:rPr lang="en-US" sz="1200" b="1" i="0" kern="1200" baseline="0" dirty="0">
                <a:solidFill>
                  <a:schemeClr val="tx1"/>
                </a:solidFill>
                <a:effectLst/>
                <a:latin typeface="+mn-lt"/>
                <a:ea typeface="+mn-ea"/>
                <a:cs typeface="+mn-cs"/>
              </a:rPr>
              <a:t> silicate</a:t>
            </a:r>
          </a:p>
          <a:p>
            <a:r>
              <a:rPr lang="en-US" sz="1200" b="1" i="0" kern="1200" baseline="0" dirty="0">
                <a:solidFill>
                  <a:schemeClr val="tx1"/>
                </a:solidFill>
                <a:effectLst/>
                <a:latin typeface="+mn-lt"/>
                <a:ea typeface="+mn-ea"/>
                <a:cs typeface="+mn-cs"/>
              </a:rPr>
              <a:t>Pearls-fresh water mussels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188791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0" kern="1200" dirty="0">
                <a:solidFill>
                  <a:schemeClr val="tx1"/>
                </a:solidFill>
                <a:effectLst/>
                <a:latin typeface="+mn-lt"/>
                <a:ea typeface="+mn-ea"/>
                <a:cs typeface="+mn-cs"/>
              </a:rPr>
              <a:t>As</a:t>
            </a:r>
            <a:r>
              <a:rPr lang="en-US" sz="1200" b="1" i="0" kern="1200" baseline="0" dirty="0">
                <a:solidFill>
                  <a:schemeClr val="tx1"/>
                </a:solidFill>
                <a:effectLst/>
                <a:latin typeface="+mn-lt"/>
                <a:ea typeface="+mn-ea"/>
                <a:cs typeface="+mn-cs"/>
              </a:rPr>
              <a:t> architect designs and builds buildings ,sculptor creates statues.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1971303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As Chairman is the highest authority in a conference similarly Editor is in Newspaper.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234486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0" kern="1200" dirty="0">
                <a:solidFill>
                  <a:schemeClr val="tx1"/>
                </a:solidFill>
                <a:effectLst/>
                <a:latin typeface="+mn-lt"/>
                <a:ea typeface="+mn-ea"/>
                <a:cs typeface="+mn-cs"/>
              </a:rPr>
              <a:t>Similar</a:t>
            </a:r>
            <a:r>
              <a:rPr lang="en-US" sz="1200" b="1" i="0" kern="1200" baseline="0" dirty="0">
                <a:solidFill>
                  <a:schemeClr val="tx1"/>
                </a:solidFill>
                <a:effectLst/>
                <a:latin typeface="+mn-lt"/>
                <a:ea typeface="+mn-ea"/>
                <a:cs typeface="+mn-cs"/>
              </a:rPr>
              <a:t> meanings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1915523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As Microphone makes sound louder similarly Microscope makes the object magnified.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486120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0" kern="1200" dirty="0">
                <a:solidFill>
                  <a:schemeClr val="tx1"/>
                </a:solidFill>
                <a:effectLst/>
                <a:latin typeface="+mn-lt"/>
                <a:ea typeface="+mn-ea"/>
                <a:cs typeface="+mn-cs"/>
              </a:rPr>
              <a:t>Collective nouns</a:t>
            </a:r>
          </a:p>
          <a:p>
            <a:r>
              <a:rPr lang="en-US" sz="1200" b="1" i="0" kern="1200" dirty="0">
                <a:solidFill>
                  <a:schemeClr val="tx1"/>
                </a:solidFill>
                <a:effectLst/>
                <a:latin typeface="+mn-lt"/>
                <a:ea typeface="+mn-ea"/>
                <a:cs typeface="+mn-cs"/>
              </a:rPr>
              <a:t>A group of fishes are called</a:t>
            </a:r>
            <a:r>
              <a:rPr lang="en-US" sz="1200" b="1" i="0" kern="1200" baseline="0" dirty="0">
                <a:solidFill>
                  <a:schemeClr val="tx1"/>
                </a:solidFill>
                <a:effectLst/>
                <a:latin typeface="+mn-lt"/>
                <a:ea typeface="+mn-ea"/>
                <a:cs typeface="+mn-cs"/>
              </a:rPr>
              <a:t> school ,similarly a group of owls are called a parliament</a:t>
            </a:r>
          </a:p>
          <a:p>
            <a:r>
              <a:rPr lang="en-US" sz="1200" b="1" i="0" kern="1200" baseline="0" dirty="0">
                <a:solidFill>
                  <a:schemeClr val="tx1"/>
                </a:solidFill>
                <a:effectLst/>
                <a:latin typeface="+mn-lt"/>
                <a:ea typeface="+mn-ea"/>
                <a:cs typeface="+mn-cs"/>
              </a:rPr>
              <a:t>Pride- lions group</a:t>
            </a:r>
          </a:p>
          <a:p>
            <a:r>
              <a:rPr lang="en-US" sz="1200" b="1" i="0" kern="1200" baseline="0" dirty="0">
                <a:solidFill>
                  <a:schemeClr val="tx1"/>
                </a:solidFill>
                <a:effectLst/>
                <a:latin typeface="+mn-lt"/>
                <a:ea typeface="+mn-ea"/>
                <a:cs typeface="+mn-cs"/>
              </a:rPr>
              <a:t>Flock –birds</a:t>
            </a:r>
          </a:p>
          <a:p>
            <a:r>
              <a:rPr lang="en-US" sz="1200" b="1" i="0" kern="1200" baseline="0" dirty="0">
                <a:solidFill>
                  <a:schemeClr val="tx1"/>
                </a:solidFill>
                <a:effectLst/>
                <a:latin typeface="+mn-lt"/>
                <a:ea typeface="+mn-ea"/>
                <a:cs typeface="+mn-cs"/>
              </a:rPr>
              <a:t>Pack-wolves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2668588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0" kern="1200" dirty="0">
                <a:solidFill>
                  <a:schemeClr val="tx1"/>
                </a:solidFill>
                <a:effectLst/>
                <a:latin typeface="+mn-lt"/>
                <a:ea typeface="+mn-ea"/>
                <a:cs typeface="+mn-cs"/>
              </a:rPr>
              <a:t>As</a:t>
            </a:r>
            <a:r>
              <a:rPr lang="en-US" sz="1200" b="1" i="0" kern="1200" baseline="0" dirty="0">
                <a:solidFill>
                  <a:schemeClr val="tx1"/>
                </a:solidFill>
                <a:effectLst/>
                <a:latin typeface="+mn-lt"/>
                <a:ea typeface="+mn-ea"/>
                <a:cs typeface="+mn-cs"/>
              </a:rPr>
              <a:t> students are taught in college ,patients are treated in a hospital.</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2739445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As North-West is 135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clockwise from South in the same way, North-East is 135</a:t>
            </a:r>
            <a:r>
              <a:rPr lang="en-US" sz="1200" b="0" i="0" kern="1200" baseline="30000" dirty="0">
                <a:solidFill>
                  <a:schemeClr val="tx1"/>
                </a:solidFill>
                <a:effectLst/>
                <a:latin typeface="+mn-lt"/>
                <a:ea typeface="+mn-ea"/>
                <a:cs typeface="+mn-cs"/>
              </a:rPr>
              <a:t>o</a:t>
            </a:r>
            <a:r>
              <a:rPr lang="en-US" sz="1200" b="0" i="0" kern="1200" dirty="0">
                <a:solidFill>
                  <a:schemeClr val="tx1"/>
                </a:solidFill>
                <a:effectLst/>
                <a:latin typeface="+mn-lt"/>
                <a:ea typeface="+mn-ea"/>
                <a:cs typeface="+mn-cs"/>
              </a:rPr>
              <a:t> clockwise from the West.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292425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0" kern="1200" dirty="0">
                <a:solidFill>
                  <a:schemeClr val="tx1"/>
                </a:solidFill>
                <a:effectLst/>
                <a:latin typeface="+mn-lt"/>
                <a:ea typeface="+mn-ea"/>
                <a:cs typeface="+mn-cs"/>
              </a:rPr>
              <a:t>The</a:t>
            </a:r>
            <a:r>
              <a:rPr lang="en-US" sz="1200" b="1" i="0" kern="1200" baseline="0" dirty="0">
                <a:solidFill>
                  <a:schemeClr val="tx1"/>
                </a:solidFill>
                <a:effectLst/>
                <a:latin typeface="+mn-lt"/>
                <a:ea typeface="+mn-ea"/>
                <a:cs typeface="+mn-cs"/>
              </a:rPr>
              <a:t> young one of a kangaroo is called a joey similarly the young one of a rabbit is called a kit.</a:t>
            </a:r>
          </a:p>
          <a:p>
            <a:r>
              <a:rPr lang="en-US" sz="1200" b="1" i="0" kern="1200" baseline="0" dirty="0">
                <a:solidFill>
                  <a:schemeClr val="tx1"/>
                </a:solidFill>
                <a:effectLst/>
                <a:latin typeface="+mn-lt"/>
                <a:ea typeface="+mn-ea"/>
                <a:cs typeface="+mn-cs"/>
              </a:rPr>
              <a:t>Baby deer-fawn</a:t>
            </a:r>
          </a:p>
          <a:p>
            <a:r>
              <a:rPr lang="en-US" sz="1200" b="1" i="0" kern="1200" baseline="0" dirty="0">
                <a:solidFill>
                  <a:schemeClr val="tx1"/>
                </a:solidFill>
                <a:effectLst/>
                <a:latin typeface="+mn-lt"/>
                <a:ea typeface="+mn-ea"/>
                <a:cs typeface="+mn-cs"/>
              </a:rPr>
              <a:t>Baby horse-foals</a:t>
            </a:r>
          </a:p>
          <a:p>
            <a:r>
              <a:rPr lang="en-US" sz="1200" b="1" i="0" kern="1200" baseline="0" dirty="0">
                <a:solidFill>
                  <a:schemeClr val="tx1"/>
                </a:solidFill>
                <a:effectLst/>
                <a:latin typeface="+mn-lt"/>
                <a:ea typeface="+mn-ea"/>
                <a:cs typeface="+mn-cs"/>
              </a:rPr>
              <a:t>Male foal-colt</a:t>
            </a:r>
          </a:p>
          <a:p>
            <a:r>
              <a:rPr lang="en-US" sz="1200" b="1" i="0" kern="1200" baseline="0" dirty="0">
                <a:solidFill>
                  <a:schemeClr val="tx1"/>
                </a:solidFill>
                <a:effectLst/>
                <a:latin typeface="+mn-lt"/>
                <a:ea typeface="+mn-ea"/>
                <a:cs typeface="+mn-cs"/>
              </a:rPr>
              <a:t>Female foal</a:t>
            </a:r>
            <a:r>
              <a:rPr lang="en-US" sz="1200" b="1" i="0" kern="1200" baseline="0">
                <a:solidFill>
                  <a:schemeClr val="tx1"/>
                </a:solidFill>
                <a:effectLst/>
                <a:latin typeface="+mn-lt"/>
                <a:ea typeface="+mn-ea"/>
                <a:cs typeface="+mn-cs"/>
              </a:rPr>
              <a:t>=fillies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2810718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a:solidFill>
                  <a:schemeClr val="tx1"/>
                </a:solidFill>
                <a:effectLst/>
                <a:latin typeface="+mn-lt"/>
                <a:ea typeface="+mn-ea"/>
                <a:cs typeface="+mn-cs"/>
              </a:rPr>
              <a:t>As Cloth is made in a Mill, similarly Newspaper is printed in press.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3186864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57552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130595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23813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4150368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Magic is done by a magician similarly soccer game is played by the football player.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4258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Lawyer : Court :: Laborer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factory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work</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office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supervisor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559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Uncle : Aunt :: Nephew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neighbour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niece</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sibling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naive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5770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Empty : Full :: Awkward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Graceful</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Clumsy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Helpful</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Hollow</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085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Foot : Toe : : Face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Finger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Toenail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Nose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Arm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7261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Folk : Music :: Bolero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Instrument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Song</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Dance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Craft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610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Forecast : Future :: Regret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Present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Sins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Atone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1935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Influenza : Virus :: Typhoid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Protozoa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Bacillus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Parasite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Bacteria</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9840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Water : Convection :: Space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Vacuum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Conduction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Transference</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Radiation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130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Language : ? :: </a:t>
            </a:r>
            <a:r>
              <a:rPr lang="en-US" sz="2500" b="1" i="1" dirty="0" err="1">
                <a:latin typeface="Nunito Sans" panose="00000500000000000000" pitchFamily="2" charset="0"/>
              </a:rPr>
              <a:t>Builiding</a:t>
            </a:r>
            <a:r>
              <a:rPr lang="en-US" sz="2500" b="1" i="1" dirty="0">
                <a:latin typeface="Nunito Sans" panose="00000500000000000000" pitchFamily="2" charset="0"/>
              </a:rPr>
              <a:t> : Stones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grammar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vocabulary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sentences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alphabets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6824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Lead off : End :: Terminal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halt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reviving</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still</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stop</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3970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Oncology : Cancer :: Semantic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numbers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seasons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meaning</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rain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2581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Oasis : Oases :: Datum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datas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detas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dactui</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0042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Cat : Meow :: Horse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grunt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moo</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bleat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neigh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1858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Road : Speed breaker :: Read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vocabulary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distraction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jargon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8421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Flow : River :: Stagnant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Rain</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Stream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Pool</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Canal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0440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338828"/>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IN" sz="2800" dirty="0"/>
          </a:p>
          <a:p>
            <a:pPr algn="just"/>
            <a:r>
              <a:rPr lang="en-IN" sz="2800" b="1" i="1" dirty="0"/>
              <a:t>Paw : Cat :: Hoof :</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Lamb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Elephant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Lion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Horse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216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338828"/>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IN" sz="2800" b="1" i="1" dirty="0">
              <a:latin typeface="arial" panose="020B0604020202020204" pitchFamily="34" charset="0"/>
            </a:endParaRPr>
          </a:p>
          <a:p>
            <a:pPr algn="just"/>
            <a:r>
              <a:rPr lang="en-IN" sz="2800" b="1" i="1" dirty="0">
                <a:latin typeface="arial" panose="020B0604020202020204" pitchFamily="34" charset="0"/>
              </a:rPr>
              <a:t>Ornithologist : Bird :: </a:t>
            </a:r>
            <a:r>
              <a:rPr lang="en-IN" sz="2800" b="1" i="1" dirty="0" err="1">
                <a:latin typeface="arial" panose="020B0604020202020204" pitchFamily="34" charset="0"/>
              </a:rPr>
              <a:t>Paleontologist</a:t>
            </a:r>
            <a:r>
              <a:rPr lang="en-IN" sz="2800" b="1" i="1" dirty="0">
                <a:latin typeface="arial" panose="020B0604020202020204" pitchFamily="34" charset="0"/>
              </a:rPr>
              <a:t> :</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Islands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Oceans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Fossils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Aquatic life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0969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t>Peacock : India :: Bear :</a:t>
            </a:r>
            <a:endParaRPr lang="en-US" sz="2500" b="1" i="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Australia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America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Russia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England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20406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pair that resembles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Kiwis : New Zealand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Peacock : India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Dodo : Mauritius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Aussies : Australia</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Jungle Fowl : Sri Lanka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0156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t>Carbon : Diamond :: Corundum </a:t>
            </a:r>
            <a:r>
              <a:rPr lang="en-US" sz="2500" b="1" i="1" dirty="0">
                <a:latin typeface="Nunito Sans" panose="00000500000000000000" pitchFamily="2" charset="0"/>
              </a:rPr>
              <a: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Garnet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Ruby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Emerald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Pearl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5548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Analogy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1928" y="1059597"/>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latin typeface="arial" panose="020B0604020202020204" pitchFamily="34" charset="0"/>
              </a:rPr>
              <a:t>Architect : Building :: Sculptor </a:t>
            </a:r>
            <a:r>
              <a:rPr lang="en-US" sz="2500" b="1" i="1" dirty="0">
                <a:latin typeface="Nunito Sans" panose="00000500000000000000" pitchFamily="2" charset="0"/>
              </a:rPr>
              <a: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Museum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Stone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Chisel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Statue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0104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b="1" i="1" dirty="0">
              <a:latin typeface="Nunito Sans" panose="00000500000000000000" pitchFamily="2" charset="0"/>
            </a:endParaRPr>
          </a:p>
          <a:p>
            <a:pPr algn="just"/>
            <a:r>
              <a:rPr lang="en-IN" sz="2800" b="1" i="1" dirty="0"/>
              <a:t>Conference : Chairman :: Newspaper</a:t>
            </a:r>
            <a:r>
              <a:rPr lang="en-US" sz="2500" b="1" i="1"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Reporter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Editor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Printer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Distributor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5536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t>Safe : Secure :: Protect</a:t>
            </a:r>
            <a:r>
              <a:rPr lang="en-US" sz="2500" b="1" i="1"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Lock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Ensure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Guard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Converse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7170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latin typeface="arial" panose="020B0604020202020204" pitchFamily="34" charset="0"/>
              </a:rPr>
              <a:t>Microphone : Loud :: Microscope</a:t>
            </a:r>
            <a:r>
              <a:rPr lang="en-US" sz="2500" b="1" i="1"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Elongate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Investigate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Magnify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Examine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6894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Fishes : School :: Owls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Pride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Flock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Pack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Parliament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85740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b="1" i="1" dirty="0">
              <a:latin typeface="Nunito Sans" panose="00000500000000000000" pitchFamily="2" charset="0"/>
            </a:endParaRPr>
          </a:p>
          <a:p>
            <a:pPr algn="just"/>
            <a:r>
              <a:rPr lang="en-IN" sz="2800" b="1" i="1" dirty="0"/>
              <a:t>College : Student :: Hospital </a:t>
            </a:r>
            <a:r>
              <a:rPr lang="en-US" sz="2500" b="1" i="1" dirty="0">
                <a:latin typeface="Nunito Sans" panose="00000500000000000000" pitchFamily="2" charset="0"/>
              </a:rPr>
              <a: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Nurse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Doctor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Treatment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Patient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04784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t>South : North-West :: West</a:t>
            </a:r>
            <a:r>
              <a:rPr lang="en-US" sz="2500" b="1" i="1"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South-West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North-East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East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3409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Kangaroo : Joey :: Rabbit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Kit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Fawn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Foal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Colt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29775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92662"/>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IN" sz="2800" b="1" i="1" dirty="0"/>
              <a:t>Cloth : Mill :: Newspaper</a:t>
            </a:r>
            <a:r>
              <a:rPr lang="en-US" sz="2500" b="1" i="1"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Paper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Editor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Press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Mint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13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b="1" dirty="0">
                <a:latin typeface="Nunito Sans" panose="00000500000000000000" pitchFamily="2" charset="0"/>
              </a:rPr>
              <a:t>What are Verbal Analogies?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In general, an analogy is a </a:t>
            </a:r>
            <a:r>
              <a:rPr lang="en-US" sz="2500" b="1" dirty="0">
                <a:latin typeface="Nunito Sans" panose="00000500000000000000" pitchFamily="2" charset="0"/>
              </a:rPr>
              <a:t>similarity</a:t>
            </a:r>
            <a:r>
              <a:rPr lang="en-US" sz="2500" dirty="0">
                <a:latin typeface="Nunito Sans" panose="00000500000000000000" pitchFamily="2" charset="0"/>
              </a:rPr>
              <a:t> that is drawn between two different, but sufficiently similar events, situations, or circumstances. A verbal analogy draws a similarity between one pair of words and another pair of words.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Analogy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algn="just"/>
            <a:r>
              <a:rPr lang="en-US" sz="2500" b="1" dirty="0">
                <a:latin typeface="Nunito Sans" panose="00000500000000000000" pitchFamily="2" charset="0"/>
              </a:rPr>
              <a:t>Different types of relationship between the words: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There are many kinds of relationship which the question pair of words displays. If we are able to decode the relationship between words, we will look to find out the pair of words among the options where the first word is a tool for the second. Thus, reaching the correct answer becomes easier. </a:t>
            </a:r>
          </a:p>
          <a:p>
            <a:pPr algn="just"/>
            <a:endParaRPr lang="en-US" sz="2500" dirty="0">
              <a:latin typeface="Nunito Sans" panose="00000500000000000000" pitchFamily="2" charset="0"/>
            </a:endParaRPr>
          </a:p>
          <a:p>
            <a:pPr algn="just"/>
            <a:r>
              <a:rPr lang="en-US" sz="2500" b="1" dirty="0">
                <a:latin typeface="Nunito Sans" panose="00000500000000000000" pitchFamily="2" charset="0"/>
              </a:rPr>
              <a:t>Types of analogies based on meanings of the words</a:t>
            </a:r>
          </a:p>
          <a:p>
            <a:pPr algn="just"/>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Dictionary/primary meaning based</a:t>
            </a:r>
          </a:p>
          <a:p>
            <a:pPr marL="342900" indent="-342900" algn="just">
              <a:buFont typeface="Wingdings" panose="05000000000000000000" pitchFamily="2" charset="2"/>
              <a:buChar char="Ø"/>
            </a:pPr>
            <a:r>
              <a:rPr lang="en-US" sz="2500" dirty="0">
                <a:latin typeface="Nunito Sans" panose="00000500000000000000" pitchFamily="2" charset="0"/>
              </a:rPr>
              <a:t>Secondary meaning based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Analogy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3749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b="1" dirty="0">
                <a:latin typeface="Nunito Sans" panose="00000500000000000000" pitchFamily="2" charset="0"/>
              </a:rPr>
              <a:t>List of Analogies:</a:t>
            </a:r>
          </a:p>
          <a:p>
            <a:pPr algn="just"/>
            <a:endParaRPr lang="en-US" sz="2500" b="1"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P is a defining characteristic of Q. Example: COURAGE : HERO (COURAGE is a defining characteristic of a HERO).</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Lack of P is a defining characteristic of Q. Example: HOPE: PESSIMISM (Lack of HOPE is a defining characteristic of PESSIMISM).</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X is a type of Y. Example: ANGER: EMOTION (ANGER is a type of EMOTION.) ORANGE: FRUIT (An ORANGE is a type of FRUIT).</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X is a part of Y. Example: LETTER : ALPHABET (A LETTER is a part of an ALPHABET).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Analogy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124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dirty="0">
                <a:latin typeface="Nunito Sans" panose="00000500000000000000" pitchFamily="2" charset="0"/>
              </a:rPr>
              <a:t>X is the place for Y. Example: CLINIC : NURSE (A CLINIC is the place for a NURSE).</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Relationship of Degree. Example: MOUNTAIN: HILL (A MOUNTAIN is a large HILL).</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Tools used by professionals- Some analogies are based upon the connection between a person and the tool that person uses or upon a tool and the result that it achieves. Example: SCALPEL: SURGEON (A SCALPEL is the tool of a SURGEON).</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X is a sign of Y. Example: TREMBLING : FEARTREMBLING is a sign of FEAR.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Analogy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299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dirty="0">
                <a:latin typeface="Nunito Sans" panose="00000500000000000000" pitchFamily="2" charset="0"/>
              </a:rPr>
              <a:t>Sequence- In this type of connection, one event follows another, either as a matter of logic or sequence, or as an effect follows its cause. We also include in this category analogies in which one event prevents or interrupts another. Example: ENGAGEMENT: MARRIAGE (An ENGAGEMENT comes before a MARRIAGE.)</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dirty="0">
                <a:latin typeface="Nunito Sans" panose="00000500000000000000" pitchFamily="2" charset="0"/>
              </a:rPr>
              <a:t>X is a spurious form of Y. In this type of analogy, one idea is a spurious or defective form of the other. Example: BRAVADO: BRAVERY (BRAVADO is spurious (or false) BRAVERY).</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Analogy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8338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Find the word that completes the analogy from the given option.</a:t>
            </a:r>
          </a:p>
          <a:p>
            <a:pPr algn="just"/>
            <a:endParaRPr lang="en-US" sz="2500" dirty="0">
              <a:latin typeface="Nunito Sans" panose="00000500000000000000" pitchFamily="2" charset="0"/>
            </a:endParaRPr>
          </a:p>
          <a:p>
            <a:pPr algn="just"/>
            <a:r>
              <a:rPr lang="en-US" sz="2500" b="1" i="1" dirty="0">
                <a:latin typeface="Nunito Sans" panose="00000500000000000000" pitchFamily="2" charset="0"/>
              </a:rPr>
              <a:t>Magic : Magician : Soccer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athlete</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football</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soccer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football player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2122</Words>
  <Application>Microsoft Office PowerPoint</Application>
  <PresentationFormat>Widescreen</PresentationFormat>
  <Paragraphs>531</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Wingdings</vt:lpstr>
      <vt:lpstr>Calibri</vt:lpstr>
      <vt:lpstr>Nunito Sans</vt:lpstr>
      <vt:lpstr>Nunito Sans SemiBold</vt:lpstr>
      <vt:lpstr>arial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2024-03-04T05:53:31Z</dcterms:modified>
</cp:coreProperties>
</file>