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1373" autoAdjust="0"/>
  </p:normalViewPr>
  <p:slideViewPr>
    <p:cSldViewPr snapToGrid="0">
      <p:cViewPr varScale="1">
        <p:scale>
          <a:sx n="42" d="100"/>
          <a:sy n="42" d="100"/>
        </p:scale>
        <p:origin x="2227"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atha gudavalli" userId="d413e1ebb6389b57" providerId="LiveId" clId="{D3553314-4A06-4157-836B-995FD73F859D}"/>
    <pc:docChg chg="modSld sldOrd">
      <pc:chgData name="mamatha gudavalli" userId="d413e1ebb6389b57" providerId="LiveId" clId="{D3553314-4A06-4157-836B-995FD73F859D}" dt="2024-01-29T08:53:56.763" v="5" actId="20577"/>
      <pc:docMkLst>
        <pc:docMk/>
      </pc:docMkLst>
      <pc:sldChg chg="modSp mod">
        <pc:chgData name="mamatha gudavalli" userId="d413e1ebb6389b57" providerId="LiveId" clId="{D3553314-4A06-4157-836B-995FD73F859D}" dt="2024-01-29T08:53:56.763" v="5" actId="20577"/>
        <pc:sldMkLst>
          <pc:docMk/>
          <pc:sldMk cId="861892714" sldId="271"/>
        </pc:sldMkLst>
        <pc:spChg chg="mod">
          <ac:chgData name="mamatha gudavalli" userId="d413e1ebb6389b57" providerId="LiveId" clId="{D3553314-4A06-4157-836B-995FD73F859D}" dt="2024-01-29T08:53:56.763" v="5" actId="20577"/>
          <ac:spMkLst>
            <pc:docMk/>
            <pc:sldMk cId="861892714" sldId="271"/>
            <ac:spMk id="20" creationId="{8D2B7F5C-7E52-4144-8109-FAA3BD7AA776}"/>
          </ac:spMkLst>
        </pc:spChg>
      </pc:sldChg>
      <pc:sldChg chg="modSp mod ord">
        <pc:chgData name="mamatha gudavalli" userId="d413e1ebb6389b57" providerId="LiveId" clId="{D3553314-4A06-4157-836B-995FD73F859D}" dt="2024-01-29T08:53:49.211" v="3" actId="20577"/>
        <pc:sldMkLst>
          <pc:docMk/>
          <pc:sldMk cId="1719991328" sldId="272"/>
        </pc:sldMkLst>
        <pc:spChg chg="mod">
          <ac:chgData name="mamatha gudavalli" userId="d413e1ebb6389b57" providerId="LiveId" clId="{D3553314-4A06-4157-836B-995FD73F859D}" dt="2024-01-29T08:53:49.211" v="3" actId="20577"/>
          <ac:spMkLst>
            <pc:docMk/>
            <pc:sldMk cId="1719991328" sldId="272"/>
            <ac:spMk id="20" creationId="{8D2B7F5C-7E52-4144-8109-FAA3BD7AA77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IN" sz="1200" b="1" kern="1200" dirty="0">
                    <a:solidFill>
                      <a:schemeClr val="tx1"/>
                    </a:solidFill>
                    <a:effectLst/>
                    <a:latin typeface="+mn-lt"/>
                    <a:ea typeface="+mn-ea"/>
                    <a:cs typeface="+mn-cs"/>
                  </a:rPr>
                  <a:t>Option b</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Clock gains 5 min every hour and it is set right at 5:00 am</a:t>
                </a:r>
              </a:p>
              <a:p>
                <a:r>
                  <a:rPr lang="en-IN" sz="1200" kern="1200" dirty="0">
                    <a:solidFill>
                      <a:schemeClr val="tx1"/>
                    </a:solidFill>
                    <a:effectLst/>
                    <a:latin typeface="+mn-lt"/>
                    <a:ea typeface="+mn-ea"/>
                    <a:cs typeface="+mn-cs"/>
                  </a:rPr>
                  <a:t>For every 60 min in normal clock, given set clock covers 65min</a:t>
                </a:r>
              </a:p>
              <a:p>
                <a:r>
                  <a:rPr lang="en-IN" sz="1200" kern="1200" dirty="0">
                    <a:solidFill>
                      <a:schemeClr val="tx1"/>
                    </a:solidFill>
                    <a:effectLst/>
                    <a:latin typeface="+mn-lt"/>
                    <a:ea typeface="+mn-ea"/>
                    <a:cs typeface="+mn-cs"/>
                  </a:rPr>
                  <a:t>60 min (Normal clock)	</a:t>
                </a:r>
                <a:r>
                  <a:rPr lang="en-IN" sz="1200" kern="1200" dirty="0">
                    <a:solidFill>
                      <a:schemeClr val="tx1"/>
                    </a:solidFill>
                    <a:effectLst/>
                    <a:latin typeface="+mn-lt"/>
                    <a:ea typeface="+mn-ea"/>
                    <a:cs typeface="+mn-cs"/>
                    <a:sym typeface="Wingdings" panose="05000000000000000000" pitchFamily="2" charset="2"/>
                  </a:rPr>
                  <a:t></a:t>
                </a:r>
                <a:r>
                  <a:rPr lang="en-IN" sz="1200" kern="1200" dirty="0">
                    <a:solidFill>
                      <a:schemeClr val="tx1"/>
                    </a:solidFill>
                    <a:effectLst/>
                    <a:latin typeface="+mn-lt"/>
                    <a:ea typeface="+mn-ea"/>
                    <a:cs typeface="+mn-cs"/>
                  </a:rPr>
                  <a:t>	65 min (Set clock)</a:t>
                </a:r>
              </a:p>
              <a:p>
                <a:r>
                  <a:rPr lang="en-IN" sz="1200" kern="1200" dirty="0">
                    <a:solidFill>
                      <a:schemeClr val="tx1"/>
                    </a:solidFill>
                    <a:effectLst/>
                    <a:latin typeface="+mn-lt"/>
                    <a:ea typeface="+mn-ea"/>
                    <a:cs typeface="+mn-cs"/>
                  </a:rPr>
                  <a:t>1 min (Normal clock)	</a:t>
                </a:r>
                <a:r>
                  <a:rPr lang="en-IN" sz="1200" kern="1200" dirty="0">
                    <a:solidFill>
                      <a:schemeClr val="tx1"/>
                    </a:solidFill>
                    <a:effectLst/>
                    <a:latin typeface="+mn-lt"/>
                    <a:ea typeface="+mn-ea"/>
                    <a:cs typeface="+mn-cs"/>
                    <a:sym typeface="Wingdings" panose="05000000000000000000" pitchFamily="2" charset="2"/>
                  </a:rPr>
                  <a:t></a:t>
                </a:r>
                <a:r>
                  <a:rPr lang="en-IN" sz="1200" kern="1200" dirty="0">
                    <a:solidFill>
                      <a:schemeClr val="tx1"/>
                    </a:solidFill>
                    <a:effectLst/>
                    <a:latin typeface="+mn-lt"/>
                    <a:ea typeface="+mn-ea"/>
                    <a:cs typeface="+mn-cs"/>
                  </a:rPr>
                  <a:t>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13</m:t>
                        </m:r>
                      </m:num>
                      <m:den>
                        <m:r>
                          <a:rPr lang="en-IN" sz="1200" i="1" kern="1200">
                            <a:solidFill>
                              <a:schemeClr val="tx1"/>
                            </a:solidFill>
                            <a:effectLst/>
                            <a:latin typeface="Cambria Math" panose="02040503050406030204" pitchFamily="18" charset="0"/>
                            <a:ea typeface="+mn-ea"/>
                            <a:cs typeface="+mn-cs"/>
                          </a:rPr>
                          <m:t>12</m:t>
                        </m:r>
                      </m:den>
                    </m:f>
                  </m:oMath>
                </a14:m>
                <a:r>
                  <a:rPr lang="en-IN" sz="1200" kern="1200" dirty="0">
                    <a:solidFill>
                      <a:schemeClr val="tx1"/>
                    </a:solidFill>
                    <a:effectLst/>
                    <a:latin typeface="+mn-lt"/>
                    <a:ea typeface="+mn-ea"/>
                    <a:cs typeface="+mn-cs"/>
                  </a:rPr>
                  <a:t> min (Set clock)</a:t>
                </a:r>
              </a:p>
              <a:p>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12</m:t>
                        </m:r>
                      </m:num>
                      <m:den>
                        <m:r>
                          <a:rPr lang="en-IN" sz="1200" i="1" kern="1200">
                            <a:solidFill>
                              <a:schemeClr val="tx1"/>
                            </a:solidFill>
                            <a:effectLst/>
                            <a:latin typeface="Cambria Math" panose="02040503050406030204" pitchFamily="18" charset="0"/>
                            <a:ea typeface="+mn-ea"/>
                            <a:cs typeface="+mn-cs"/>
                          </a:rPr>
                          <m:t>13</m:t>
                        </m:r>
                      </m:den>
                    </m:f>
                  </m:oMath>
                </a14:m>
                <a:r>
                  <a:rPr lang="en-IN" sz="1200" kern="1200" dirty="0">
                    <a:solidFill>
                      <a:schemeClr val="tx1"/>
                    </a:solidFill>
                    <a:effectLst/>
                    <a:latin typeface="+mn-lt"/>
                    <a:ea typeface="+mn-ea"/>
                    <a:cs typeface="+mn-cs"/>
                  </a:rPr>
                  <a:t> min (Normal clock)	</a:t>
                </a:r>
                <a:r>
                  <a:rPr lang="en-IN" sz="1200" kern="1200" dirty="0">
                    <a:solidFill>
                      <a:schemeClr val="tx1"/>
                    </a:solidFill>
                    <a:effectLst/>
                    <a:latin typeface="+mn-lt"/>
                    <a:ea typeface="+mn-ea"/>
                    <a:cs typeface="+mn-cs"/>
                    <a:sym typeface="Wingdings" panose="05000000000000000000" pitchFamily="2" charset="2"/>
                  </a:rPr>
                  <a:t></a:t>
                </a:r>
                <a:r>
                  <a:rPr lang="en-IN" sz="1200" kern="1200" dirty="0">
                    <a:solidFill>
                      <a:schemeClr val="tx1"/>
                    </a:solidFill>
                    <a:effectLst/>
                    <a:latin typeface="+mn-lt"/>
                    <a:ea typeface="+mn-ea"/>
                    <a:cs typeface="+mn-cs"/>
                  </a:rPr>
                  <a:t>	1 min (Set clock)</a:t>
                </a:r>
              </a:p>
              <a:p>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Clock shows 10 am now, hence it has been 5 hrs (300 min) in set clock</a:t>
                </a:r>
              </a:p>
              <a:p>
                <a:r>
                  <a:rPr lang="en-IN" sz="1200" kern="1200" dirty="0">
                    <a:solidFill>
                      <a:schemeClr val="tx1"/>
                    </a:solidFill>
                    <a:effectLst/>
                    <a:latin typeface="+mn-lt"/>
                    <a:ea typeface="+mn-ea"/>
                    <a:cs typeface="+mn-cs"/>
                  </a:rPr>
                  <a:t>			?	</a:t>
                </a:r>
                <a:r>
                  <a:rPr lang="en-IN" sz="1200" kern="1200" dirty="0">
                    <a:solidFill>
                      <a:schemeClr val="tx1"/>
                    </a:solidFill>
                    <a:effectLst/>
                    <a:latin typeface="+mn-lt"/>
                    <a:ea typeface="+mn-ea"/>
                    <a:cs typeface="+mn-cs"/>
                    <a:sym typeface="Wingdings" panose="05000000000000000000" pitchFamily="2" charset="2"/>
                  </a:rPr>
                  <a:t></a:t>
                </a:r>
                <a:r>
                  <a:rPr lang="en-IN" sz="1200" kern="1200" dirty="0">
                    <a:solidFill>
                      <a:schemeClr val="tx1"/>
                    </a:solidFill>
                    <a:effectLst/>
                    <a:latin typeface="+mn-lt"/>
                    <a:ea typeface="+mn-ea"/>
                    <a:cs typeface="+mn-cs"/>
                  </a:rPr>
                  <a:t>	300 min (Set clock)</a:t>
                </a:r>
              </a:p>
              <a:p>
                <a:r>
                  <a:rPr lang="en-IN" sz="1200" kern="1200" dirty="0">
                    <a:solidFill>
                      <a:schemeClr val="tx1"/>
                    </a:solidFill>
                    <a:effectLst/>
                    <a:latin typeface="+mn-lt"/>
                    <a:ea typeface="+mn-ea"/>
                    <a:cs typeface="+mn-cs"/>
                  </a:rPr>
                  <a:t>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12</m:t>
                        </m:r>
                      </m:num>
                      <m:den>
                        <m:r>
                          <a:rPr lang="en-IN" sz="1200" i="1" kern="1200">
                            <a:solidFill>
                              <a:schemeClr val="tx1"/>
                            </a:solidFill>
                            <a:effectLst/>
                            <a:latin typeface="Cambria Math" panose="02040503050406030204" pitchFamily="18" charset="0"/>
                            <a:ea typeface="+mn-ea"/>
                            <a:cs typeface="+mn-cs"/>
                          </a:rPr>
                          <m:t>13</m:t>
                        </m:r>
                      </m:den>
                    </m:f>
                  </m:oMath>
                </a14:m>
                <a:r>
                  <a:rPr lang="en-IN" sz="1200" kern="1200" dirty="0">
                    <a:solidFill>
                      <a:schemeClr val="tx1"/>
                    </a:solidFill>
                    <a:effectLst/>
                    <a:latin typeface="+mn-lt"/>
                    <a:ea typeface="+mn-ea"/>
                    <a:cs typeface="+mn-cs"/>
                  </a:rPr>
                  <a:t> * 300 =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3600</m:t>
                        </m:r>
                      </m:num>
                      <m:den>
                        <m:r>
                          <a:rPr lang="en-IN" sz="1200" i="1" kern="1200">
                            <a:solidFill>
                              <a:schemeClr val="tx1"/>
                            </a:solidFill>
                            <a:effectLst/>
                            <a:latin typeface="Cambria Math" panose="02040503050406030204" pitchFamily="18" charset="0"/>
                            <a:ea typeface="+mn-ea"/>
                            <a:cs typeface="+mn-cs"/>
                          </a:rPr>
                          <m:t>13</m:t>
                        </m:r>
                      </m:den>
                    </m:f>
                  </m:oMath>
                </a14:m>
                <a:r>
                  <a:rPr lang="en-IN" sz="1200" kern="1200" dirty="0">
                    <a:solidFill>
                      <a:schemeClr val="tx1"/>
                    </a:solidFill>
                    <a:effectLst/>
                    <a:latin typeface="+mn-lt"/>
                    <a:ea typeface="+mn-ea"/>
                    <a:cs typeface="+mn-cs"/>
                  </a:rPr>
                  <a:t> min = 4 hr </a:t>
                </a:r>
                <a14:m>
                  <m:oMath xmlns:m="http://schemas.openxmlformats.org/officeDocument/2006/math">
                    <m:sSubSup>
                      <m:sSubSupPr>
                        <m:ctrlPr>
                          <a:rPr lang="en-IN" sz="1200" i="1" kern="1200">
                            <a:solidFill>
                              <a:schemeClr val="tx1"/>
                            </a:solidFill>
                            <a:effectLst/>
                            <a:latin typeface="Cambria Math" panose="02040503050406030204" pitchFamily="18" charset="0"/>
                            <a:ea typeface="+mn-ea"/>
                            <a:cs typeface="+mn-cs"/>
                          </a:rPr>
                        </m:ctrlPr>
                      </m:sSubSupPr>
                      <m:e>
                        <m:r>
                          <a:rPr lang="en-IN" sz="1200" i="1" kern="1200">
                            <a:solidFill>
                              <a:schemeClr val="tx1"/>
                            </a:solidFill>
                            <a:effectLst/>
                            <a:latin typeface="Cambria Math" panose="02040503050406030204" pitchFamily="18" charset="0"/>
                            <a:ea typeface="+mn-ea"/>
                            <a:cs typeface="+mn-cs"/>
                          </a:rPr>
                          <m:t>36</m:t>
                        </m:r>
                      </m:e>
                      <m:sub>
                        <m:r>
                          <a:rPr lang="en-IN" sz="1200" i="1" kern="1200">
                            <a:solidFill>
                              <a:schemeClr val="tx1"/>
                            </a:solidFill>
                            <a:effectLst/>
                            <a:latin typeface="Cambria Math" panose="02040503050406030204" pitchFamily="18" charset="0"/>
                            <a:ea typeface="+mn-ea"/>
                            <a:cs typeface="+mn-cs"/>
                          </a:rPr>
                          <m:t>13</m:t>
                        </m:r>
                      </m:sub>
                      <m:sup>
                        <m:r>
                          <a:rPr lang="en-IN" sz="1200" i="1" kern="1200">
                            <a:solidFill>
                              <a:schemeClr val="tx1"/>
                            </a:solidFill>
                            <a:effectLst/>
                            <a:latin typeface="Cambria Math" panose="02040503050406030204" pitchFamily="18" charset="0"/>
                            <a:ea typeface="+mn-ea"/>
                            <a:cs typeface="+mn-cs"/>
                          </a:rPr>
                          <m:t>12</m:t>
                        </m:r>
                      </m:sup>
                    </m:sSubSup>
                  </m:oMath>
                </a14:m>
                <a:r>
                  <a:rPr lang="en-IN" sz="1200" kern="1200" dirty="0">
                    <a:solidFill>
                      <a:schemeClr val="tx1"/>
                    </a:solidFill>
                    <a:effectLst/>
                    <a:latin typeface="+mn-lt"/>
                    <a:ea typeface="+mn-ea"/>
                    <a:cs typeface="+mn-cs"/>
                  </a:rPr>
                  <a:t> min</a:t>
                </a:r>
              </a:p>
              <a:p>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4 hr </a:t>
                </a:r>
                <a14:m>
                  <m:oMath xmlns:m="http://schemas.openxmlformats.org/officeDocument/2006/math">
                    <m:sSubSup>
                      <m:sSubSupPr>
                        <m:ctrlPr>
                          <a:rPr lang="en-IN" sz="1200" i="1" kern="1200">
                            <a:solidFill>
                              <a:schemeClr val="tx1"/>
                            </a:solidFill>
                            <a:effectLst/>
                            <a:latin typeface="Cambria Math" panose="02040503050406030204" pitchFamily="18" charset="0"/>
                            <a:ea typeface="+mn-ea"/>
                            <a:cs typeface="+mn-cs"/>
                          </a:rPr>
                        </m:ctrlPr>
                      </m:sSubSupPr>
                      <m:e>
                        <m:r>
                          <a:rPr lang="en-IN" sz="1200" i="1" kern="1200">
                            <a:solidFill>
                              <a:schemeClr val="tx1"/>
                            </a:solidFill>
                            <a:effectLst/>
                            <a:latin typeface="Cambria Math" panose="02040503050406030204" pitchFamily="18" charset="0"/>
                            <a:ea typeface="+mn-ea"/>
                            <a:cs typeface="+mn-cs"/>
                          </a:rPr>
                          <m:t>36</m:t>
                        </m:r>
                      </m:e>
                      <m:sub>
                        <m:r>
                          <a:rPr lang="en-IN" sz="1200" i="1" kern="1200">
                            <a:solidFill>
                              <a:schemeClr val="tx1"/>
                            </a:solidFill>
                            <a:effectLst/>
                            <a:latin typeface="Cambria Math" panose="02040503050406030204" pitchFamily="18" charset="0"/>
                            <a:ea typeface="+mn-ea"/>
                            <a:cs typeface="+mn-cs"/>
                          </a:rPr>
                          <m:t>13</m:t>
                        </m:r>
                      </m:sub>
                      <m:sup>
                        <m:r>
                          <a:rPr lang="en-IN" sz="1200" i="1" kern="1200">
                            <a:solidFill>
                              <a:schemeClr val="tx1"/>
                            </a:solidFill>
                            <a:effectLst/>
                            <a:latin typeface="Cambria Math" panose="02040503050406030204" pitchFamily="18" charset="0"/>
                            <a:ea typeface="+mn-ea"/>
                            <a:cs typeface="+mn-cs"/>
                          </a:rPr>
                          <m:t>12</m:t>
                        </m:r>
                      </m:sup>
                    </m:sSubSup>
                  </m:oMath>
                </a14:m>
                <a:r>
                  <a:rPr lang="en-IN" sz="1200" kern="1200" dirty="0">
                    <a:solidFill>
                      <a:schemeClr val="tx1"/>
                    </a:solidFill>
                    <a:effectLst/>
                    <a:latin typeface="+mn-lt"/>
                    <a:ea typeface="+mn-ea"/>
                    <a:cs typeface="+mn-cs"/>
                  </a:rPr>
                  <a:t> min from 5:00 am is 9hr </a:t>
                </a:r>
                <a14:m>
                  <m:oMath xmlns:m="http://schemas.openxmlformats.org/officeDocument/2006/math">
                    <m:sSubSup>
                      <m:sSubSupPr>
                        <m:ctrlPr>
                          <a:rPr lang="en-IN" sz="1200" i="1" kern="1200">
                            <a:solidFill>
                              <a:schemeClr val="tx1"/>
                            </a:solidFill>
                            <a:effectLst/>
                            <a:latin typeface="Cambria Math" panose="02040503050406030204" pitchFamily="18" charset="0"/>
                            <a:ea typeface="+mn-ea"/>
                            <a:cs typeface="+mn-cs"/>
                          </a:rPr>
                        </m:ctrlPr>
                      </m:sSubSupPr>
                      <m:e>
                        <m:r>
                          <a:rPr lang="en-IN" sz="1200" i="1" kern="1200">
                            <a:solidFill>
                              <a:schemeClr val="tx1"/>
                            </a:solidFill>
                            <a:effectLst/>
                            <a:latin typeface="Cambria Math" panose="02040503050406030204" pitchFamily="18" charset="0"/>
                            <a:ea typeface="+mn-ea"/>
                            <a:cs typeface="+mn-cs"/>
                          </a:rPr>
                          <m:t>36</m:t>
                        </m:r>
                      </m:e>
                      <m:sub>
                        <m:r>
                          <a:rPr lang="en-IN" sz="1200" i="1" kern="1200">
                            <a:solidFill>
                              <a:schemeClr val="tx1"/>
                            </a:solidFill>
                            <a:effectLst/>
                            <a:latin typeface="Cambria Math" panose="02040503050406030204" pitchFamily="18" charset="0"/>
                            <a:ea typeface="+mn-ea"/>
                            <a:cs typeface="+mn-cs"/>
                          </a:rPr>
                          <m:t>13</m:t>
                        </m:r>
                      </m:sub>
                      <m:sup>
                        <m:r>
                          <a:rPr lang="en-IN" sz="1200" i="1" kern="1200">
                            <a:solidFill>
                              <a:schemeClr val="tx1"/>
                            </a:solidFill>
                            <a:effectLst/>
                            <a:latin typeface="Cambria Math" panose="02040503050406030204" pitchFamily="18" charset="0"/>
                            <a:ea typeface="+mn-ea"/>
                            <a:cs typeface="+mn-cs"/>
                          </a:rPr>
                          <m:t>12</m:t>
                        </m:r>
                      </m:sup>
                    </m:sSubSup>
                  </m:oMath>
                </a14:m>
                <a:r>
                  <a:rPr lang="en-IN" sz="1200" kern="1200" dirty="0">
                    <a:solidFill>
                      <a:schemeClr val="tx1"/>
                    </a:solidFill>
                    <a:effectLst/>
                    <a:latin typeface="+mn-lt"/>
                    <a:ea typeface="+mn-ea"/>
                    <a:cs typeface="+mn-cs"/>
                  </a:rPr>
                  <a:t> am</a:t>
                </a:r>
              </a:p>
              <a:p>
                <a:r>
                  <a:rPr lang="en-IN" sz="1200" kern="1200" dirty="0">
                    <a:solidFill>
                      <a:schemeClr val="tx1"/>
                    </a:solidFill>
                    <a:effectLst/>
                    <a:latin typeface="+mn-lt"/>
                    <a:ea typeface="+mn-ea"/>
                    <a:cs typeface="+mn-cs"/>
                  </a:rPr>
                  <a:t> </a:t>
                </a:r>
              </a:p>
              <a:p>
                <a:pPr lvl="0"/>
                <a:endParaRPr lang="en-IN" sz="1200" b="1"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pPr lvl="0"/>
                <a:r>
                  <a:rPr lang="en-IN" sz="1200" b="1" kern="1200" dirty="0" smtClean="0">
                    <a:solidFill>
                      <a:schemeClr val="tx1"/>
                    </a:solidFill>
                    <a:effectLst/>
                    <a:latin typeface="+mn-lt"/>
                    <a:ea typeface="+mn-ea"/>
                    <a:cs typeface="+mn-cs"/>
                  </a:rPr>
                  <a:t>Option b</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Clock gains 5 min every hour and it is set right at 5:00 am</a:t>
                </a:r>
              </a:p>
              <a:p>
                <a:r>
                  <a:rPr lang="en-IN" sz="1200" kern="1200" dirty="0">
                    <a:solidFill>
                      <a:schemeClr val="tx1"/>
                    </a:solidFill>
                    <a:effectLst/>
                    <a:latin typeface="+mn-lt"/>
                    <a:ea typeface="+mn-ea"/>
                    <a:cs typeface="+mn-cs"/>
                  </a:rPr>
                  <a:t>For every 60 min in normal clock, given set clock covers 65min</a:t>
                </a:r>
              </a:p>
              <a:p>
                <a:r>
                  <a:rPr lang="en-IN" sz="1200" kern="1200" dirty="0">
                    <a:solidFill>
                      <a:schemeClr val="tx1"/>
                    </a:solidFill>
                    <a:effectLst/>
                    <a:latin typeface="+mn-lt"/>
                    <a:ea typeface="+mn-ea"/>
                    <a:cs typeface="+mn-cs"/>
                  </a:rPr>
                  <a:t>60 min (Normal clock)	</a:t>
                </a:r>
                <a:r>
                  <a:rPr lang="en-IN" sz="1200" kern="1200" dirty="0">
                    <a:solidFill>
                      <a:schemeClr val="tx1"/>
                    </a:solidFill>
                    <a:effectLst/>
                    <a:latin typeface="+mn-lt"/>
                    <a:ea typeface="+mn-ea"/>
                    <a:cs typeface="+mn-cs"/>
                    <a:sym typeface="Wingdings" panose="05000000000000000000" pitchFamily="2" charset="2"/>
                  </a:rPr>
                  <a:t></a:t>
                </a:r>
                <a:r>
                  <a:rPr lang="en-IN" sz="1200" kern="1200" dirty="0">
                    <a:solidFill>
                      <a:schemeClr val="tx1"/>
                    </a:solidFill>
                    <a:effectLst/>
                    <a:latin typeface="+mn-lt"/>
                    <a:ea typeface="+mn-ea"/>
                    <a:cs typeface="+mn-cs"/>
                  </a:rPr>
                  <a:t>	65 min (Set clock)</a:t>
                </a:r>
              </a:p>
              <a:p>
                <a:r>
                  <a:rPr lang="en-IN" sz="1200" kern="1200" dirty="0">
                    <a:solidFill>
                      <a:schemeClr val="tx1"/>
                    </a:solidFill>
                    <a:effectLst/>
                    <a:latin typeface="+mn-lt"/>
                    <a:ea typeface="+mn-ea"/>
                    <a:cs typeface="+mn-cs"/>
                  </a:rPr>
                  <a:t>1 min (Normal clock)	</a:t>
                </a:r>
                <a:r>
                  <a:rPr lang="en-IN" sz="1200" kern="1200" dirty="0">
                    <a:solidFill>
                      <a:schemeClr val="tx1"/>
                    </a:solidFill>
                    <a:effectLst/>
                    <a:latin typeface="+mn-lt"/>
                    <a:ea typeface="+mn-ea"/>
                    <a:cs typeface="+mn-cs"/>
                    <a:sym typeface="Wingdings" panose="05000000000000000000" pitchFamily="2" charset="2"/>
                  </a:rPr>
                  <a:t></a:t>
                </a:r>
                <a:r>
                  <a:rPr lang="en-IN" sz="1200" kern="1200" dirty="0">
                    <a:solidFill>
                      <a:schemeClr val="tx1"/>
                    </a:solidFill>
                    <a:effectLst/>
                    <a:latin typeface="+mn-lt"/>
                    <a:ea typeface="+mn-ea"/>
                    <a:cs typeface="+mn-cs"/>
                  </a:rPr>
                  <a:t>	</a:t>
                </a:r>
                <a:r>
                  <a:rPr lang="en-IN" sz="1200" i="0" kern="1200">
                    <a:solidFill>
                      <a:schemeClr val="tx1"/>
                    </a:solidFill>
                    <a:effectLst/>
                    <a:latin typeface="+mn-lt"/>
                    <a:ea typeface="+mn-ea"/>
                    <a:cs typeface="+mn-cs"/>
                  </a:rPr>
                  <a:t>13/12</a:t>
                </a:r>
                <a:r>
                  <a:rPr lang="en-IN" sz="1200" kern="1200" dirty="0">
                    <a:solidFill>
                      <a:schemeClr val="tx1"/>
                    </a:solidFill>
                    <a:effectLst/>
                    <a:latin typeface="+mn-lt"/>
                    <a:ea typeface="+mn-ea"/>
                    <a:cs typeface="+mn-cs"/>
                  </a:rPr>
                  <a:t> min (Set clock)</a:t>
                </a:r>
              </a:p>
              <a:p>
                <a:r>
                  <a:rPr lang="en-IN" sz="1200" i="0" kern="1200">
                    <a:solidFill>
                      <a:schemeClr val="tx1"/>
                    </a:solidFill>
                    <a:effectLst/>
                    <a:latin typeface="+mn-lt"/>
                    <a:ea typeface="+mn-ea"/>
                    <a:cs typeface="+mn-cs"/>
                  </a:rPr>
                  <a:t>12/13</a:t>
                </a:r>
                <a:r>
                  <a:rPr lang="en-IN" sz="1200" kern="1200" dirty="0">
                    <a:solidFill>
                      <a:schemeClr val="tx1"/>
                    </a:solidFill>
                    <a:effectLst/>
                    <a:latin typeface="+mn-lt"/>
                    <a:ea typeface="+mn-ea"/>
                    <a:cs typeface="+mn-cs"/>
                  </a:rPr>
                  <a:t> min (Normal clock)	</a:t>
                </a:r>
                <a:r>
                  <a:rPr lang="en-IN" sz="1200" kern="1200" dirty="0">
                    <a:solidFill>
                      <a:schemeClr val="tx1"/>
                    </a:solidFill>
                    <a:effectLst/>
                    <a:latin typeface="+mn-lt"/>
                    <a:ea typeface="+mn-ea"/>
                    <a:cs typeface="+mn-cs"/>
                    <a:sym typeface="Wingdings" panose="05000000000000000000" pitchFamily="2" charset="2"/>
                  </a:rPr>
                  <a:t></a:t>
                </a:r>
                <a:r>
                  <a:rPr lang="en-IN" sz="1200" kern="1200" dirty="0">
                    <a:solidFill>
                      <a:schemeClr val="tx1"/>
                    </a:solidFill>
                    <a:effectLst/>
                    <a:latin typeface="+mn-lt"/>
                    <a:ea typeface="+mn-ea"/>
                    <a:cs typeface="+mn-cs"/>
                  </a:rPr>
                  <a:t>	1 min (Set clock)</a:t>
                </a:r>
              </a:p>
              <a:p>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Clock shows 10 am now, hence it has been 5 hrs (300 min) in set clock</a:t>
                </a:r>
              </a:p>
              <a:p>
                <a:r>
                  <a:rPr lang="en-IN" sz="1200" kern="1200" dirty="0">
                    <a:solidFill>
                      <a:schemeClr val="tx1"/>
                    </a:solidFill>
                    <a:effectLst/>
                    <a:latin typeface="+mn-lt"/>
                    <a:ea typeface="+mn-ea"/>
                    <a:cs typeface="+mn-cs"/>
                  </a:rPr>
                  <a:t>			?	</a:t>
                </a:r>
                <a:r>
                  <a:rPr lang="en-IN" sz="1200" kern="1200" dirty="0">
                    <a:solidFill>
                      <a:schemeClr val="tx1"/>
                    </a:solidFill>
                    <a:effectLst/>
                    <a:latin typeface="+mn-lt"/>
                    <a:ea typeface="+mn-ea"/>
                    <a:cs typeface="+mn-cs"/>
                    <a:sym typeface="Wingdings" panose="05000000000000000000" pitchFamily="2" charset="2"/>
                  </a:rPr>
                  <a:t></a:t>
                </a:r>
                <a:r>
                  <a:rPr lang="en-IN" sz="1200" kern="1200" dirty="0">
                    <a:solidFill>
                      <a:schemeClr val="tx1"/>
                    </a:solidFill>
                    <a:effectLst/>
                    <a:latin typeface="+mn-lt"/>
                    <a:ea typeface="+mn-ea"/>
                    <a:cs typeface="+mn-cs"/>
                  </a:rPr>
                  <a:t>	300 min (Set clock)</a:t>
                </a:r>
              </a:p>
              <a:p>
                <a:r>
                  <a:rPr lang="en-IN" sz="1200" kern="1200" dirty="0">
                    <a:solidFill>
                      <a:schemeClr val="tx1"/>
                    </a:solidFill>
                    <a:effectLst/>
                    <a:latin typeface="+mn-lt"/>
                    <a:ea typeface="+mn-ea"/>
                    <a:cs typeface="+mn-cs"/>
                  </a:rPr>
                  <a:t>	</a:t>
                </a:r>
                <a:r>
                  <a:rPr lang="en-IN" sz="1200" i="0" kern="1200">
                    <a:solidFill>
                      <a:schemeClr val="tx1"/>
                    </a:solidFill>
                    <a:effectLst/>
                    <a:latin typeface="+mn-lt"/>
                    <a:ea typeface="+mn-ea"/>
                    <a:cs typeface="+mn-cs"/>
                  </a:rPr>
                  <a:t>12/13</a:t>
                </a:r>
                <a:r>
                  <a:rPr lang="en-IN" sz="1200" kern="1200" dirty="0">
                    <a:solidFill>
                      <a:schemeClr val="tx1"/>
                    </a:solidFill>
                    <a:effectLst/>
                    <a:latin typeface="+mn-lt"/>
                    <a:ea typeface="+mn-ea"/>
                    <a:cs typeface="+mn-cs"/>
                  </a:rPr>
                  <a:t> * 300 = </a:t>
                </a:r>
                <a:r>
                  <a:rPr lang="en-IN" sz="1200" i="0" kern="1200">
                    <a:solidFill>
                      <a:schemeClr val="tx1"/>
                    </a:solidFill>
                    <a:effectLst/>
                    <a:latin typeface="+mn-lt"/>
                    <a:ea typeface="+mn-ea"/>
                    <a:cs typeface="+mn-cs"/>
                  </a:rPr>
                  <a:t>3600/13</a:t>
                </a:r>
                <a:r>
                  <a:rPr lang="en-IN" sz="1200" kern="1200" dirty="0">
                    <a:solidFill>
                      <a:schemeClr val="tx1"/>
                    </a:solidFill>
                    <a:effectLst/>
                    <a:latin typeface="+mn-lt"/>
                    <a:ea typeface="+mn-ea"/>
                    <a:cs typeface="+mn-cs"/>
                  </a:rPr>
                  <a:t> min = 4 hr </a:t>
                </a:r>
                <a:r>
                  <a:rPr lang="en-IN" sz="1200" i="0" kern="1200">
                    <a:solidFill>
                      <a:schemeClr val="tx1"/>
                    </a:solidFill>
                    <a:effectLst/>
                    <a:latin typeface="+mn-lt"/>
                    <a:ea typeface="+mn-ea"/>
                    <a:cs typeface="+mn-cs"/>
                  </a:rPr>
                  <a:t>〖36〗_13^12</a:t>
                </a:r>
                <a:r>
                  <a:rPr lang="en-IN" sz="1200" kern="1200" dirty="0">
                    <a:solidFill>
                      <a:schemeClr val="tx1"/>
                    </a:solidFill>
                    <a:effectLst/>
                    <a:latin typeface="+mn-lt"/>
                    <a:ea typeface="+mn-ea"/>
                    <a:cs typeface="+mn-cs"/>
                  </a:rPr>
                  <a:t> min</a:t>
                </a:r>
              </a:p>
              <a:p>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4 hr </a:t>
                </a:r>
                <a:r>
                  <a:rPr lang="en-IN" sz="1200" i="0" kern="1200">
                    <a:solidFill>
                      <a:schemeClr val="tx1"/>
                    </a:solidFill>
                    <a:effectLst/>
                    <a:latin typeface="+mn-lt"/>
                    <a:ea typeface="+mn-ea"/>
                    <a:cs typeface="+mn-cs"/>
                  </a:rPr>
                  <a:t>〖36〗_13^12</a:t>
                </a:r>
                <a:r>
                  <a:rPr lang="en-IN" sz="1200" kern="1200" dirty="0">
                    <a:solidFill>
                      <a:schemeClr val="tx1"/>
                    </a:solidFill>
                    <a:effectLst/>
                    <a:latin typeface="+mn-lt"/>
                    <a:ea typeface="+mn-ea"/>
                    <a:cs typeface="+mn-cs"/>
                  </a:rPr>
                  <a:t> min from 5:00 am is 9hr </a:t>
                </a:r>
                <a:r>
                  <a:rPr lang="en-IN" sz="1200" i="0" kern="1200">
                    <a:solidFill>
                      <a:schemeClr val="tx1"/>
                    </a:solidFill>
                    <a:effectLst/>
                    <a:latin typeface="+mn-lt"/>
                    <a:ea typeface="+mn-ea"/>
                    <a:cs typeface="+mn-cs"/>
                  </a:rPr>
                  <a:t>〖36〗_13^12</a:t>
                </a:r>
                <a:r>
                  <a:rPr lang="en-IN" sz="1200" kern="1200" dirty="0">
                    <a:solidFill>
                      <a:schemeClr val="tx1"/>
                    </a:solidFill>
                    <a:effectLst/>
                    <a:latin typeface="+mn-lt"/>
                    <a:ea typeface="+mn-ea"/>
                    <a:cs typeface="+mn-cs"/>
                  </a:rPr>
                  <a:t> am</a:t>
                </a:r>
              </a:p>
              <a:p>
                <a:r>
                  <a:rPr lang="en-IN" sz="1200" kern="1200" dirty="0">
                    <a:solidFill>
                      <a:schemeClr val="tx1"/>
                    </a:solidFill>
                    <a:effectLst/>
                    <a:latin typeface="+mn-lt"/>
                    <a:ea typeface="+mn-ea"/>
                    <a:cs typeface="+mn-cs"/>
                  </a:rPr>
                  <a:t> </a:t>
                </a:r>
              </a:p>
              <a:p>
                <a:pPr lvl="0"/>
                <a:endParaRPr lang="en-IN" sz="1200" b="1"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2868696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IN" sz="1200" b="1" kern="1200" dirty="0">
                    <a:solidFill>
                      <a:schemeClr val="tx1"/>
                    </a:solidFill>
                    <a:effectLst/>
                    <a:latin typeface="+mn-lt"/>
                    <a:ea typeface="+mn-ea"/>
                    <a:cs typeface="+mn-cs"/>
                  </a:rPr>
                  <a:t>Option c</a:t>
                </a:r>
                <a:endParaRPr lang="en-IN" sz="1200" kern="1200" dirty="0">
                  <a:solidFill>
                    <a:schemeClr val="tx1"/>
                  </a:solidFill>
                  <a:effectLst/>
                  <a:latin typeface="+mn-lt"/>
                  <a:ea typeface="+mn-ea"/>
                  <a:cs typeface="+mn-cs"/>
                </a:endParaRPr>
              </a:p>
              <a:p>
                <a14:m>
                  <m:oMath xmlns:m="http://schemas.openxmlformats.org/officeDocument/2006/math">
                    <m:r>
                      <a:rPr lang="en-IN" sz="1200" i="1" kern="1200">
                        <a:solidFill>
                          <a:schemeClr val="tx1"/>
                        </a:solidFill>
                        <a:effectLst/>
                        <a:latin typeface="Cambria Math" panose="02040503050406030204" pitchFamily="18" charset="0"/>
                        <a:ea typeface="+mn-ea"/>
                        <a:cs typeface="+mn-cs"/>
                      </a:rPr>
                      <m:t>𝜃</m:t>
                    </m:r>
                  </m:oMath>
                </a14:m>
                <a:r>
                  <a:rPr lang="en-IN" sz="1200" kern="1200" dirty="0">
                    <a:solidFill>
                      <a:schemeClr val="tx1"/>
                    </a:solidFill>
                    <a:effectLst/>
                    <a:latin typeface="+mn-lt"/>
                    <a:ea typeface="+mn-ea"/>
                    <a:cs typeface="+mn-cs"/>
                  </a:rPr>
                  <a:t> = 30H </a:t>
                </a:r>
                <a14:m>
                  <m:oMath xmlns:m="http://schemas.openxmlformats.org/officeDocument/2006/math">
                    <m:r>
                      <a:rPr lang="en-IN" sz="1200" i="1" kern="1200">
                        <a:solidFill>
                          <a:schemeClr val="tx1"/>
                        </a:solidFill>
                        <a:effectLst/>
                        <a:latin typeface="Cambria Math" panose="02040503050406030204" pitchFamily="18" charset="0"/>
                        <a:ea typeface="+mn-ea"/>
                        <a:cs typeface="+mn-cs"/>
                      </a:rPr>
                      <m:t>~</m:t>
                    </m:r>
                  </m:oMath>
                </a14:m>
                <a:r>
                  <a:rPr lang="en-IN" sz="1200" kern="1200" dirty="0">
                    <a:solidFill>
                      <a:schemeClr val="tx1"/>
                    </a:solidFill>
                    <a:effectLst/>
                    <a:latin typeface="+mn-lt"/>
                    <a:ea typeface="+mn-ea"/>
                    <a:cs typeface="+mn-cs"/>
                  </a:rPr>
                  <a:t>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11</m:t>
                        </m:r>
                        <m:r>
                          <a:rPr lang="en-IN" sz="1200" i="1" kern="1200">
                            <a:solidFill>
                              <a:schemeClr val="tx1"/>
                            </a:solidFill>
                            <a:effectLst/>
                            <a:latin typeface="Cambria Math" panose="02040503050406030204" pitchFamily="18" charset="0"/>
                            <a:ea typeface="+mn-ea"/>
                            <a:cs typeface="+mn-cs"/>
                          </a:rPr>
                          <m:t>𝑀</m:t>
                        </m:r>
                      </m:num>
                      <m:den>
                        <m:r>
                          <a:rPr lang="en-IN" sz="1200" i="1" kern="1200">
                            <a:solidFill>
                              <a:schemeClr val="tx1"/>
                            </a:solidFill>
                            <a:effectLst/>
                            <a:latin typeface="Cambria Math" panose="02040503050406030204" pitchFamily="18" charset="0"/>
                            <a:ea typeface="+mn-ea"/>
                            <a:cs typeface="+mn-cs"/>
                          </a:rPr>
                          <m:t>2</m:t>
                        </m:r>
                      </m:den>
                    </m:f>
                  </m:oMath>
                </a14:m>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Hands of the clock are coinciding, hence </a:t>
                </a:r>
                <a14:m>
                  <m:oMath xmlns:m="http://schemas.openxmlformats.org/officeDocument/2006/math">
                    <m:r>
                      <a:rPr lang="en-IN" sz="1200" i="1" kern="1200">
                        <a:solidFill>
                          <a:schemeClr val="tx1"/>
                        </a:solidFill>
                        <a:effectLst/>
                        <a:latin typeface="Cambria Math" panose="02040503050406030204" pitchFamily="18" charset="0"/>
                        <a:ea typeface="+mn-ea"/>
                        <a:cs typeface="+mn-cs"/>
                      </a:rPr>
                      <m:t>𝜃</m:t>
                    </m:r>
                  </m:oMath>
                </a14:m>
                <a:r>
                  <a:rPr lang="en-IN" sz="1200" kern="1200" dirty="0">
                    <a:solidFill>
                      <a:schemeClr val="tx1"/>
                    </a:solidFill>
                    <a:effectLst/>
                    <a:latin typeface="+mn-lt"/>
                    <a:ea typeface="+mn-ea"/>
                    <a:cs typeface="+mn-cs"/>
                  </a:rPr>
                  <a:t>= 0</a:t>
                </a:r>
                <a14:m>
                  <m:oMath xmlns:m="http://schemas.openxmlformats.org/officeDocument/2006/math">
                    <m:r>
                      <a:rPr lang="en-IN" sz="1200" i="1" kern="1200">
                        <a:solidFill>
                          <a:schemeClr val="tx1"/>
                        </a:solidFill>
                        <a:effectLst/>
                        <a:latin typeface="Cambria Math" panose="02040503050406030204" pitchFamily="18" charset="0"/>
                        <a:ea typeface="+mn-ea"/>
                        <a:cs typeface="+mn-cs"/>
                      </a:rPr>
                      <m:t>°</m:t>
                    </m:r>
                  </m:oMath>
                </a14:m>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Let the time be 6: M</a:t>
                </a:r>
              </a:p>
              <a:p>
                <a:r>
                  <a:rPr lang="en-IN" sz="1200" kern="1200" dirty="0">
                    <a:solidFill>
                      <a:schemeClr val="tx1"/>
                    </a:solidFill>
                    <a:effectLst/>
                    <a:latin typeface="+mn-lt"/>
                    <a:ea typeface="+mn-ea"/>
                    <a:cs typeface="+mn-cs"/>
                  </a:rPr>
                  <a:t>0 = 30 (6) -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11( </m:t>
                        </m:r>
                        <m:r>
                          <a:rPr lang="en-IN" sz="1200" i="1" kern="1200">
                            <a:solidFill>
                              <a:schemeClr val="tx1"/>
                            </a:solidFill>
                            <a:effectLst/>
                            <a:latin typeface="Cambria Math" panose="02040503050406030204" pitchFamily="18" charset="0"/>
                            <a:ea typeface="+mn-ea"/>
                            <a:cs typeface="+mn-cs"/>
                          </a:rPr>
                          <m:t>𝑀</m:t>
                        </m:r>
                        <m:r>
                          <a:rPr lang="en-IN" sz="1200" i="1" kern="1200">
                            <a:solidFill>
                              <a:schemeClr val="tx1"/>
                            </a:solidFill>
                            <a:effectLst/>
                            <a:latin typeface="Cambria Math" panose="02040503050406030204" pitchFamily="18" charset="0"/>
                            <a:ea typeface="+mn-ea"/>
                            <a:cs typeface="+mn-cs"/>
                          </a:rPr>
                          <m:t>)</m:t>
                        </m:r>
                      </m:num>
                      <m:den>
                        <m:r>
                          <a:rPr lang="en-IN" sz="1200" i="1" kern="1200">
                            <a:solidFill>
                              <a:schemeClr val="tx1"/>
                            </a:solidFill>
                            <a:effectLst/>
                            <a:latin typeface="Cambria Math" panose="02040503050406030204" pitchFamily="18" charset="0"/>
                            <a:ea typeface="+mn-ea"/>
                            <a:cs typeface="+mn-cs"/>
                          </a:rPr>
                          <m:t>2</m:t>
                        </m:r>
                      </m:den>
                    </m:f>
                  </m:oMath>
                </a14:m>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M =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360</m:t>
                        </m:r>
                      </m:num>
                      <m:den>
                        <m:r>
                          <a:rPr lang="en-IN" sz="1200" i="1" kern="1200">
                            <a:solidFill>
                              <a:schemeClr val="tx1"/>
                            </a:solidFill>
                            <a:effectLst/>
                            <a:latin typeface="Cambria Math" panose="02040503050406030204" pitchFamily="18" charset="0"/>
                            <a:ea typeface="+mn-ea"/>
                            <a:cs typeface="+mn-cs"/>
                          </a:rPr>
                          <m:t>11</m:t>
                        </m:r>
                      </m:den>
                    </m:f>
                  </m:oMath>
                </a14:m>
                <a:r>
                  <a:rPr lang="en-IN" sz="1200" kern="1200" dirty="0">
                    <a:solidFill>
                      <a:schemeClr val="tx1"/>
                    </a:solidFill>
                    <a:effectLst/>
                    <a:latin typeface="+mn-lt"/>
                    <a:ea typeface="+mn-ea"/>
                    <a:cs typeface="+mn-cs"/>
                  </a:rPr>
                  <a:t> = </a:t>
                </a:r>
                <a14:m>
                  <m:oMath xmlns:m="http://schemas.openxmlformats.org/officeDocument/2006/math">
                    <m:sSubSup>
                      <m:sSubSupPr>
                        <m:ctrlPr>
                          <a:rPr lang="en-IN" sz="1200" i="1" kern="1200">
                            <a:solidFill>
                              <a:schemeClr val="tx1"/>
                            </a:solidFill>
                            <a:effectLst/>
                            <a:latin typeface="Cambria Math" panose="02040503050406030204" pitchFamily="18" charset="0"/>
                            <a:ea typeface="+mn-ea"/>
                            <a:cs typeface="+mn-cs"/>
                          </a:rPr>
                        </m:ctrlPr>
                      </m:sSubSupPr>
                      <m:e>
                        <m:r>
                          <a:rPr lang="en-IN" sz="1200" i="1" kern="1200">
                            <a:solidFill>
                              <a:schemeClr val="tx1"/>
                            </a:solidFill>
                            <a:effectLst/>
                            <a:latin typeface="Cambria Math" panose="02040503050406030204" pitchFamily="18" charset="0"/>
                            <a:ea typeface="+mn-ea"/>
                            <a:cs typeface="+mn-cs"/>
                          </a:rPr>
                          <m:t>32</m:t>
                        </m:r>
                      </m:e>
                      <m:sub>
                        <m:r>
                          <a:rPr lang="en-IN" sz="1200" i="1" kern="1200">
                            <a:solidFill>
                              <a:schemeClr val="tx1"/>
                            </a:solidFill>
                            <a:effectLst/>
                            <a:latin typeface="Cambria Math" panose="02040503050406030204" pitchFamily="18" charset="0"/>
                            <a:ea typeface="+mn-ea"/>
                            <a:cs typeface="+mn-cs"/>
                          </a:rPr>
                          <m:t>11</m:t>
                        </m:r>
                      </m:sub>
                      <m:sup>
                        <m:r>
                          <a:rPr lang="en-IN" sz="1200" i="1" kern="1200">
                            <a:solidFill>
                              <a:schemeClr val="tx1"/>
                            </a:solidFill>
                            <a:effectLst/>
                            <a:latin typeface="Cambria Math" panose="02040503050406030204" pitchFamily="18" charset="0"/>
                            <a:ea typeface="+mn-ea"/>
                            <a:cs typeface="+mn-cs"/>
                          </a:rPr>
                          <m:t>8</m:t>
                        </m:r>
                      </m:sup>
                    </m:sSubSup>
                  </m:oMath>
                </a14:m>
                <a:r>
                  <a:rPr lang="en-IN" sz="1200" kern="1200" dirty="0">
                    <a:solidFill>
                      <a:schemeClr val="tx1"/>
                    </a:solidFill>
                    <a:effectLst/>
                    <a:latin typeface="+mn-lt"/>
                    <a:ea typeface="+mn-ea"/>
                    <a:cs typeface="+mn-cs"/>
                  </a:rPr>
                  <a:t> min</a:t>
                </a:r>
              </a:p>
              <a:p>
                <a:pPr lvl="0"/>
                <a:endParaRPr lang="en-IN" sz="1200" b="1"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pPr lvl="0"/>
                <a:r>
                  <a:rPr lang="en-IN" sz="1200" b="1" kern="1200" dirty="0" smtClean="0">
                    <a:solidFill>
                      <a:schemeClr val="tx1"/>
                    </a:solidFill>
                    <a:effectLst/>
                    <a:latin typeface="+mn-lt"/>
                    <a:ea typeface="+mn-ea"/>
                    <a:cs typeface="+mn-cs"/>
                  </a:rPr>
                  <a:t>Option c</a:t>
                </a:r>
                <a:endParaRPr lang="en-IN" sz="1200" kern="1200" dirty="0">
                  <a:solidFill>
                    <a:schemeClr val="tx1"/>
                  </a:solidFill>
                  <a:effectLst/>
                  <a:latin typeface="+mn-lt"/>
                  <a:ea typeface="+mn-ea"/>
                  <a:cs typeface="+mn-cs"/>
                </a:endParaRPr>
              </a:p>
              <a:p>
                <a:r>
                  <a:rPr lang="en-IN" sz="1200" i="0" kern="1200">
                    <a:solidFill>
                      <a:schemeClr val="tx1"/>
                    </a:solidFill>
                    <a:effectLst/>
                    <a:latin typeface="+mn-lt"/>
                    <a:ea typeface="+mn-ea"/>
                    <a:cs typeface="+mn-cs"/>
                  </a:rPr>
                  <a:t>𝜃</a:t>
                </a:r>
                <a:r>
                  <a:rPr lang="en-IN" sz="1200" kern="1200" dirty="0">
                    <a:solidFill>
                      <a:schemeClr val="tx1"/>
                    </a:solidFill>
                    <a:effectLst/>
                    <a:latin typeface="+mn-lt"/>
                    <a:ea typeface="+mn-ea"/>
                    <a:cs typeface="+mn-cs"/>
                  </a:rPr>
                  <a:t> = 30H </a:t>
                </a:r>
                <a:r>
                  <a:rPr lang="en-IN" sz="1200" i="0" kern="1200">
                    <a:solidFill>
                      <a:schemeClr val="tx1"/>
                    </a:solidFill>
                    <a:effectLst/>
                    <a:latin typeface="+mn-lt"/>
                    <a:ea typeface="+mn-ea"/>
                    <a:cs typeface="+mn-cs"/>
                  </a:rPr>
                  <a:t>~</a:t>
                </a:r>
                <a:r>
                  <a:rPr lang="en-IN" sz="1200" kern="1200" dirty="0">
                    <a:solidFill>
                      <a:schemeClr val="tx1"/>
                    </a:solidFill>
                    <a:effectLst/>
                    <a:latin typeface="+mn-lt"/>
                    <a:ea typeface="+mn-ea"/>
                    <a:cs typeface="+mn-cs"/>
                  </a:rPr>
                  <a:t> </a:t>
                </a:r>
                <a:r>
                  <a:rPr lang="en-IN" sz="1200" i="0" kern="1200">
                    <a:solidFill>
                      <a:schemeClr val="tx1"/>
                    </a:solidFill>
                    <a:effectLst/>
                    <a:latin typeface="+mn-lt"/>
                    <a:ea typeface="+mn-ea"/>
                    <a:cs typeface="+mn-cs"/>
                  </a:rPr>
                  <a:t>11𝑀/2</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Hands of the clock are coinciding, hence </a:t>
                </a:r>
                <a:r>
                  <a:rPr lang="en-IN" sz="1200" i="0" kern="1200">
                    <a:solidFill>
                      <a:schemeClr val="tx1"/>
                    </a:solidFill>
                    <a:effectLst/>
                    <a:latin typeface="+mn-lt"/>
                    <a:ea typeface="+mn-ea"/>
                    <a:cs typeface="+mn-cs"/>
                  </a:rPr>
                  <a:t>𝜃</a:t>
                </a:r>
                <a:r>
                  <a:rPr lang="en-IN" sz="1200" kern="1200" dirty="0">
                    <a:solidFill>
                      <a:schemeClr val="tx1"/>
                    </a:solidFill>
                    <a:effectLst/>
                    <a:latin typeface="+mn-lt"/>
                    <a:ea typeface="+mn-ea"/>
                    <a:cs typeface="+mn-cs"/>
                  </a:rPr>
                  <a:t>= 0</a:t>
                </a:r>
                <a:r>
                  <a:rPr lang="en-IN" sz="1200" i="0" kern="120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Let the time be 6: M</a:t>
                </a:r>
              </a:p>
              <a:p>
                <a:r>
                  <a:rPr lang="en-IN" sz="1200" kern="1200" dirty="0">
                    <a:solidFill>
                      <a:schemeClr val="tx1"/>
                    </a:solidFill>
                    <a:effectLst/>
                    <a:latin typeface="+mn-lt"/>
                    <a:ea typeface="+mn-ea"/>
                    <a:cs typeface="+mn-cs"/>
                  </a:rPr>
                  <a:t>0 = 30 (6) - </a:t>
                </a:r>
                <a:r>
                  <a:rPr lang="en-IN" sz="1200" i="0" kern="1200">
                    <a:solidFill>
                      <a:schemeClr val="tx1"/>
                    </a:solidFill>
                    <a:effectLst/>
                    <a:latin typeface="+mn-lt"/>
                    <a:ea typeface="+mn-ea"/>
                    <a:cs typeface="+mn-cs"/>
                  </a:rPr>
                  <a:t>(11( 𝑀))/2</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M = </a:t>
                </a:r>
                <a:r>
                  <a:rPr lang="en-IN" sz="1200" i="0" kern="1200">
                    <a:solidFill>
                      <a:schemeClr val="tx1"/>
                    </a:solidFill>
                    <a:effectLst/>
                    <a:latin typeface="+mn-lt"/>
                    <a:ea typeface="+mn-ea"/>
                    <a:cs typeface="+mn-cs"/>
                  </a:rPr>
                  <a:t>360/11</a:t>
                </a:r>
                <a:r>
                  <a:rPr lang="en-IN" sz="1200" kern="1200" dirty="0">
                    <a:solidFill>
                      <a:schemeClr val="tx1"/>
                    </a:solidFill>
                    <a:effectLst/>
                    <a:latin typeface="+mn-lt"/>
                    <a:ea typeface="+mn-ea"/>
                    <a:cs typeface="+mn-cs"/>
                  </a:rPr>
                  <a:t> = </a:t>
                </a:r>
                <a:r>
                  <a:rPr lang="en-IN" sz="1200" i="0" kern="1200">
                    <a:solidFill>
                      <a:schemeClr val="tx1"/>
                    </a:solidFill>
                    <a:effectLst/>
                    <a:latin typeface="+mn-lt"/>
                    <a:ea typeface="+mn-ea"/>
                    <a:cs typeface="+mn-cs"/>
                  </a:rPr>
                  <a:t>〖32〗_11^8</a:t>
                </a:r>
                <a:r>
                  <a:rPr lang="en-IN" sz="1200" kern="1200" dirty="0">
                    <a:solidFill>
                      <a:schemeClr val="tx1"/>
                    </a:solidFill>
                    <a:effectLst/>
                    <a:latin typeface="+mn-lt"/>
                    <a:ea typeface="+mn-ea"/>
                    <a:cs typeface="+mn-cs"/>
                  </a:rPr>
                  <a:t> min</a:t>
                </a:r>
              </a:p>
              <a:p>
                <a:pPr lvl="0"/>
                <a:endParaRPr lang="en-IN" sz="1200" b="1"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2170547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b="1" kern="1200" dirty="0">
                <a:solidFill>
                  <a:schemeClr val="tx1"/>
                </a:solidFill>
                <a:effectLst/>
                <a:latin typeface="+mn-lt"/>
                <a:ea typeface="+mn-ea"/>
                <a:cs typeface="+mn-cs"/>
              </a:rPr>
              <a:t>Option c</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Plane was scheduled to take off from Dubai at 10:00 am</a:t>
            </a:r>
          </a:p>
          <a:p>
            <a:r>
              <a:rPr lang="en-IN" sz="1200" kern="1200" dirty="0">
                <a:solidFill>
                  <a:schemeClr val="tx1"/>
                </a:solidFill>
                <a:effectLst/>
                <a:latin typeface="+mn-lt"/>
                <a:ea typeface="+mn-ea"/>
                <a:cs typeface="+mn-cs"/>
              </a:rPr>
              <a:t>But it takes off 2hrs late, hence at 12:00 pm it takes off</a:t>
            </a:r>
          </a:p>
          <a:p>
            <a:r>
              <a:rPr lang="en-IN" sz="1200" kern="1200" dirty="0">
                <a:solidFill>
                  <a:schemeClr val="tx1"/>
                </a:solidFill>
                <a:effectLst/>
                <a:latin typeface="+mn-lt"/>
                <a:ea typeface="+mn-ea"/>
                <a:cs typeface="+mn-cs"/>
              </a:rPr>
              <a:t>It requires 9 hrs to cover the distance, hence plane reaches London when it is 9 pm in Dubai</a:t>
            </a:r>
          </a:p>
          <a:p>
            <a:r>
              <a:rPr lang="en-IN" sz="1200" kern="1200" dirty="0">
                <a:solidFill>
                  <a:schemeClr val="tx1"/>
                </a:solidFill>
                <a:effectLst/>
                <a:latin typeface="+mn-lt"/>
                <a:ea typeface="+mn-ea"/>
                <a:cs typeface="+mn-cs"/>
              </a:rPr>
              <a:t>As London local time is 4 hrs behind Dubai, plane reaches London at 5 pm local time </a:t>
            </a:r>
          </a:p>
          <a:p>
            <a:r>
              <a:rPr lang="en-IN" sz="1200" kern="1200" dirty="0">
                <a:solidFill>
                  <a:schemeClr val="tx1"/>
                </a:solidFill>
                <a:effectLst/>
                <a:latin typeface="+mn-lt"/>
                <a:ea typeface="+mn-ea"/>
                <a:cs typeface="+mn-cs"/>
              </a:rPr>
              <a:t> </a:t>
            </a:r>
          </a:p>
          <a:p>
            <a:pPr lvl="0"/>
            <a:endParaRPr lang="en-IN"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3862446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b="1" kern="1200" dirty="0">
                <a:solidFill>
                  <a:schemeClr val="tx1"/>
                </a:solidFill>
                <a:effectLst/>
                <a:latin typeface="+mn-lt"/>
                <a:ea typeface="+mn-ea"/>
                <a:cs typeface="+mn-cs"/>
              </a:rPr>
              <a:t>Option a</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Let’s assume true time now is 12pm</a:t>
            </a:r>
          </a:p>
          <a:p>
            <a:r>
              <a:rPr lang="en-IN" sz="1200" kern="1200" dirty="0">
                <a:solidFill>
                  <a:schemeClr val="tx1"/>
                </a:solidFill>
                <a:effectLst/>
                <a:latin typeface="+mn-lt"/>
                <a:ea typeface="+mn-ea"/>
                <a:cs typeface="+mn-cs"/>
              </a:rPr>
              <a:t>Time shown by wall clock will be 11:50 am</a:t>
            </a:r>
          </a:p>
          <a:p>
            <a:r>
              <a:rPr lang="en-IN" sz="1200" kern="1200" dirty="0">
                <a:solidFill>
                  <a:schemeClr val="tx1"/>
                </a:solidFill>
                <a:effectLst/>
                <a:latin typeface="+mn-lt"/>
                <a:ea typeface="+mn-ea"/>
                <a:cs typeface="+mn-cs"/>
              </a:rPr>
              <a:t>Table clock is 10 min ahead of wall clock, hence it shows 12pm</a:t>
            </a:r>
          </a:p>
          <a:p>
            <a:r>
              <a:rPr lang="en-IN" sz="1200" kern="1200" dirty="0">
                <a:solidFill>
                  <a:schemeClr val="tx1"/>
                </a:solidFill>
                <a:effectLst/>
                <a:latin typeface="+mn-lt"/>
                <a:ea typeface="+mn-ea"/>
                <a:cs typeface="+mn-cs"/>
              </a:rPr>
              <a:t>Alarm clock is 5 min behind table clock, it shows 11:55 am</a:t>
            </a:r>
          </a:p>
          <a:p>
            <a:r>
              <a:rPr lang="en-IN" sz="1200" kern="1200" dirty="0">
                <a:solidFill>
                  <a:schemeClr val="tx1"/>
                </a:solidFill>
                <a:effectLst/>
                <a:latin typeface="+mn-lt"/>
                <a:ea typeface="+mn-ea"/>
                <a:cs typeface="+mn-cs"/>
              </a:rPr>
              <a:t>Wrist watch is 5 min fast in comparison to alarm clock, it shows 12 pm</a:t>
            </a:r>
          </a:p>
          <a:p>
            <a:r>
              <a:rPr lang="en-IN" sz="1200" kern="1200" dirty="0">
                <a:solidFill>
                  <a:schemeClr val="tx1"/>
                </a:solidFill>
                <a:effectLst/>
                <a:latin typeface="+mn-lt"/>
                <a:ea typeface="+mn-ea"/>
                <a:cs typeface="+mn-cs"/>
              </a:rPr>
              <a:t>Hence table clock and wrist watch shows true time at any point of time</a:t>
            </a:r>
          </a:p>
          <a:p>
            <a:r>
              <a:rPr lang="en-IN" sz="1200" kern="1200" dirty="0">
                <a:solidFill>
                  <a:schemeClr val="tx1"/>
                </a:solidFill>
                <a:effectLst/>
                <a:latin typeface="+mn-lt"/>
                <a:ea typeface="+mn-ea"/>
                <a:cs typeface="+mn-cs"/>
              </a:rPr>
              <a:t>So, when time is 6pm, wrist watch shows the same</a:t>
            </a:r>
          </a:p>
          <a:p>
            <a:pPr lvl="0"/>
            <a:endParaRPr lang="en-IN"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2880709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IN" sz="1200" b="1" kern="1200" dirty="0">
                    <a:solidFill>
                      <a:schemeClr val="tx1"/>
                    </a:solidFill>
                    <a:effectLst/>
                    <a:latin typeface="+mn-lt"/>
                    <a:ea typeface="+mn-ea"/>
                    <a:cs typeface="+mn-cs"/>
                  </a:rPr>
                  <a:t>Option d</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Hands of the clock point in opposite directions., </a:t>
                </a:r>
                <a14:m>
                  <m:oMath xmlns:m="http://schemas.openxmlformats.org/officeDocument/2006/math">
                    <m:r>
                      <a:rPr lang="en-IN" sz="1200" i="1" kern="1200">
                        <a:solidFill>
                          <a:schemeClr val="tx1"/>
                        </a:solidFill>
                        <a:effectLst/>
                        <a:latin typeface="Cambria Math" panose="02040503050406030204" pitchFamily="18" charset="0"/>
                        <a:ea typeface="+mn-ea"/>
                        <a:cs typeface="+mn-cs"/>
                      </a:rPr>
                      <m:t>𝜃</m:t>
                    </m:r>
                  </m:oMath>
                </a14:m>
                <a:r>
                  <a:rPr lang="en-IN" sz="1200" kern="1200" dirty="0">
                    <a:solidFill>
                      <a:schemeClr val="tx1"/>
                    </a:solidFill>
                    <a:effectLst/>
                    <a:latin typeface="+mn-lt"/>
                    <a:ea typeface="+mn-ea"/>
                    <a:cs typeface="+mn-cs"/>
                  </a:rPr>
                  <a:t> = 180</a:t>
                </a:r>
                <a14:m>
                  <m:oMath xmlns:m="http://schemas.openxmlformats.org/officeDocument/2006/math">
                    <m:r>
                      <a:rPr lang="en-IN" sz="1200" i="1" kern="1200">
                        <a:solidFill>
                          <a:schemeClr val="tx1"/>
                        </a:solidFill>
                        <a:effectLst/>
                        <a:latin typeface="Cambria Math" panose="02040503050406030204" pitchFamily="18" charset="0"/>
                        <a:ea typeface="+mn-ea"/>
                        <a:cs typeface="+mn-cs"/>
                      </a:rPr>
                      <m:t>°</m:t>
                    </m:r>
                  </m:oMath>
                </a14:m>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Let us assume time is 4:M</a:t>
                </a:r>
              </a:p>
              <a:p>
                <a14:m>
                  <m:oMath xmlns:m="http://schemas.openxmlformats.org/officeDocument/2006/math">
                    <m:r>
                      <a:rPr lang="en-IN" sz="1200" i="1" kern="1200">
                        <a:solidFill>
                          <a:schemeClr val="tx1"/>
                        </a:solidFill>
                        <a:effectLst/>
                        <a:latin typeface="Cambria Math" panose="02040503050406030204" pitchFamily="18" charset="0"/>
                        <a:ea typeface="+mn-ea"/>
                        <a:cs typeface="+mn-cs"/>
                      </a:rPr>
                      <m:t>𝜃</m:t>
                    </m:r>
                  </m:oMath>
                </a14:m>
                <a:r>
                  <a:rPr lang="en-IN" sz="1200" kern="1200" dirty="0">
                    <a:solidFill>
                      <a:schemeClr val="tx1"/>
                    </a:solidFill>
                    <a:effectLst/>
                    <a:latin typeface="+mn-lt"/>
                    <a:ea typeface="+mn-ea"/>
                    <a:cs typeface="+mn-cs"/>
                  </a:rPr>
                  <a:t> =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11</m:t>
                        </m:r>
                        <m:r>
                          <a:rPr lang="en-IN" sz="1200" i="1" kern="1200">
                            <a:solidFill>
                              <a:schemeClr val="tx1"/>
                            </a:solidFill>
                            <a:effectLst/>
                            <a:latin typeface="Cambria Math" panose="02040503050406030204" pitchFamily="18" charset="0"/>
                            <a:ea typeface="+mn-ea"/>
                            <a:cs typeface="+mn-cs"/>
                          </a:rPr>
                          <m:t>𝑀</m:t>
                        </m:r>
                      </m:num>
                      <m:den>
                        <m:r>
                          <a:rPr lang="en-IN" sz="1200" i="1" kern="1200">
                            <a:solidFill>
                              <a:schemeClr val="tx1"/>
                            </a:solidFill>
                            <a:effectLst/>
                            <a:latin typeface="Cambria Math" panose="02040503050406030204" pitchFamily="18" charset="0"/>
                            <a:ea typeface="+mn-ea"/>
                            <a:cs typeface="+mn-cs"/>
                          </a:rPr>
                          <m:t>2</m:t>
                        </m:r>
                      </m:den>
                    </m:f>
                  </m:oMath>
                </a14:m>
                <a:r>
                  <a:rPr lang="en-IN" sz="1200" kern="1200" dirty="0">
                    <a:solidFill>
                      <a:schemeClr val="tx1"/>
                    </a:solidFill>
                    <a:effectLst/>
                    <a:latin typeface="+mn-lt"/>
                    <a:ea typeface="+mn-ea"/>
                    <a:cs typeface="+mn-cs"/>
                  </a:rPr>
                  <a:t> </a:t>
                </a:r>
                <a14:m>
                  <m:oMath xmlns:m="http://schemas.openxmlformats.org/officeDocument/2006/math">
                    <m:r>
                      <a:rPr lang="en-IN" sz="1200" i="1" kern="1200">
                        <a:solidFill>
                          <a:schemeClr val="tx1"/>
                        </a:solidFill>
                        <a:effectLst/>
                        <a:latin typeface="Cambria Math" panose="02040503050406030204" pitchFamily="18" charset="0"/>
                        <a:ea typeface="+mn-ea"/>
                        <a:cs typeface="+mn-cs"/>
                      </a:rPr>
                      <m:t>~</m:t>
                    </m:r>
                  </m:oMath>
                </a14:m>
                <a:r>
                  <a:rPr lang="en-IN" sz="1200" kern="1200" dirty="0">
                    <a:solidFill>
                      <a:schemeClr val="tx1"/>
                    </a:solidFill>
                    <a:effectLst/>
                    <a:latin typeface="+mn-lt"/>
                    <a:ea typeface="+mn-ea"/>
                    <a:cs typeface="+mn-cs"/>
                  </a:rPr>
                  <a:t> 30H</a:t>
                </a:r>
              </a:p>
              <a:p>
                <a:r>
                  <a:rPr lang="en-IN" sz="1200" kern="1200" dirty="0">
                    <a:solidFill>
                      <a:schemeClr val="tx1"/>
                    </a:solidFill>
                    <a:effectLst/>
                    <a:latin typeface="+mn-lt"/>
                    <a:ea typeface="+mn-ea"/>
                    <a:cs typeface="+mn-cs"/>
                  </a:rPr>
                  <a:t>180</a:t>
                </a:r>
                <a14:m>
                  <m:oMath xmlns:m="http://schemas.openxmlformats.org/officeDocument/2006/math">
                    <m:r>
                      <a:rPr lang="en-IN" sz="1200" i="1" kern="1200">
                        <a:solidFill>
                          <a:schemeClr val="tx1"/>
                        </a:solidFill>
                        <a:effectLst/>
                        <a:latin typeface="Cambria Math" panose="02040503050406030204" pitchFamily="18" charset="0"/>
                        <a:ea typeface="+mn-ea"/>
                        <a:cs typeface="+mn-cs"/>
                      </a:rPr>
                      <m:t>°= </m:t>
                    </m:r>
                  </m:oMath>
                </a14:m>
                <a:r>
                  <a:rPr lang="en-IN" sz="1200" kern="1200" dirty="0">
                    <a:solidFill>
                      <a:schemeClr val="tx1"/>
                    </a:solidFill>
                    <a:effectLst/>
                    <a:latin typeface="+mn-lt"/>
                    <a:ea typeface="+mn-ea"/>
                    <a:cs typeface="+mn-cs"/>
                  </a:rPr>
                  <a:t>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11</m:t>
                        </m:r>
                        <m:r>
                          <a:rPr lang="en-IN" sz="1200" i="1" kern="1200">
                            <a:solidFill>
                              <a:schemeClr val="tx1"/>
                            </a:solidFill>
                            <a:effectLst/>
                            <a:latin typeface="Cambria Math" panose="02040503050406030204" pitchFamily="18" charset="0"/>
                            <a:ea typeface="+mn-ea"/>
                            <a:cs typeface="+mn-cs"/>
                          </a:rPr>
                          <m:t>𝑀</m:t>
                        </m:r>
                      </m:num>
                      <m:den>
                        <m:r>
                          <a:rPr lang="en-IN" sz="1200" i="1" kern="1200">
                            <a:solidFill>
                              <a:schemeClr val="tx1"/>
                            </a:solidFill>
                            <a:effectLst/>
                            <a:latin typeface="Cambria Math" panose="02040503050406030204" pitchFamily="18" charset="0"/>
                            <a:ea typeface="+mn-ea"/>
                            <a:cs typeface="+mn-cs"/>
                          </a:rPr>
                          <m:t>2</m:t>
                        </m:r>
                      </m:den>
                    </m:f>
                  </m:oMath>
                </a14:m>
                <a:r>
                  <a:rPr lang="en-IN" sz="1200" kern="1200" dirty="0">
                    <a:solidFill>
                      <a:schemeClr val="tx1"/>
                    </a:solidFill>
                    <a:effectLst/>
                    <a:latin typeface="+mn-lt"/>
                    <a:ea typeface="+mn-ea"/>
                    <a:cs typeface="+mn-cs"/>
                  </a:rPr>
                  <a:t> – 30(4)</a:t>
                </a:r>
              </a:p>
              <a:p>
                <a:r>
                  <a:rPr lang="en-IN" sz="1200" kern="1200" dirty="0">
                    <a:solidFill>
                      <a:schemeClr val="tx1"/>
                    </a:solidFill>
                    <a:effectLst/>
                    <a:latin typeface="+mn-lt"/>
                    <a:ea typeface="+mn-ea"/>
                    <a:cs typeface="+mn-cs"/>
                  </a:rPr>
                  <a:t>M =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600</m:t>
                        </m:r>
                      </m:num>
                      <m:den>
                        <m:r>
                          <a:rPr lang="en-IN" sz="1200" i="1" kern="1200">
                            <a:solidFill>
                              <a:schemeClr val="tx1"/>
                            </a:solidFill>
                            <a:effectLst/>
                            <a:latin typeface="Cambria Math" panose="02040503050406030204" pitchFamily="18" charset="0"/>
                            <a:ea typeface="+mn-ea"/>
                            <a:cs typeface="+mn-cs"/>
                          </a:rPr>
                          <m:t>11</m:t>
                        </m:r>
                      </m:den>
                    </m:f>
                  </m:oMath>
                </a14:m>
                <a:r>
                  <a:rPr lang="en-IN" sz="1200" kern="1200" dirty="0">
                    <a:solidFill>
                      <a:schemeClr val="tx1"/>
                    </a:solidFill>
                    <a:effectLst/>
                    <a:latin typeface="+mn-lt"/>
                    <a:ea typeface="+mn-ea"/>
                    <a:cs typeface="+mn-cs"/>
                  </a:rPr>
                  <a:t> = 54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6</m:t>
                        </m:r>
                      </m:num>
                      <m:den>
                        <m:r>
                          <a:rPr lang="en-IN" sz="1200" i="1" kern="1200">
                            <a:solidFill>
                              <a:schemeClr val="tx1"/>
                            </a:solidFill>
                            <a:effectLst/>
                            <a:latin typeface="Cambria Math" panose="02040503050406030204" pitchFamily="18" charset="0"/>
                            <a:ea typeface="+mn-ea"/>
                            <a:cs typeface="+mn-cs"/>
                          </a:rPr>
                          <m:t>11</m:t>
                        </m:r>
                      </m:den>
                    </m:f>
                  </m:oMath>
                </a14:m>
                <a:r>
                  <a:rPr lang="en-IN" sz="1200" kern="1200" dirty="0">
                    <a:solidFill>
                      <a:schemeClr val="tx1"/>
                    </a:solidFill>
                    <a:effectLst/>
                    <a:latin typeface="+mn-lt"/>
                    <a:ea typeface="+mn-ea"/>
                    <a:cs typeface="+mn-cs"/>
                  </a:rPr>
                  <a:t> min</a:t>
                </a:r>
              </a:p>
              <a:p>
                <a:r>
                  <a:rPr lang="en-IN" sz="1200" kern="1200" dirty="0">
                    <a:solidFill>
                      <a:schemeClr val="tx1"/>
                    </a:solidFill>
                    <a:effectLst/>
                    <a:latin typeface="+mn-lt"/>
                    <a:ea typeface="+mn-ea"/>
                    <a:cs typeface="+mn-cs"/>
                  </a:rPr>
                  <a:t> </a:t>
                </a:r>
              </a:p>
              <a:p>
                <a:pPr lvl="0"/>
                <a:endParaRPr lang="en-IN" sz="1200" b="1"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pPr lvl="0"/>
                <a:r>
                  <a:rPr lang="en-IN" sz="1200" b="1" kern="1200" dirty="0" smtClean="0">
                    <a:solidFill>
                      <a:schemeClr val="tx1"/>
                    </a:solidFill>
                    <a:effectLst/>
                    <a:latin typeface="+mn-lt"/>
                    <a:ea typeface="+mn-ea"/>
                    <a:cs typeface="+mn-cs"/>
                  </a:rPr>
                  <a:t>Option d</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Hands of the clock point in opposite directions., </a:t>
                </a:r>
                <a:r>
                  <a:rPr lang="en-IN" sz="1200" i="0" kern="1200">
                    <a:solidFill>
                      <a:schemeClr val="tx1"/>
                    </a:solidFill>
                    <a:effectLst/>
                    <a:latin typeface="+mn-lt"/>
                    <a:ea typeface="+mn-ea"/>
                    <a:cs typeface="+mn-cs"/>
                  </a:rPr>
                  <a:t>𝜃</a:t>
                </a:r>
                <a:r>
                  <a:rPr lang="en-IN" sz="1200" kern="1200" dirty="0">
                    <a:solidFill>
                      <a:schemeClr val="tx1"/>
                    </a:solidFill>
                    <a:effectLst/>
                    <a:latin typeface="+mn-lt"/>
                    <a:ea typeface="+mn-ea"/>
                    <a:cs typeface="+mn-cs"/>
                  </a:rPr>
                  <a:t> = 180</a:t>
                </a:r>
                <a:r>
                  <a:rPr lang="en-IN" sz="1200" i="0" kern="120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Let us assume time is 4:M</a:t>
                </a:r>
              </a:p>
              <a:p>
                <a:r>
                  <a:rPr lang="en-IN" sz="1200" i="0" kern="1200">
                    <a:solidFill>
                      <a:schemeClr val="tx1"/>
                    </a:solidFill>
                    <a:effectLst/>
                    <a:latin typeface="+mn-lt"/>
                    <a:ea typeface="+mn-ea"/>
                    <a:cs typeface="+mn-cs"/>
                  </a:rPr>
                  <a:t>𝜃</a:t>
                </a:r>
                <a:r>
                  <a:rPr lang="en-IN" sz="1200" kern="1200" dirty="0">
                    <a:solidFill>
                      <a:schemeClr val="tx1"/>
                    </a:solidFill>
                    <a:effectLst/>
                    <a:latin typeface="+mn-lt"/>
                    <a:ea typeface="+mn-ea"/>
                    <a:cs typeface="+mn-cs"/>
                  </a:rPr>
                  <a:t> =  </a:t>
                </a:r>
                <a:r>
                  <a:rPr lang="en-IN" sz="1200" i="0" kern="1200">
                    <a:solidFill>
                      <a:schemeClr val="tx1"/>
                    </a:solidFill>
                    <a:effectLst/>
                    <a:latin typeface="+mn-lt"/>
                    <a:ea typeface="+mn-ea"/>
                    <a:cs typeface="+mn-cs"/>
                  </a:rPr>
                  <a:t>11𝑀/2</a:t>
                </a:r>
                <a:r>
                  <a:rPr lang="en-IN" sz="1200" kern="1200" dirty="0">
                    <a:solidFill>
                      <a:schemeClr val="tx1"/>
                    </a:solidFill>
                    <a:effectLst/>
                    <a:latin typeface="+mn-lt"/>
                    <a:ea typeface="+mn-ea"/>
                    <a:cs typeface="+mn-cs"/>
                  </a:rPr>
                  <a:t> </a:t>
                </a:r>
                <a:r>
                  <a:rPr lang="en-IN" sz="1200" i="0" kern="1200">
                    <a:solidFill>
                      <a:schemeClr val="tx1"/>
                    </a:solidFill>
                    <a:effectLst/>
                    <a:latin typeface="+mn-lt"/>
                    <a:ea typeface="+mn-ea"/>
                    <a:cs typeface="+mn-cs"/>
                  </a:rPr>
                  <a:t>~</a:t>
                </a:r>
                <a:r>
                  <a:rPr lang="en-IN" sz="1200" kern="1200" dirty="0">
                    <a:solidFill>
                      <a:schemeClr val="tx1"/>
                    </a:solidFill>
                    <a:effectLst/>
                    <a:latin typeface="+mn-lt"/>
                    <a:ea typeface="+mn-ea"/>
                    <a:cs typeface="+mn-cs"/>
                  </a:rPr>
                  <a:t> 30H</a:t>
                </a:r>
              </a:p>
              <a:p>
                <a:r>
                  <a:rPr lang="en-IN" sz="1200" kern="1200" dirty="0">
                    <a:solidFill>
                      <a:schemeClr val="tx1"/>
                    </a:solidFill>
                    <a:effectLst/>
                    <a:latin typeface="+mn-lt"/>
                    <a:ea typeface="+mn-ea"/>
                    <a:cs typeface="+mn-cs"/>
                  </a:rPr>
                  <a:t>180</a:t>
                </a:r>
                <a:r>
                  <a:rPr lang="en-IN" sz="1200" i="0" kern="1200">
                    <a:solidFill>
                      <a:schemeClr val="tx1"/>
                    </a:solidFill>
                    <a:effectLst/>
                    <a:latin typeface="+mn-lt"/>
                    <a:ea typeface="+mn-ea"/>
                    <a:cs typeface="+mn-cs"/>
                  </a:rPr>
                  <a:t>°= </a:t>
                </a:r>
                <a:r>
                  <a:rPr lang="en-IN" sz="1200" kern="1200" dirty="0">
                    <a:solidFill>
                      <a:schemeClr val="tx1"/>
                    </a:solidFill>
                    <a:effectLst/>
                    <a:latin typeface="+mn-lt"/>
                    <a:ea typeface="+mn-ea"/>
                    <a:cs typeface="+mn-cs"/>
                  </a:rPr>
                  <a:t> </a:t>
                </a:r>
                <a:r>
                  <a:rPr lang="en-IN" sz="1200" i="0" kern="1200">
                    <a:solidFill>
                      <a:schemeClr val="tx1"/>
                    </a:solidFill>
                    <a:effectLst/>
                    <a:latin typeface="+mn-lt"/>
                    <a:ea typeface="+mn-ea"/>
                    <a:cs typeface="+mn-cs"/>
                  </a:rPr>
                  <a:t>11𝑀/2</a:t>
                </a:r>
                <a:r>
                  <a:rPr lang="en-IN" sz="1200" kern="1200" dirty="0">
                    <a:solidFill>
                      <a:schemeClr val="tx1"/>
                    </a:solidFill>
                    <a:effectLst/>
                    <a:latin typeface="+mn-lt"/>
                    <a:ea typeface="+mn-ea"/>
                    <a:cs typeface="+mn-cs"/>
                  </a:rPr>
                  <a:t> – 30(4)</a:t>
                </a:r>
              </a:p>
              <a:p>
                <a:r>
                  <a:rPr lang="en-IN" sz="1200" kern="1200" dirty="0">
                    <a:solidFill>
                      <a:schemeClr val="tx1"/>
                    </a:solidFill>
                    <a:effectLst/>
                    <a:latin typeface="+mn-lt"/>
                    <a:ea typeface="+mn-ea"/>
                    <a:cs typeface="+mn-cs"/>
                  </a:rPr>
                  <a:t>M = </a:t>
                </a:r>
                <a:r>
                  <a:rPr lang="en-IN" sz="1200" i="0" kern="1200">
                    <a:solidFill>
                      <a:schemeClr val="tx1"/>
                    </a:solidFill>
                    <a:effectLst/>
                    <a:latin typeface="+mn-lt"/>
                    <a:ea typeface="+mn-ea"/>
                    <a:cs typeface="+mn-cs"/>
                  </a:rPr>
                  <a:t>600/11</a:t>
                </a:r>
                <a:r>
                  <a:rPr lang="en-IN" sz="1200" kern="1200" dirty="0">
                    <a:solidFill>
                      <a:schemeClr val="tx1"/>
                    </a:solidFill>
                    <a:effectLst/>
                    <a:latin typeface="+mn-lt"/>
                    <a:ea typeface="+mn-ea"/>
                    <a:cs typeface="+mn-cs"/>
                  </a:rPr>
                  <a:t> = 54 </a:t>
                </a:r>
                <a:r>
                  <a:rPr lang="en-IN" sz="1200" i="0" kern="1200">
                    <a:solidFill>
                      <a:schemeClr val="tx1"/>
                    </a:solidFill>
                    <a:effectLst/>
                    <a:latin typeface="+mn-lt"/>
                    <a:ea typeface="+mn-ea"/>
                    <a:cs typeface="+mn-cs"/>
                  </a:rPr>
                  <a:t>6/11</a:t>
                </a:r>
                <a:r>
                  <a:rPr lang="en-IN" sz="1200" kern="1200" dirty="0">
                    <a:solidFill>
                      <a:schemeClr val="tx1"/>
                    </a:solidFill>
                    <a:effectLst/>
                    <a:latin typeface="+mn-lt"/>
                    <a:ea typeface="+mn-ea"/>
                    <a:cs typeface="+mn-cs"/>
                  </a:rPr>
                  <a:t> min</a:t>
                </a:r>
              </a:p>
              <a:p>
                <a:r>
                  <a:rPr lang="en-IN" sz="1200" kern="1200" dirty="0">
                    <a:solidFill>
                      <a:schemeClr val="tx1"/>
                    </a:solidFill>
                    <a:effectLst/>
                    <a:latin typeface="+mn-lt"/>
                    <a:ea typeface="+mn-ea"/>
                    <a:cs typeface="+mn-cs"/>
                  </a:rPr>
                  <a:t> </a:t>
                </a:r>
              </a:p>
              <a:p>
                <a:pPr lvl="0"/>
                <a:endParaRPr lang="en-IN" sz="1200" b="1"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30277370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IN" sz="1200" b="1" kern="1200" dirty="0">
                    <a:solidFill>
                      <a:schemeClr val="tx1"/>
                    </a:solidFill>
                    <a:effectLst/>
                    <a:latin typeface="+mn-lt"/>
                    <a:ea typeface="+mn-ea"/>
                    <a:cs typeface="+mn-cs"/>
                  </a:rPr>
                  <a:t>Option c</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need to find the angle formed at 14:40am in a different planet</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i.e., we need to find angle difference between hour hand and min hand</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Hr</a:t>
                </a:r>
                <a:r>
                  <a:rPr lang="en-US" sz="1200" b="1" kern="1200" dirty="0">
                    <a:solidFill>
                      <a:schemeClr val="tx1"/>
                    </a:solidFill>
                    <a:effectLst/>
                    <a:latin typeface="+mn-lt"/>
                    <a:ea typeface="+mn-ea"/>
                    <a:cs typeface="+mn-cs"/>
                  </a:rPr>
                  <a:t> 			Min</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18hr </a:t>
                </a:r>
                <a:r>
                  <a:rPr lang="en-US" sz="1200" kern="1200" dirty="0">
                    <a:solidFill>
                      <a:schemeClr val="tx1"/>
                    </a:solidFill>
                    <a:effectLst/>
                    <a:latin typeface="+mn-lt"/>
                    <a:ea typeface="+mn-ea"/>
                    <a:cs typeface="+mn-cs"/>
                    <a:sym typeface="Wingdings" panose="05000000000000000000" pitchFamily="2" charset="2"/>
                  </a:rPr>
                  <a:t></a:t>
                </a:r>
                <a:r>
                  <a:rPr lang="en-US" sz="1200" kern="1200" dirty="0">
                    <a:solidFill>
                      <a:schemeClr val="tx1"/>
                    </a:solidFill>
                    <a:effectLst/>
                    <a:latin typeface="+mn-lt"/>
                    <a:ea typeface="+mn-ea"/>
                    <a:cs typeface="+mn-cs"/>
                  </a:rPr>
                  <a:t> 360</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m:t>
                    </m:r>
                  </m:oMath>
                </a14:m>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hr</a:t>
                </a:r>
                <a:r>
                  <a:rPr lang="en-US" sz="1200" kern="1200" dirty="0">
                    <a:solidFill>
                      <a:schemeClr val="tx1"/>
                    </a:solidFill>
                    <a:effectLst/>
                    <a:latin typeface="+mn-lt"/>
                    <a:ea typeface="+mn-ea"/>
                    <a:cs typeface="+mn-cs"/>
                  </a:rPr>
                  <a:t>/90 min </a:t>
                </a:r>
                <a:r>
                  <a:rPr lang="en-US" sz="1200" kern="1200" dirty="0">
                    <a:solidFill>
                      <a:schemeClr val="tx1"/>
                    </a:solidFill>
                    <a:effectLst/>
                    <a:latin typeface="+mn-lt"/>
                    <a:ea typeface="+mn-ea"/>
                    <a:cs typeface="+mn-cs"/>
                    <a:sym typeface="Wingdings" panose="05000000000000000000" pitchFamily="2" charset="2"/>
                  </a:rPr>
                  <a:t></a:t>
                </a:r>
                <a:r>
                  <a:rPr lang="en-US" sz="1200" kern="1200" dirty="0">
                    <a:solidFill>
                      <a:schemeClr val="tx1"/>
                    </a:solidFill>
                    <a:effectLst/>
                    <a:latin typeface="+mn-lt"/>
                    <a:ea typeface="+mn-ea"/>
                    <a:cs typeface="+mn-cs"/>
                  </a:rPr>
                  <a:t> 360</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m:t>
                    </m:r>
                  </m:oMath>
                </a14:m>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1hr /90 min</a:t>
                </a:r>
                <a:r>
                  <a:rPr lang="en-US" sz="1200" kern="1200" dirty="0">
                    <a:solidFill>
                      <a:schemeClr val="tx1"/>
                    </a:solidFill>
                    <a:effectLst/>
                    <a:latin typeface="+mn-lt"/>
                    <a:ea typeface="+mn-ea"/>
                    <a:cs typeface="+mn-cs"/>
                    <a:sym typeface="Wingdings" panose="05000000000000000000" pitchFamily="2" charset="2"/>
                  </a:rPr>
                  <a:t></a:t>
                </a:r>
                <a:r>
                  <a:rPr lang="en-US" sz="1200" kern="1200" dirty="0">
                    <a:solidFill>
                      <a:schemeClr val="tx1"/>
                    </a:solidFill>
                    <a:effectLst/>
                    <a:latin typeface="+mn-lt"/>
                    <a:ea typeface="+mn-ea"/>
                    <a:cs typeface="+mn-cs"/>
                  </a:rPr>
                  <a:t> 20</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m:t>
                    </m:r>
                  </m:oMath>
                </a14:m>
                <a:r>
                  <a:rPr lang="en-US" sz="1200" kern="1200" dirty="0">
                    <a:solidFill>
                      <a:schemeClr val="tx1"/>
                    </a:solidFill>
                    <a:effectLst/>
                    <a:latin typeface="+mn-lt"/>
                    <a:ea typeface="+mn-ea"/>
                    <a:cs typeface="+mn-cs"/>
                  </a:rPr>
                  <a:t>		1min </a:t>
                </a:r>
                <a:r>
                  <a:rPr lang="en-US" sz="1200" kern="1200" dirty="0">
                    <a:solidFill>
                      <a:schemeClr val="tx1"/>
                    </a:solidFill>
                    <a:effectLst/>
                    <a:latin typeface="+mn-lt"/>
                    <a:ea typeface="+mn-ea"/>
                    <a:cs typeface="+mn-cs"/>
                    <a:sym typeface="Wingdings" panose="05000000000000000000" pitchFamily="2" charset="2"/>
                  </a:rPr>
                  <a:t></a:t>
                </a:r>
                <a:r>
                  <a:rPr lang="en-US" sz="1200" kern="1200" dirty="0">
                    <a:solidFill>
                      <a:schemeClr val="tx1"/>
                    </a:solidFill>
                    <a:effectLst/>
                    <a:latin typeface="+mn-lt"/>
                    <a:ea typeface="+mn-ea"/>
                    <a:cs typeface="+mn-cs"/>
                  </a:rPr>
                  <a:t> 4</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m:t>
                    </m:r>
                  </m:oMath>
                </a14:m>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1min </a:t>
                </a:r>
                <a:r>
                  <a:rPr lang="en-US" sz="1200" kern="1200" dirty="0">
                    <a:solidFill>
                      <a:schemeClr val="tx1"/>
                    </a:solidFill>
                    <a:effectLst/>
                    <a:latin typeface="+mn-lt"/>
                    <a:ea typeface="+mn-ea"/>
                    <a:cs typeface="+mn-cs"/>
                    <a:sym typeface="Wingdings" panose="05000000000000000000" pitchFamily="2" charset="2"/>
                  </a:rPr>
                  <a:t></a:t>
                </a:r>
                <a:r>
                  <a:rPr lang="en-US" sz="1200" kern="1200" dirty="0">
                    <a:solidFill>
                      <a:schemeClr val="tx1"/>
                    </a:solidFill>
                    <a:effectLst/>
                    <a:latin typeface="+mn-lt"/>
                    <a:ea typeface="+mn-ea"/>
                    <a:cs typeface="+mn-cs"/>
                  </a:rPr>
                  <a:t>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2</m:t>
                        </m:r>
                      </m:num>
                      <m:den>
                        <m:r>
                          <a:rPr lang="en-US" sz="1200" i="1" kern="1200">
                            <a:solidFill>
                              <a:schemeClr val="tx1"/>
                            </a:solidFill>
                            <a:effectLst/>
                            <a:latin typeface="Cambria Math" panose="02040503050406030204" pitchFamily="18" charset="0"/>
                            <a:ea typeface="+mn-ea"/>
                            <a:cs typeface="+mn-cs"/>
                          </a:rPr>
                          <m:t>9</m:t>
                        </m:r>
                      </m:den>
                    </m:f>
                  </m:oMath>
                </a14:m>
                <a:r>
                  <a:rPr lang="en-US" sz="1200" kern="1200" dirty="0">
                    <a:solidFill>
                      <a:schemeClr val="tx1"/>
                    </a:solidFill>
                    <a:effectLst/>
                    <a:latin typeface="+mn-lt"/>
                    <a:ea typeface="+mn-ea"/>
                    <a:cs typeface="+mn-cs"/>
                  </a:rPr>
                  <a:t>)</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m:t>
                    </m:r>
                  </m:oMath>
                </a14:m>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Angle traced by hour hand = (14*20</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m:t>
                    </m:r>
                  </m:oMath>
                </a14:m>
                <a:r>
                  <a:rPr lang="en-US" sz="1200" kern="1200" dirty="0">
                    <a:solidFill>
                      <a:schemeClr val="tx1"/>
                    </a:solidFill>
                    <a:effectLst/>
                    <a:latin typeface="+mn-lt"/>
                    <a:ea typeface="+mn-ea"/>
                    <a:cs typeface="+mn-cs"/>
                  </a:rPr>
                  <a:t>) + (40*(</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2</m:t>
                        </m:r>
                      </m:num>
                      <m:den>
                        <m:r>
                          <a:rPr lang="en-US" sz="1200" i="1" kern="1200">
                            <a:solidFill>
                              <a:schemeClr val="tx1"/>
                            </a:solidFill>
                            <a:effectLst/>
                            <a:latin typeface="Cambria Math" panose="02040503050406030204" pitchFamily="18" charset="0"/>
                            <a:ea typeface="+mn-ea"/>
                            <a:cs typeface="+mn-cs"/>
                          </a:rPr>
                          <m:t>9</m:t>
                        </m:r>
                      </m:den>
                    </m:f>
                  </m:oMath>
                </a14:m>
                <a:r>
                  <a:rPr lang="en-US" sz="1200" kern="1200" dirty="0">
                    <a:solidFill>
                      <a:schemeClr val="tx1"/>
                    </a:solidFill>
                    <a:effectLst/>
                    <a:latin typeface="+mn-lt"/>
                    <a:ea typeface="+mn-ea"/>
                    <a:cs typeface="+mn-cs"/>
                  </a:rPr>
                  <a:t>)</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m:t>
                    </m:r>
                  </m:oMath>
                </a14:m>
                <a:r>
                  <a:rPr lang="en-US" sz="1200" kern="1200" dirty="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280 + 8.8</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m:t>
                    </m:r>
                  </m:oMath>
                </a14:m>
                <a:r>
                  <a:rPr lang="en-US" sz="1200" kern="1200" dirty="0">
                    <a:solidFill>
                      <a:schemeClr val="tx1"/>
                    </a:solidFill>
                    <a:effectLst/>
                    <a:latin typeface="+mn-lt"/>
                    <a:ea typeface="+mn-ea"/>
                    <a:cs typeface="+mn-cs"/>
                  </a:rPr>
                  <a:t>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 </m:t>
                    </m:r>
                  </m:oMath>
                </a14:m>
                <a:r>
                  <a:rPr lang="en-US" sz="1200" kern="1200" dirty="0">
                    <a:solidFill>
                      <a:schemeClr val="tx1"/>
                    </a:solidFill>
                    <a:effectLst/>
                    <a:latin typeface="+mn-lt"/>
                    <a:ea typeface="+mn-ea"/>
                    <a:cs typeface="+mn-cs"/>
                  </a:rPr>
                  <a:t>289</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m:t>
                    </m:r>
                  </m:oMath>
                </a14:m>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Angle traced by min hand = 40*4 = 160</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m:t>
                    </m:r>
                  </m:oMath>
                </a14:m>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Angle between the hands of the clock is the difference of these two angles</a:t>
                </a:r>
                <a:endParaRPr lang="en-IN" sz="1200" kern="1200" dirty="0">
                  <a:solidFill>
                    <a:schemeClr val="tx1"/>
                  </a:solidFill>
                  <a:effectLst/>
                  <a:latin typeface="+mn-lt"/>
                  <a:ea typeface="+mn-ea"/>
                  <a:cs typeface="+mn-cs"/>
                </a:endParaRPr>
              </a:p>
              <a:p>
                <a14:m>
                  <m:oMath xmlns:m="http://schemas.openxmlformats.org/officeDocument/2006/math">
                    <m:r>
                      <a:rPr lang="en-IN" sz="1200" i="1" kern="1200">
                        <a:solidFill>
                          <a:schemeClr val="tx1"/>
                        </a:solidFill>
                        <a:effectLst/>
                        <a:latin typeface="Cambria Math" panose="02040503050406030204" pitchFamily="18" charset="0"/>
                        <a:ea typeface="+mn-ea"/>
                        <a:cs typeface="+mn-cs"/>
                      </a:rPr>
                      <m:t>𝜃</m:t>
                    </m:r>
                  </m:oMath>
                </a14:m>
                <a:r>
                  <a:rPr lang="en-IN" sz="1200" kern="1200" dirty="0">
                    <a:solidFill>
                      <a:schemeClr val="tx1"/>
                    </a:solidFill>
                    <a:effectLst/>
                    <a:latin typeface="+mn-lt"/>
                    <a:ea typeface="+mn-ea"/>
                    <a:cs typeface="+mn-cs"/>
                  </a:rPr>
                  <a:t> = 289 – 160 = 129</a:t>
                </a:r>
                <a14:m>
                  <m:oMath xmlns:m="http://schemas.openxmlformats.org/officeDocument/2006/math">
                    <m:r>
                      <a:rPr lang="en-IN" sz="1200" i="1" kern="1200">
                        <a:solidFill>
                          <a:schemeClr val="tx1"/>
                        </a:solidFill>
                        <a:effectLst/>
                        <a:latin typeface="Cambria Math" panose="02040503050406030204" pitchFamily="18" charset="0"/>
                        <a:ea typeface="+mn-ea"/>
                        <a:cs typeface="+mn-cs"/>
                      </a:rPr>
                      <m:t>°</m:t>
                    </m:r>
                  </m:oMath>
                </a14:m>
                <a:endParaRPr lang="en-IN" sz="1200" kern="1200" dirty="0">
                  <a:solidFill>
                    <a:schemeClr val="tx1"/>
                  </a:solidFill>
                  <a:effectLst/>
                  <a:latin typeface="+mn-lt"/>
                  <a:ea typeface="+mn-ea"/>
                  <a:cs typeface="+mn-cs"/>
                </a:endParaRPr>
              </a:p>
              <a:p>
                <a:r>
                  <a:rPr lang="en-IN" sz="1200" b="1"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pPr lvl="0"/>
                <a:endParaRPr lang="en-IN" sz="1200" b="1"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pPr lvl="0"/>
                <a:r>
                  <a:rPr lang="en-IN" sz="1200" b="1" kern="1200" dirty="0" smtClean="0">
                    <a:solidFill>
                      <a:schemeClr val="tx1"/>
                    </a:solidFill>
                    <a:effectLst/>
                    <a:latin typeface="+mn-lt"/>
                    <a:ea typeface="+mn-ea"/>
                    <a:cs typeface="+mn-cs"/>
                  </a:rPr>
                  <a:t>Option c</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need to find the angle formed at 14:40am in a different planet</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i.e., we need to find angle difference between hour hand and min hand</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Hr</a:t>
                </a:r>
                <a:r>
                  <a:rPr lang="en-US" sz="1200" b="1" kern="1200" dirty="0">
                    <a:solidFill>
                      <a:schemeClr val="tx1"/>
                    </a:solidFill>
                    <a:effectLst/>
                    <a:latin typeface="+mn-lt"/>
                    <a:ea typeface="+mn-ea"/>
                    <a:cs typeface="+mn-cs"/>
                  </a:rPr>
                  <a:t> 			Min</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18hr </a:t>
                </a:r>
                <a:r>
                  <a:rPr lang="en-US" sz="1200" kern="1200" dirty="0">
                    <a:solidFill>
                      <a:schemeClr val="tx1"/>
                    </a:solidFill>
                    <a:effectLst/>
                    <a:latin typeface="+mn-lt"/>
                    <a:ea typeface="+mn-ea"/>
                    <a:cs typeface="+mn-cs"/>
                    <a:sym typeface="Wingdings" panose="05000000000000000000" pitchFamily="2" charset="2"/>
                  </a:rPr>
                  <a:t></a:t>
                </a:r>
                <a:r>
                  <a:rPr lang="en-US" sz="1200" kern="1200" dirty="0">
                    <a:solidFill>
                      <a:schemeClr val="tx1"/>
                    </a:solidFill>
                    <a:effectLst/>
                    <a:latin typeface="+mn-lt"/>
                    <a:ea typeface="+mn-ea"/>
                    <a:cs typeface="+mn-cs"/>
                  </a:rPr>
                  <a:t> 360</a:t>
                </a:r>
                <a:r>
                  <a:rPr lang="en-US" sz="1200" i="0" kern="1200">
                    <a:solidFill>
                      <a:schemeClr val="tx1"/>
                    </a:solidFill>
                    <a:effectLst/>
                    <a:latin typeface="+mn-lt"/>
                    <a:ea typeface="+mn-ea"/>
                    <a:cs typeface="+mn-cs"/>
                  </a:rPr>
                  <a:t>°</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hr</a:t>
                </a:r>
                <a:r>
                  <a:rPr lang="en-US" sz="1200" kern="1200" dirty="0">
                    <a:solidFill>
                      <a:schemeClr val="tx1"/>
                    </a:solidFill>
                    <a:effectLst/>
                    <a:latin typeface="+mn-lt"/>
                    <a:ea typeface="+mn-ea"/>
                    <a:cs typeface="+mn-cs"/>
                  </a:rPr>
                  <a:t>/90 min </a:t>
                </a:r>
                <a:r>
                  <a:rPr lang="en-US" sz="1200" kern="1200" dirty="0">
                    <a:solidFill>
                      <a:schemeClr val="tx1"/>
                    </a:solidFill>
                    <a:effectLst/>
                    <a:latin typeface="+mn-lt"/>
                    <a:ea typeface="+mn-ea"/>
                    <a:cs typeface="+mn-cs"/>
                    <a:sym typeface="Wingdings" panose="05000000000000000000" pitchFamily="2" charset="2"/>
                  </a:rPr>
                  <a:t></a:t>
                </a:r>
                <a:r>
                  <a:rPr lang="en-US" sz="1200" kern="1200" dirty="0">
                    <a:solidFill>
                      <a:schemeClr val="tx1"/>
                    </a:solidFill>
                    <a:effectLst/>
                    <a:latin typeface="+mn-lt"/>
                    <a:ea typeface="+mn-ea"/>
                    <a:cs typeface="+mn-cs"/>
                  </a:rPr>
                  <a:t> 360</a:t>
                </a:r>
                <a:r>
                  <a:rPr lang="en-US" sz="1200" i="0" kern="120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1hr /90 min</a:t>
                </a:r>
                <a:r>
                  <a:rPr lang="en-US" sz="1200" kern="1200" dirty="0">
                    <a:solidFill>
                      <a:schemeClr val="tx1"/>
                    </a:solidFill>
                    <a:effectLst/>
                    <a:latin typeface="+mn-lt"/>
                    <a:ea typeface="+mn-ea"/>
                    <a:cs typeface="+mn-cs"/>
                    <a:sym typeface="Wingdings" panose="05000000000000000000" pitchFamily="2" charset="2"/>
                  </a:rPr>
                  <a:t></a:t>
                </a:r>
                <a:r>
                  <a:rPr lang="en-US" sz="1200" kern="1200" dirty="0">
                    <a:solidFill>
                      <a:schemeClr val="tx1"/>
                    </a:solidFill>
                    <a:effectLst/>
                    <a:latin typeface="+mn-lt"/>
                    <a:ea typeface="+mn-ea"/>
                    <a:cs typeface="+mn-cs"/>
                  </a:rPr>
                  <a:t> 20</a:t>
                </a:r>
                <a:r>
                  <a:rPr lang="en-US" sz="1200" i="0" kern="1200">
                    <a:solidFill>
                      <a:schemeClr val="tx1"/>
                    </a:solidFill>
                    <a:effectLst/>
                    <a:latin typeface="+mn-lt"/>
                    <a:ea typeface="+mn-ea"/>
                    <a:cs typeface="+mn-cs"/>
                  </a:rPr>
                  <a:t>°</a:t>
                </a:r>
                <a:r>
                  <a:rPr lang="en-US" sz="1200" kern="1200" dirty="0">
                    <a:solidFill>
                      <a:schemeClr val="tx1"/>
                    </a:solidFill>
                    <a:effectLst/>
                    <a:latin typeface="+mn-lt"/>
                    <a:ea typeface="+mn-ea"/>
                    <a:cs typeface="+mn-cs"/>
                  </a:rPr>
                  <a:t>		1min </a:t>
                </a:r>
                <a:r>
                  <a:rPr lang="en-US" sz="1200" kern="1200" dirty="0">
                    <a:solidFill>
                      <a:schemeClr val="tx1"/>
                    </a:solidFill>
                    <a:effectLst/>
                    <a:latin typeface="+mn-lt"/>
                    <a:ea typeface="+mn-ea"/>
                    <a:cs typeface="+mn-cs"/>
                    <a:sym typeface="Wingdings" panose="05000000000000000000" pitchFamily="2" charset="2"/>
                  </a:rPr>
                  <a:t></a:t>
                </a:r>
                <a:r>
                  <a:rPr lang="en-US" sz="1200" kern="1200" dirty="0">
                    <a:solidFill>
                      <a:schemeClr val="tx1"/>
                    </a:solidFill>
                    <a:effectLst/>
                    <a:latin typeface="+mn-lt"/>
                    <a:ea typeface="+mn-ea"/>
                    <a:cs typeface="+mn-cs"/>
                  </a:rPr>
                  <a:t> 4</a:t>
                </a:r>
                <a:r>
                  <a:rPr lang="en-US" sz="1200" i="0" kern="120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1min </a:t>
                </a:r>
                <a:r>
                  <a:rPr lang="en-US" sz="1200" kern="1200" dirty="0">
                    <a:solidFill>
                      <a:schemeClr val="tx1"/>
                    </a:solidFill>
                    <a:effectLst/>
                    <a:latin typeface="+mn-lt"/>
                    <a:ea typeface="+mn-ea"/>
                    <a:cs typeface="+mn-cs"/>
                    <a:sym typeface="Wingdings" panose="05000000000000000000" pitchFamily="2" charset="2"/>
                  </a:rPr>
                  <a:t></a:t>
                </a:r>
                <a:r>
                  <a:rPr lang="en-US" sz="1200" kern="1200" dirty="0">
                    <a:solidFill>
                      <a:schemeClr val="tx1"/>
                    </a:solidFill>
                    <a:effectLst/>
                    <a:latin typeface="+mn-lt"/>
                    <a:ea typeface="+mn-ea"/>
                    <a:cs typeface="+mn-cs"/>
                  </a:rPr>
                  <a:t> (</a:t>
                </a:r>
                <a:r>
                  <a:rPr lang="en-US" sz="1200" i="0" kern="1200">
                    <a:solidFill>
                      <a:schemeClr val="tx1"/>
                    </a:solidFill>
                    <a:effectLst/>
                    <a:latin typeface="+mn-lt"/>
                    <a:ea typeface="+mn-ea"/>
                    <a:cs typeface="+mn-cs"/>
                  </a:rPr>
                  <a:t>2</a:t>
                </a:r>
                <a:r>
                  <a:rPr lang="en-IN" sz="1200" i="0" kern="1200">
                    <a:solidFill>
                      <a:schemeClr val="tx1"/>
                    </a:solidFill>
                    <a:effectLst/>
                    <a:latin typeface="+mn-lt"/>
                    <a:ea typeface="+mn-ea"/>
                    <a:cs typeface="+mn-cs"/>
                  </a:rPr>
                  <a:t>/</a:t>
                </a:r>
                <a:r>
                  <a:rPr lang="en-US" sz="1200" i="0" kern="1200">
                    <a:solidFill>
                      <a:schemeClr val="tx1"/>
                    </a:solidFill>
                    <a:effectLst/>
                    <a:latin typeface="+mn-lt"/>
                    <a:ea typeface="+mn-ea"/>
                    <a:cs typeface="+mn-cs"/>
                  </a:rPr>
                  <a:t>9</a:t>
                </a:r>
                <a:r>
                  <a:rPr lang="en-US" sz="1200" kern="1200" dirty="0">
                    <a:solidFill>
                      <a:schemeClr val="tx1"/>
                    </a:solidFill>
                    <a:effectLst/>
                    <a:latin typeface="+mn-lt"/>
                    <a:ea typeface="+mn-ea"/>
                    <a:cs typeface="+mn-cs"/>
                  </a:rPr>
                  <a:t>)</a:t>
                </a:r>
                <a:r>
                  <a:rPr lang="en-US" sz="1200" i="0" kern="120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Angle traced by hour hand = (14*20</a:t>
                </a:r>
                <a:r>
                  <a:rPr lang="en-US" sz="1200" i="0" kern="1200">
                    <a:solidFill>
                      <a:schemeClr val="tx1"/>
                    </a:solidFill>
                    <a:effectLst/>
                    <a:latin typeface="+mn-lt"/>
                    <a:ea typeface="+mn-ea"/>
                    <a:cs typeface="+mn-cs"/>
                  </a:rPr>
                  <a:t>°</a:t>
                </a:r>
                <a:r>
                  <a:rPr lang="en-US" sz="1200" kern="1200" dirty="0">
                    <a:solidFill>
                      <a:schemeClr val="tx1"/>
                    </a:solidFill>
                    <a:effectLst/>
                    <a:latin typeface="+mn-lt"/>
                    <a:ea typeface="+mn-ea"/>
                    <a:cs typeface="+mn-cs"/>
                  </a:rPr>
                  <a:t>) + (40*(</a:t>
                </a:r>
                <a:r>
                  <a:rPr lang="en-US" sz="1200" i="0" kern="1200">
                    <a:solidFill>
                      <a:schemeClr val="tx1"/>
                    </a:solidFill>
                    <a:effectLst/>
                    <a:latin typeface="+mn-lt"/>
                    <a:ea typeface="+mn-ea"/>
                    <a:cs typeface="+mn-cs"/>
                  </a:rPr>
                  <a:t>2</a:t>
                </a:r>
                <a:r>
                  <a:rPr lang="en-IN" sz="1200" i="0" kern="1200">
                    <a:solidFill>
                      <a:schemeClr val="tx1"/>
                    </a:solidFill>
                    <a:effectLst/>
                    <a:latin typeface="+mn-lt"/>
                    <a:ea typeface="+mn-ea"/>
                    <a:cs typeface="+mn-cs"/>
                  </a:rPr>
                  <a:t>/</a:t>
                </a:r>
                <a:r>
                  <a:rPr lang="en-US" sz="1200" i="0" kern="1200">
                    <a:solidFill>
                      <a:schemeClr val="tx1"/>
                    </a:solidFill>
                    <a:effectLst/>
                    <a:latin typeface="+mn-lt"/>
                    <a:ea typeface="+mn-ea"/>
                    <a:cs typeface="+mn-cs"/>
                  </a:rPr>
                  <a:t>9</a:t>
                </a:r>
                <a:r>
                  <a:rPr lang="en-US" sz="1200" kern="1200" dirty="0">
                    <a:solidFill>
                      <a:schemeClr val="tx1"/>
                    </a:solidFill>
                    <a:effectLst/>
                    <a:latin typeface="+mn-lt"/>
                    <a:ea typeface="+mn-ea"/>
                    <a:cs typeface="+mn-cs"/>
                  </a:rPr>
                  <a:t>)</a:t>
                </a:r>
                <a:r>
                  <a:rPr lang="en-US" sz="1200" i="0" kern="1200">
                    <a:solidFill>
                      <a:schemeClr val="tx1"/>
                    </a:solidFill>
                    <a:effectLst/>
                    <a:latin typeface="+mn-lt"/>
                    <a:ea typeface="+mn-ea"/>
                    <a:cs typeface="+mn-cs"/>
                  </a:rPr>
                  <a:t>°</a:t>
                </a:r>
                <a:r>
                  <a:rPr lang="en-US" sz="1200" kern="1200" dirty="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280 + 8.8</a:t>
                </a:r>
                <a:r>
                  <a:rPr lang="en-US" sz="1200" i="0" kern="1200">
                    <a:solidFill>
                      <a:schemeClr val="tx1"/>
                    </a:solidFill>
                    <a:effectLst/>
                    <a:latin typeface="+mn-lt"/>
                    <a:ea typeface="+mn-ea"/>
                    <a:cs typeface="+mn-cs"/>
                  </a:rPr>
                  <a:t>°</a:t>
                </a:r>
                <a:r>
                  <a:rPr lang="en-US" sz="1200" kern="1200" dirty="0">
                    <a:solidFill>
                      <a:schemeClr val="tx1"/>
                    </a:solidFill>
                    <a:effectLst/>
                    <a:latin typeface="+mn-lt"/>
                    <a:ea typeface="+mn-ea"/>
                    <a:cs typeface="+mn-cs"/>
                  </a:rPr>
                  <a:t> </a:t>
                </a:r>
                <a:r>
                  <a:rPr lang="en-US" sz="1200" i="0" kern="1200">
                    <a:solidFill>
                      <a:schemeClr val="tx1"/>
                    </a:solidFill>
                    <a:effectLst/>
                    <a:latin typeface="+mn-lt"/>
                    <a:ea typeface="+mn-ea"/>
                    <a:cs typeface="+mn-cs"/>
                  </a:rPr>
                  <a:t>≈ </a:t>
                </a:r>
                <a:r>
                  <a:rPr lang="en-US" sz="1200" kern="1200" dirty="0">
                    <a:solidFill>
                      <a:schemeClr val="tx1"/>
                    </a:solidFill>
                    <a:effectLst/>
                    <a:latin typeface="+mn-lt"/>
                    <a:ea typeface="+mn-ea"/>
                    <a:cs typeface="+mn-cs"/>
                  </a:rPr>
                  <a:t>289</a:t>
                </a:r>
                <a:r>
                  <a:rPr lang="en-US" sz="1200" i="0" kern="120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Angle traced by min hand = 40*4 = 160</a:t>
                </a:r>
                <a:r>
                  <a:rPr lang="en-US" sz="1200" i="0" kern="120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Angle between the hands of the clock is the difference of these two angles</a:t>
                </a:r>
                <a:endParaRPr lang="en-IN" sz="1200" kern="1200" dirty="0">
                  <a:solidFill>
                    <a:schemeClr val="tx1"/>
                  </a:solidFill>
                  <a:effectLst/>
                  <a:latin typeface="+mn-lt"/>
                  <a:ea typeface="+mn-ea"/>
                  <a:cs typeface="+mn-cs"/>
                </a:endParaRPr>
              </a:p>
              <a:p>
                <a:r>
                  <a:rPr lang="en-IN" sz="1200" i="0" kern="1200">
                    <a:solidFill>
                      <a:schemeClr val="tx1"/>
                    </a:solidFill>
                    <a:effectLst/>
                    <a:latin typeface="+mn-lt"/>
                    <a:ea typeface="+mn-ea"/>
                    <a:cs typeface="+mn-cs"/>
                  </a:rPr>
                  <a:t>𝜃</a:t>
                </a:r>
                <a:r>
                  <a:rPr lang="en-IN" sz="1200" kern="1200" dirty="0">
                    <a:solidFill>
                      <a:schemeClr val="tx1"/>
                    </a:solidFill>
                    <a:effectLst/>
                    <a:latin typeface="+mn-lt"/>
                    <a:ea typeface="+mn-ea"/>
                    <a:cs typeface="+mn-cs"/>
                  </a:rPr>
                  <a:t> = 289 – 160 = 129</a:t>
                </a:r>
                <a:r>
                  <a:rPr lang="en-IN" sz="1200" i="0" kern="120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r>
                  <a:rPr lang="en-IN" sz="1200" b="1"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pPr lvl="0"/>
                <a:endParaRPr lang="en-IN" sz="1200" b="1"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2641729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a:solidFill>
                  <a:schemeClr val="tx1"/>
                </a:solidFill>
                <a:effectLst/>
                <a:latin typeface="+mn-lt"/>
                <a:ea typeface="+mn-ea"/>
                <a:cs typeface="+mn-cs"/>
              </a:rPr>
              <a:t>Option c</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number is said to be a palindrome if its reverse is same as the number.</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Noon to Midnight – 12 pm to 12 am</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12pm to 1pm -12:21 – </a:t>
            </a:r>
            <a:r>
              <a:rPr lang="en-US" sz="1200" b="1" kern="1200" dirty="0">
                <a:solidFill>
                  <a:schemeClr val="tx1"/>
                </a:solidFill>
                <a:effectLst/>
                <a:latin typeface="+mn-lt"/>
                <a:ea typeface="+mn-ea"/>
                <a:cs typeface="+mn-cs"/>
              </a:rPr>
              <a:t>1 Palindrome</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1pm to 2pm – 1:01, 1:11, 1:21, 1:31, 1:41, 1:51 – </a:t>
            </a:r>
            <a:r>
              <a:rPr lang="en-US" sz="1200" u="sng" kern="1200" dirty="0">
                <a:solidFill>
                  <a:schemeClr val="tx1"/>
                </a:solidFill>
                <a:effectLst/>
                <a:latin typeface="+mn-lt"/>
                <a:ea typeface="+mn-ea"/>
                <a:cs typeface="+mn-cs"/>
              </a:rPr>
              <a:t>6 Palindromes</a:t>
            </a:r>
            <a:r>
              <a:rPr lang="en-US" sz="1200"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Similarly, till 10 pm, each hour will have 6 Palindromes.</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1pm to 10pm </a:t>
            </a:r>
            <a:r>
              <a:rPr lang="en-US" sz="1200" kern="1200" dirty="0">
                <a:solidFill>
                  <a:schemeClr val="tx1"/>
                </a:solidFill>
                <a:effectLst/>
                <a:latin typeface="+mn-lt"/>
                <a:ea typeface="+mn-ea"/>
                <a:cs typeface="+mn-cs"/>
                <a:sym typeface="Wingdings" panose="05000000000000000000" pitchFamily="2" charset="2"/>
              </a:rPr>
              <a:t></a:t>
            </a:r>
            <a:r>
              <a:rPr lang="en-US" sz="1200" kern="1200" dirty="0">
                <a:solidFill>
                  <a:schemeClr val="tx1"/>
                </a:solidFill>
                <a:effectLst/>
                <a:latin typeface="+mn-lt"/>
                <a:ea typeface="+mn-ea"/>
                <a:cs typeface="+mn-cs"/>
              </a:rPr>
              <a:t> 9 hours. So, 9*6 = </a:t>
            </a:r>
            <a:r>
              <a:rPr lang="en-US" sz="1200" b="1" kern="1200" dirty="0">
                <a:solidFill>
                  <a:schemeClr val="tx1"/>
                </a:solidFill>
                <a:effectLst/>
                <a:latin typeface="+mn-lt"/>
                <a:ea typeface="+mn-ea"/>
                <a:cs typeface="+mn-cs"/>
              </a:rPr>
              <a:t>54 Palindromes</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From 10pm to 11pm – 10:01- </a:t>
            </a:r>
            <a:r>
              <a:rPr lang="en-US" sz="1200" b="1" kern="1200" dirty="0">
                <a:solidFill>
                  <a:schemeClr val="tx1"/>
                </a:solidFill>
                <a:effectLst/>
                <a:latin typeface="+mn-lt"/>
                <a:ea typeface="+mn-ea"/>
                <a:cs typeface="+mn-cs"/>
              </a:rPr>
              <a:t>1 Palindrome</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From 11pm to 12am – 11:11- </a:t>
            </a:r>
            <a:r>
              <a:rPr lang="en-US" sz="1200" b="1" kern="1200" dirty="0">
                <a:solidFill>
                  <a:schemeClr val="tx1"/>
                </a:solidFill>
                <a:effectLst/>
                <a:latin typeface="+mn-lt"/>
                <a:ea typeface="+mn-ea"/>
                <a:cs typeface="+mn-cs"/>
              </a:rPr>
              <a:t>1 Palindrome</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Hence total = 1 + 54 + 1 + 1 = 57 Palindromes</a:t>
            </a:r>
            <a:endParaRPr lang="en-IN" sz="1200" kern="1200" dirty="0">
              <a:solidFill>
                <a:schemeClr val="tx1"/>
              </a:solidFill>
              <a:effectLst/>
              <a:latin typeface="+mn-lt"/>
              <a:ea typeface="+mn-ea"/>
              <a:cs typeface="+mn-cs"/>
            </a:endParaRPr>
          </a:p>
          <a:p>
            <a:pPr lvl="0"/>
            <a:endParaRPr lang="en-IN"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3366029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b="1" kern="1200" dirty="0">
                <a:solidFill>
                  <a:schemeClr val="tx1"/>
                </a:solidFill>
                <a:effectLst/>
                <a:latin typeface="+mn-lt"/>
                <a:ea typeface="+mn-ea"/>
                <a:cs typeface="+mn-cs"/>
              </a:rPr>
              <a:t>Option c</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Given, hands of the clock must be at integral values.</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However, the minutes hand will be always at the integral values unlike the hour hand.</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From 11 o’clock to 12 o’clock, there are 6 times (11:00, 11:12, 11:24, 11:36, 11:48, 12:00) where both the hands are at integral values</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But in the question, it’s mentioned as, between 11 and 12 and so subtracting 11 and 12 from 6 values i.e., 6-2 = 4.</a:t>
            </a:r>
            <a:endParaRPr lang="en-IN" sz="1200" kern="1200" dirty="0">
              <a:solidFill>
                <a:schemeClr val="tx1"/>
              </a:solidFill>
              <a:effectLst/>
              <a:latin typeface="+mn-lt"/>
              <a:ea typeface="+mn-ea"/>
              <a:cs typeface="+mn-cs"/>
            </a:endParaRPr>
          </a:p>
          <a:p>
            <a:pPr lvl="0"/>
            <a:endParaRPr lang="en-IN"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1149807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a:solidFill>
                  <a:schemeClr val="tx1"/>
                </a:solidFill>
                <a:effectLst/>
                <a:latin typeface="+mn-lt"/>
                <a:ea typeface="+mn-ea"/>
                <a:cs typeface="+mn-cs"/>
              </a:rPr>
              <a:t>Option d</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need to find time after 1234567890 </a:t>
            </a:r>
            <a:r>
              <a:rPr lang="en-US" sz="1200" kern="1200" dirty="0" err="1">
                <a:solidFill>
                  <a:schemeClr val="tx1"/>
                </a:solidFill>
                <a:effectLst/>
                <a:latin typeface="+mn-lt"/>
                <a:ea typeface="+mn-ea"/>
                <a:cs typeface="+mn-cs"/>
              </a:rPr>
              <a:t>hrs</a:t>
            </a:r>
            <a:r>
              <a:rPr lang="en-US" sz="1200" kern="1200" dirty="0">
                <a:solidFill>
                  <a:schemeClr val="tx1"/>
                </a:solidFill>
                <a:effectLst/>
                <a:latin typeface="+mn-lt"/>
                <a:ea typeface="+mn-ea"/>
                <a:cs typeface="+mn-cs"/>
              </a:rPr>
              <a:t>, if it is 11am now</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know that, for every 24 </a:t>
            </a:r>
            <a:r>
              <a:rPr lang="en-US" sz="1200" kern="1200" dirty="0" err="1">
                <a:solidFill>
                  <a:schemeClr val="tx1"/>
                </a:solidFill>
                <a:effectLst/>
                <a:latin typeface="+mn-lt"/>
                <a:ea typeface="+mn-ea"/>
                <a:cs typeface="+mn-cs"/>
              </a:rPr>
              <a:t>hrs</a:t>
            </a:r>
            <a:r>
              <a:rPr lang="en-US" sz="1200" kern="1200" dirty="0">
                <a:solidFill>
                  <a:schemeClr val="tx1"/>
                </a:solidFill>
                <a:effectLst/>
                <a:latin typeface="+mn-lt"/>
                <a:ea typeface="+mn-ea"/>
                <a:cs typeface="+mn-cs"/>
              </a:rPr>
              <a:t>, it will be 11 am again</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1234567890 % 24 = 18 </a:t>
            </a:r>
            <a:r>
              <a:rPr lang="en-US" sz="1200" kern="1200" dirty="0" err="1">
                <a:solidFill>
                  <a:schemeClr val="tx1"/>
                </a:solidFill>
                <a:effectLst/>
                <a:latin typeface="+mn-lt"/>
                <a:ea typeface="+mn-ea"/>
                <a:cs typeface="+mn-cs"/>
              </a:rPr>
              <a:t>hrs</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18 </a:t>
            </a:r>
            <a:r>
              <a:rPr lang="en-US" sz="1200" kern="1200" dirty="0" err="1">
                <a:solidFill>
                  <a:schemeClr val="tx1"/>
                </a:solidFill>
                <a:effectLst/>
                <a:latin typeface="+mn-lt"/>
                <a:ea typeface="+mn-ea"/>
                <a:cs typeface="+mn-cs"/>
              </a:rPr>
              <a:t>hrs</a:t>
            </a:r>
            <a:r>
              <a:rPr lang="en-US" sz="1200" kern="1200" dirty="0">
                <a:solidFill>
                  <a:schemeClr val="tx1"/>
                </a:solidFill>
                <a:effectLst/>
                <a:latin typeface="+mn-lt"/>
                <a:ea typeface="+mn-ea"/>
                <a:cs typeface="+mn-cs"/>
              </a:rPr>
              <a:t> from 11am is 5 pm</a:t>
            </a:r>
            <a:endParaRPr lang="en-IN" sz="1200" kern="1200" dirty="0">
              <a:solidFill>
                <a:schemeClr val="tx1"/>
              </a:solidFill>
              <a:effectLst/>
              <a:latin typeface="+mn-lt"/>
              <a:ea typeface="+mn-ea"/>
              <a:cs typeface="+mn-cs"/>
            </a:endParaRPr>
          </a:p>
          <a:p>
            <a:pPr lvl="0"/>
            <a:endParaRPr lang="en-IN"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36071358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US" sz="1200" b="1" kern="1200" dirty="0">
                    <a:solidFill>
                      <a:schemeClr val="tx1"/>
                    </a:solidFill>
                    <a:effectLst/>
                    <a:latin typeface="+mn-lt"/>
                    <a:ea typeface="+mn-ea"/>
                    <a:cs typeface="+mn-cs"/>
                  </a:rPr>
                  <a:t>Option c</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are sixty markings on the clock</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60 markings	</a:t>
                </a:r>
                <a:r>
                  <a:rPr lang="en-US" sz="1200" kern="1200" dirty="0">
                    <a:solidFill>
                      <a:schemeClr val="tx1"/>
                    </a:solidFill>
                    <a:effectLst/>
                    <a:latin typeface="+mn-lt"/>
                    <a:ea typeface="+mn-ea"/>
                    <a:cs typeface="+mn-cs"/>
                    <a:sym typeface="Wingdings" panose="05000000000000000000" pitchFamily="2" charset="2"/>
                  </a:rPr>
                  <a:t></a:t>
                </a:r>
                <a:r>
                  <a:rPr lang="en-US" sz="1200" kern="1200" dirty="0">
                    <a:solidFill>
                      <a:schemeClr val="tx1"/>
                    </a:solidFill>
                    <a:effectLst/>
                    <a:latin typeface="+mn-lt"/>
                    <a:ea typeface="+mn-ea"/>
                    <a:cs typeface="+mn-cs"/>
                  </a:rPr>
                  <a:t>	360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m:t>
                    </m:r>
                  </m:oMath>
                </a14:m>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1 marking		</a:t>
                </a:r>
                <a:r>
                  <a:rPr lang="en-US" sz="1200" kern="1200" dirty="0">
                    <a:solidFill>
                      <a:schemeClr val="tx1"/>
                    </a:solidFill>
                    <a:effectLst/>
                    <a:latin typeface="+mn-lt"/>
                    <a:ea typeface="+mn-ea"/>
                    <a:cs typeface="+mn-cs"/>
                    <a:sym typeface="Wingdings" panose="05000000000000000000" pitchFamily="2" charset="2"/>
                  </a:rPr>
                  <a:t></a:t>
                </a:r>
                <a:r>
                  <a:rPr lang="en-US" sz="1200" kern="1200" dirty="0">
                    <a:solidFill>
                      <a:schemeClr val="tx1"/>
                    </a:solidFill>
                    <a:effectLst/>
                    <a:latin typeface="+mn-lt"/>
                    <a:ea typeface="+mn-ea"/>
                    <a:cs typeface="+mn-cs"/>
                  </a:rPr>
                  <a:t>	6</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m:t>
                    </m:r>
                  </m:oMath>
                </a14:m>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Given minute hand was exactly 9 markings away from the hour hand</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Hence angle between them will be = 9(6) = 54</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m:t>
                    </m:r>
                  </m:oMath>
                </a14:m>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Finding option where angle between the hands is 54</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m:t>
                    </m:r>
                  </m:oMath>
                </a14:m>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Only option c satisfies</a:t>
                </a:r>
                <a:endParaRPr lang="en-IN" sz="1200" kern="1200" dirty="0">
                  <a:solidFill>
                    <a:schemeClr val="tx1"/>
                  </a:solidFill>
                  <a:effectLst/>
                  <a:latin typeface="+mn-lt"/>
                  <a:ea typeface="+mn-ea"/>
                  <a:cs typeface="+mn-cs"/>
                </a:endParaRPr>
              </a:p>
              <a:p>
                <a:pPr lvl="0"/>
                <a:endParaRPr lang="en-IN" sz="1200" b="1"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pPr lvl="0"/>
                <a:r>
                  <a:rPr lang="en-US" sz="1200" b="1" kern="1200" dirty="0" smtClean="0">
                    <a:solidFill>
                      <a:schemeClr val="tx1"/>
                    </a:solidFill>
                    <a:effectLst/>
                    <a:latin typeface="+mn-lt"/>
                    <a:ea typeface="+mn-ea"/>
                    <a:cs typeface="+mn-cs"/>
                  </a:rPr>
                  <a:t>Option c</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are sixty markings on the clock</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60 markings	</a:t>
                </a:r>
                <a:r>
                  <a:rPr lang="en-US" sz="1200" kern="1200" dirty="0">
                    <a:solidFill>
                      <a:schemeClr val="tx1"/>
                    </a:solidFill>
                    <a:effectLst/>
                    <a:latin typeface="+mn-lt"/>
                    <a:ea typeface="+mn-ea"/>
                    <a:cs typeface="+mn-cs"/>
                    <a:sym typeface="Wingdings" panose="05000000000000000000" pitchFamily="2" charset="2"/>
                  </a:rPr>
                  <a:t></a:t>
                </a:r>
                <a:r>
                  <a:rPr lang="en-US" sz="1200" kern="1200" dirty="0">
                    <a:solidFill>
                      <a:schemeClr val="tx1"/>
                    </a:solidFill>
                    <a:effectLst/>
                    <a:latin typeface="+mn-lt"/>
                    <a:ea typeface="+mn-ea"/>
                    <a:cs typeface="+mn-cs"/>
                  </a:rPr>
                  <a:t>	360 </a:t>
                </a:r>
                <a:r>
                  <a:rPr lang="en-US" sz="1200" i="0" kern="120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1 marking		</a:t>
                </a:r>
                <a:r>
                  <a:rPr lang="en-US" sz="1200" kern="1200" dirty="0">
                    <a:solidFill>
                      <a:schemeClr val="tx1"/>
                    </a:solidFill>
                    <a:effectLst/>
                    <a:latin typeface="+mn-lt"/>
                    <a:ea typeface="+mn-ea"/>
                    <a:cs typeface="+mn-cs"/>
                    <a:sym typeface="Wingdings" panose="05000000000000000000" pitchFamily="2" charset="2"/>
                  </a:rPr>
                  <a:t></a:t>
                </a:r>
                <a:r>
                  <a:rPr lang="en-US" sz="1200" kern="1200" dirty="0">
                    <a:solidFill>
                      <a:schemeClr val="tx1"/>
                    </a:solidFill>
                    <a:effectLst/>
                    <a:latin typeface="+mn-lt"/>
                    <a:ea typeface="+mn-ea"/>
                    <a:cs typeface="+mn-cs"/>
                  </a:rPr>
                  <a:t>	6</a:t>
                </a:r>
                <a:r>
                  <a:rPr lang="en-US" sz="1200" i="0" kern="120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Given minute hand was exactly 9 markings away from the hour hand</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Hence angle between them will be = 9(6) = 54</a:t>
                </a:r>
                <a:r>
                  <a:rPr lang="en-US" sz="1200" i="0" kern="120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Finding option where angle between the hands is 54</a:t>
                </a:r>
                <a:r>
                  <a:rPr lang="en-US" sz="1200" i="0" kern="120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Only option c satisfies</a:t>
                </a:r>
                <a:endParaRPr lang="en-IN" sz="1200" kern="1200" dirty="0">
                  <a:solidFill>
                    <a:schemeClr val="tx1"/>
                  </a:solidFill>
                  <a:effectLst/>
                  <a:latin typeface="+mn-lt"/>
                  <a:ea typeface="+mn-ea"/>
                  <a:cs typeface="+mn-cs"/>
                </a:endParaRPr>
              </a:p>
              <a:p>
                <a:pPr lvl="0"/>
                <a:endParaRPr lang="en-IN" sz="1200" b="1"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extLst>
      <p:ext uri="{BB962C8B-B14F-4D97-AF65-F5344CB8AC3E}">
        <p14:creationId xmlns:p14="http://schemas.microsoft.com/office/powerpoint/2010/main" val="616508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a:solidFill>
                  <a:schemeClr val="tx1"/>
                </a:solidFill>
                <a:effectLst/>
                <a:latin typeface="+mn-lt"/>
                <a:ea typeface="+mn-ea"/>
                <a:cs typeface="+mn-cs"/>
              </a:rPr>
              <a:t>Option a</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From the given travel times, it is clearly understood that local time of Columbus is always less than local time in Chicago</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Let us assume the time difference is y and time taken by the plane to travel either ways is x</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Time taken for first journey = (08:49 - 06:44) = 125 min</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Hence, x + y = 125 min</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Time taken for second journey = (04:38 – 04:25) = 13 min</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x – y = 13 min</a:t>
            </a:r>
          </a:p>
          <a:p>
            <a:r>
              <a:rPr lang="en-IN" sz="1200" kern="1200" dirty="0">
                <a:solidFill>
                  <a:schemeClr val="tx1"/>
                </a:solidFill>
                <a:effectLst/>
                <a:latin typeface="+mn-lt"/>
                <a:ea typeface="+mn-ea"/>
                <a:cs typeface="+mn-cs"/>
              </a:rPr>
              <a:t>To find value for x, we need to add both the equations</a:t>
            </a:r>
          </a:p>
          <a:p>
            <a:r>
              <a:rPr lang="en-IN" sz="1200" kern="1200" dirty="0">
                <a:solidFill>
                  <a:schemeClr val="tx1"/>
                </a:solidFill>
                <a:effectLst/>
                <a:latin typeface="+mn-lt"/>
                <a:ea typeface="+mn-ea"/>
                <a:cs typeface="+mn-cs"/>
              </a:rPr>
              <a:t>2x = 138</a:t>
            </a:r>
          </a:p>
          <a:p>
            <a:r>
              <a:rPr lang="en-IN" sz="1200" kern="1200" dirty="0">
                <a:solidFill>
                  <a:schemeClr val="tx1"/>
                </a:solidFill>
                <a:effectLst/>
                <a:latin typeface="+mn-lt"/>
                <a:ea typeface="+mn-ea"/>
                <a:cs typeface="+mn-cs"/>
              </a:rPr>
              <a:t>x = 69 min = 1hr 9 min</a:t>
            </a:r>
          </a:p>
          <a:p>
            <a:pPr lvl="0"/>
            <a:endParaRPr lang="en-IN"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29839896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IN" sz="1200" b="1" kern="1200" dirty="0">
                    <a:solidFill>
                      <a:schemeClr val="tx1"/>
                    </a:solidFill>
                    <a:effectLst/>
                    <a:latin typeface="+mn-lt"/>
                    <a:ea typeface="+mn-ea"/>
                    <a:cs typeface="+mn-cs"/>
                  </a:rPr>
                  <a:t>Option b</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W.K.T hands of the clock coincide every 65</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5</m:t>
                        </m:r>
                      </m:num>
                      <m:den>
                        <m:r>
                          <a:rPr lang="en-IN" sz="1200" i="1" kern="1200">
                            <a:solidFill>
                              <a:schemeClr val="tx1"/>
                            </a:solidFill>
                            <a:effectLst/>
                            <a:latin typeface="Cambria Math" panose="02040503050406030204" pitchFamily="18" charset="0"/>
                            <a:ea typeface="+mn-ea"/>
                            <a:cs typeface="+mn-cs"/>
                          </a:rPr>
                          <m:t>11</m:t>
                        </m:r>
                      </m:den>
                    </m:f>
                  </m:oMath>
                </a14:m>
                <a:r>
                  <a:rPr lang="en-IN" sz="1200" kern="1200" dirty="0">
                    <a:solidFill>
                      <a:schemeClr val="tx1"/>
                    </a:solidFill>
                    <a:effectLst/>
                    <a:latin typeface="+mn-lt"/>
                    <a:ea typeface="+mn-ea"/>
                    <a:cs typeface="+mn-cs"/>
                  </a:rPr>
                  <a:t> min</a:t>
                </a:r>
              </a:p>
              <a:p>
                <a:r>
                  <a:rPr lang="en-IN" sz="1200" kern="1200" dirty="0">
                    <a:solidFill>
                      <a:schemeClr val="tx1"/>
                    </a:solidFill>
                    <a:effectLst/>
                    <a:latin typeface="+mn-lt"/>
                    <a:ea typeface="+mn-ea"/>
                    <a:cs typeface="+mn-cs"/>
                  </a:rPr>
                  <a:t>For the minute hand to cross hour hand thrice, they should coincide 3 times</a:t>
                </a:r>
              </a:p>
              <a:p>
                <a:r>
                  <a:rPr lang="en-IN" sz="1200" kern="1200" dirty="0">
                    <a:solidFill>
                      <a:schemeClr val="tx1"/>
                    </a:solidFill>
                    <a:effectLst/>
                    <a:latin typeface="+mn-lt"/>
                    <a:ea typeface="+mn-ea"/>
                    <a:cs typeface="+mn-cs"/>
                  </a:rPr>
                  <a:t>Time taken by the given watch to coincide thrice = 3hr 18min 15sec</a:t>
                </a:r>
              </a:p>
              <a:p>
                <a:r>
                  <a:rPr lang="en-IN" sz="1200" kern="1200" dirty="0">
                    <a:solidFill>
                      <a:schemeClr val="tx1"/>
                    </a:solidFill>
                    <a:effectLst/>
                    <a:latin typeface="+mn-lt"/>
                    <a:ea typeface="+mn-ea"/>
                    <a:cs typeface="+mn-cs"/>
                  </a:rPr>
                  <a:t>Time taken by the given watch to coincide once = (3hr 18min 15sec)/3 </a:t>
                </a:r>
              </a:p>
              <a:p>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 1hr 6min 5sec</a:t>
                </a:r>
              </a:p>
              <a:p>
                <a:r>
                  <a:rPr lang="en-IN" sz="1200" kern="1200" dirty="0">
                    <a:solidFill>
                      <a:schemeClr val="tx1"/>
                    </a:solidFill>
                    <a:effectLst/>
                    <a:latin typeface="+mn-lt"/>
                    <a:ea typeface="+mn-ea"/>
                    <a:cs typeface="+mn-cs"/>
                  </a:rPr>
                  <a:t>							= 66</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1</m:t>
                        </m:r>
                      </m:num>
                      <m:den>
                        <m:r>
                          <a:rPr lang="en-IN" sz="1200" i="1" kern="1200">
                            <a:solidFill>
                              <a:schemeClr val="tx1"/>
                            </a:solidFill>
                            <a:effectLst/>
                            <a:latin typeface="Cambria Math" panose="02040503050406030204" pitchFamily="18" charset="0"/>
                            <a:ea typeface="+mn-ea"/>
                            <a:cs typeface="+mn-cs"/>
                          </a:rPr>
                          <m:t>12</m:t>
                        </m:r>
                      </m:den>
                    </m:f>
                  </m:oMath>
                </a14:m>
                <a:r>
                  <a:rPr lang="en-IN" sz="1200" kern="1200" dirty="0">
                    <a:solidFill>
                      <a:schemeClr val="tx1"/>
                    </a:solidFill>
                    <a:effectLst/>
                    <a:latin typeface="+mn-lt"/>
                    <a:ea typeface="+mn-ea"/>
                    <a:cs typeface="+mn-cs"/>
                  </a:rPr>
                  <a:t> min</a:t>
                </a:r>
              </a:p>
              <a:p>
                <a:r>
                  <a:rPr lang="en-IN" sz="1200" kern="1200" dirty="0">
                    <a:solidFill>
                      <a:schemeClr val="tx1"/>
                    </a:solidFill>
                    <a:effectLst/>
                    <a:latin typeface="+mn-lt"/>
                    <a:ea typeface="+mn-ea"/>
                    <a:cs typeface="+mn-cs"/>
                  </a:rPr>
                  <a:t>Hence, the given watch is losing time</a:t>
                </a:r>
              </a:p>
              <a:p>
                <a:r>
                  <a:rPr lang="en-IN" sz="1200" kern="1200" dirty="0">
                    <a:solidFill>
                      <a:schemeClr val="tx1"/>
                    </a:solidFill>
                    <a:effectLst/>
                    <a:latin typeface="+mn-lt"/>
                    <a:ea typeface="+mn-ea"/>
                    <a:cs typeface="+mn-cs"/>
                  </a:rPr>
                  <a:t>For every 66</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1</m:t>
                        </m:r>
                      </m:num>
                      <m:den>
                        <m:r>
                          <a:rPr lang="en-IN" sz="1200" i="1" kern="1200">
                            <a:solidFill>
                              <a:schemeClr val="tx1"/>
                            </a:solidFill>
                            <a:effectLst/>
                            <a:latin typeface="Cambria Math" panose="02040503050406030204" pitchFamily="18" charset="0"/>
                            <a:ea typeface="+mn-ea"/>
                            <a:cs typeface="+mn-cs"/>
                          </a:rPr>
                          <m:t>12</m:t>
                        </m:r>
                      </m:den>
                    </m:f>
                  </m:oMath>
                </a14:m>
                <a:r>
                  <a:rPr lang="en-IN" sz="1200" kern="1200" dirty="0">
                    <a:solidFill>
                      <a:schemeClr val="tx1"/>
                    </a:solidFill>
                    <a:effectLst/>
                    <a:latin typeface="+mn-lt"/>
                    <a:ea typeface="+mn-ea"/>
                    <a:cs typeface="+mn-cs"/>
                  </a:rPr>
                  <a:t>min watch covers it loses  </a:t>
                </a:r>
                <a:r>
                  <a:rPr lang="en-IN" sz="1200" kern="1200" dirty="0">
                    <a:solidFill>
                      <a:schemeClr val="tx1"/>
                    </a:solidFill>
                    <a:effectLst/>
                    <a:latin typeface="+mn-lt"/>
                    <a:ea typeface="+mn-ea"/>
                    <a:cs typeface="+mn-cs"/>
                    <a:sym typeface="Wingdings" panose="05000000000000000000" pitchFamily="2" charset="2"/>
                  </a:rPr>
                  <a:t></a:t>
                </a:r>
                <a:r>
                  <a:rPr lang="en-IN" sz="1200" kern="1200" dirty="0">
                    <a:solidFill>
                      <a:schemeClr val="tx1"/>
                    </a:solidFill>
                    <a:effectLst/>
                    <a:latin typeface="+mn-lt"/>
                    <a:ea typeface="+mn-ea"/>
                    <a:cs typeface="+mn-cs"/>
                  </a:rPr>
                  <a:t> 66</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1</m:t>
                        </m:r>
                      </m:num>
                      <m:den>
                        <m:r>
                          <a:rPr lang="en-IN" sz="1200" i="1" kern="1200">
                            <a:solidFill>
                              <a:schemeClr val="tx1"/>
                            </a:solidFill>
                            <a:effectLst/>
                            <a:latin typeface="Cambria Math" panose="02040503050406030204" pitchFamily="18" charset="0"/>
                            <a:ea typeface="+mn-ea"/>
                            <a:cs typeface="+mn-cs"/>
                          </a:rPr>
                          <m:t>12</m:t>
                        </m:r>
                      </m:den>
                    </m:f>
                  </m:oMath>
                </a14:m>
                <a:r>
                  <a:rPr lang="en-IN" sz="1200" kern="1200" dirty="0">
                    <a:solidFill>
                      <a:schemeClr val="tx1"/>
                    </a:solidFill>
                    <a:effectLst/>
                    <a:latin typeface="+mn-lt"/>
                    <a:ea typeface="+mn-ea"/>
                    <a:cs typeface="+mn-cs"/>
                  </a:rPr>
                  <a:t> - 65</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5</m:t>
                        </m:r>
                      </m:num>
                      <m:den>
                        <m:r>
                          <a:rPr lang="en-IN" sz="1200" i="1" kern="1200">
                            <a:solidFill>
                              <a:schemeClr val="tx1"/>
                            </a:solidFill>
                            <a:effectLst/>
                            <a:latin typeface="Cambria Math" panose="02040503050406030204" pitchFamily="18" charset="0"/>
                            <a:ea typeface="+mn-ea"/>
                            <a:cs typeface="+mn-cs"/>
                          </a:rPr>
                          <m:t>11</m:t>
                        </m:r>
                      </m:den>
                    </m:f>
                  </m:oMath>
                </a14:m>
                <a:r>
                  <a:rPr lang="en-IN" sz="1200" kern="1200" dirty="0">
                    <a:solidFill>
                      <a:schemeClr val="tx1"/>
                    </a:solidFill>
                    <a:effectLst/>
                    <a:latin typeface="+mn-lt"/>
                    <a:ea typeface="+mn-ea"/>
                    <a:cs typeface="+mn-cs"/>
                  </a:rPr>
                  <a:t> =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793</m:t>
                        </m:r>
                      </m:num>
                      <m:den>
                        <m:r>
                          <a:rPr lang="en-IN" sz="1200" i="1" kern="1200">
                            <a:solidFill>
                              <a:schemeClr val="tx1"/>
                            </a:solidFill>
                            <a:effectLst/>
                            <a:latin typeface="Cambria Math" panose="02040503050406030204" pitchFamily="18" charset="0"/>
                            <a:ea typeface="+mn-ea"/>
                            <a:cs typeface="+mn-cs"/>
                          </a:rPr>
                          <m:t>12</m:t>
                        </m:r>
                      </m:den>
                    </m:f>
                  </m:oMath>
                </a14:m>
                <a:r>
                  <a:rPr lang="en-IN" sz="1200" kern="1200" dirty="0">
                    <a:solidFill>
                      <a:schemeClr val="tx1"/>
                    </a:solidFill>
                    <a:effectLst/>
                    <a:latin typeface="+mn-lt"/>
                    <a:ea typeface="+mn-ea"/>
                    <a:cs typeface="+mn-cs"/>
                  </a:rPr>
                  <a:t> -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720</m:t>
                        </m:r>
                      </m:num>
                      <m:den>
                        <m:r>
                          <a:rPr lang="en-IN" sz="1200" i="1" kern="1200">
                            <a:solidFill>
                              <a:schemeClr val="tx1"/>
                            </a:solidFill>
                            <a:effectLst/>
                            <a:latin typeface="Cambria Math" panose="02040503050406030204" pitchFamily="18" charset="0"/>
                            <a:ea typeface="+mn-ea"/>
                            <a:cs typeface="+mn-cs"/>
                          </a:rPr>
                          <m:t>11</m:t>
                        </m:r>
                      </m:den>
                    </m:f>
                  </m:oMath>
                </a14:m>
                <a:r>
                  <a:rPr lang="en-IN" sz="1200" kern="1200" dirty="0">
                    <a:solidFill>
                      <a:schemeClr val="tx1"/>
                    </a:solidFill>
                    <a:effectLst/>
                    <a:latin typeface="+mn-lt"/>
                    <a:ea typeface="+mn-ea"/>
                    <a:cs typeface="+mn-cs"/>
                  </a:rPr>
                  <a:t> =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83</m:t>
                        </m:r>
                      </m:num>
                      <m:den>
                        <m:r>
                          <a:rPr lang="en-IN" sz="1200" i="1" kern="1200">
                            <a:solidFill>
                              <a:schemeClr val="tx1"/>
                            </a:solidFill>
                            <a:effectLst/>
                            <a:latin typeface="Cambria Math" panose="02040503050406030204" pitchFamily="18" charset="0"/>
                            <a:ea typeface="+mn-ea"/>
                            <a:cs typeface="+mn-cs"/>
                          </a:rPr>
                          <m:t>132</m:t>
                        </m:r>
                      </m:den>
                    </m:f>
                    <m:r>
                      <a:rPr lang="en-IN" sz="1200" i="1" kern="1200">
                        <a:solidFill>
                          <a:schemeClr val="tx1"/>
                        </a:solidFill>
                        <a:effectLst/>
                        <a:latin typeface="Cambria Math" panose="02040503050406030204" pitchFamily="18" charset="0"/>
                        <a:ea typeface="+mn-ea"/>
                        <a:cs typeface="+mn-cs"/>
                      </a:rPr>
                      <m:t> </m:t>
                    </m:r>
                  </m:oMath>
                </a14:m>
                <a:r>
                  <a:rPr lang="en-IN" sz="1200" kern="1200" dirty="0">
                    <a:solidFill>
                      <a:schemeClr val="tx1"/>
                    </a:solidFill>
                    <a:effectLst/>
                    <a:latin typeface="+mn-lt"/>
                    <a:ea typeface="+mn-ea"/>
                    <a:cs typeface="+mn-cs"/>
                  </a:rPr>
                  <a:t>min</a:t>
                </a:r>
              </a:p>
              <a:p>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For	 65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5</m:t>
                        </m:r>
                      </m:num>
                      <m:den>
                        <m:r>
                          <a:rPr lang="en-IN" sz="1200" i="1" kern="1200">
                            <a:solidFill>
                              <a:schemeClr val="tx1"/>
                            </a:solidFill>
                            <a:effectLst/>
                            <a:latin typeface="Cambria Math" panose="02040503050406030204" pitchFamily="18" charset="0"/>
                            <a:ea typeface="+mn-ea"/>
                            <a:cs typeface="+mn-cs"/>
                          </a:rPr>
                          <m:t>11</m:t>
                        </m:r>
                      </m:den>
                    </m:f>
                  </m:oMath>
                </a14:m>
                <a:r>
                  <a:rPr lang="en-IN" sz="1200" kern="1200" dirty="0">
                    <a:solidFill>
                      <a:schemeClr val="tx1"/>
                    </a:solidFill>
                    <a:effectLst/>
                    <a:latin typeface="+mn-lt"/>
                    <a:ea typeface="+mn-ea"/>
                    <a:cs typeface="+mn-cs"/>
                  </a:rPr>
                  <a:t>min	</a:t>
                </a:r>
                <a:r>
                  <a:rPr lang="en-IN" sz="1200" kern="1200" dirty="0">
                    <a:solidFill>
                      <a:schemeClr val="tx1"/>
                    </a:solidFill>
                    <a:effectLst/>
                    <a:latin typeface="+mn-lt"/>
                    <a:ea typeface="+mn-ea"/>
                    <a:cs typeface="+mn-cs"/>
                    <a:sym typeface="Wingdings" panose="05000000000000000000" pitchFamily="2" charset="2"/>
                  </a:rPr>
                  <a:t></a:t>
                </a:r>
                <a:r>
                  <a:rPr lang="en-IN" sz="1200" kern="1200" dirty="0">
                    <a:solidFill>
                      <a:schemeClr val="tx1"/>
                    </a:solidFill>
                    <a:effectLst/>
                    <a:latin typeface="+mn-lt"/>
                    <a:ea typeface="+mn-ea"/>
                    <a:cs typeface="+mn-cs"/>
                  </a:rPr>
                  <a:t>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720</m:t>
                        </m:r>
                      </m:num>
                      <m:den>
                        <m:r>
                          <a:rPr lang="en-IN" sz="1200" i="1" kern="1200">
                            <a:solidFill>
                              <a:schemeClr val="tx1"/>
                            </a:solidFill>
                            <a:effectLst/>
                            <a:latin typeface="Cambria Math" panose="02040503050406030204" pitchFamily="18" charset="0"/>
                            <a:ea typeface="+mn-ea"/>
                            <a:cs typeface="+mn-cs"/>
                          </a:rPr>
                          <m:t>11</m:t>
                        </m:r>
                      </m:den>
                    </m:f>
                  </m:oMath>
                </a14:m>
                <a:r>
                  <a:rPr lang="en-IN" sz="1200" kern="1200" dirty="0">
                    <a:solidFill>
                      <a:schemeClr val="tx1"/>
                    </a:solidFill>
                    <a:effectLst/>
                    <a:latin typeface="+mn-lt"/>
                    <a:ea typeface="+mn-ea"/>
                    <a:cs typeface="+mn-cs"/>
                  </a:rPr>
                  <a:t>min		</a:t>
                </a:r>
                <a:r>
                  <a:rPr lang="en-IN" sz="1200" kern="1200" dirty="0">
                    <a:solidFill>
                      <a:schemeClr val="tx1"/>
                    </a:solidFill>
                    <a:effectLst/>
                    <a:latin typeface="+mn-lt"/>
                    <a:ea typeface="+mn-ea"/>
                    <a:cs typeface="+mn-cs"/>
                    <a:sym typeface="Wingdings" panose="05000000000000000000" pitchFamily="2" charset="2"/>
                  </a:rPr>
                  <a:t></a:t>
                </a:r>
                <a:r>
                  <a:rPr lang="en-IN" sz="1200" kern="1200" dirty="0">
                    <a:solidFill>
                      <a:schemeClr val="tx1"/>
                    </a:solidFill>
                    <a:effectLst/>
                    <a:latin typeface="+mn-lt"/>
                    <a:ea typeface="+mn-ea"/>
                    <a:cs typeface="+mn-cs"/>
                  </a:rPr>
                  <a:t>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83</m:t>
                        </m:r>
                      </m:num>
                      <m:den>
                        <m:r>
                          <a:rPr lang="en-IN" sz="1200" i="1" kern="1200">
                            <a:solidFill>
                              <a:schemeClr val="tx1"/>
                            </a:solidFill>
                            <a:effectLst/>
                            <a:latin typeface="Cambria Math" panose="02040503050406030204" pitchFamily="18" charset="0"/>
                            <a:ea typeface="+mn-ea"/>
                            <a:cs typeface="+mn-cs"/>
                          </a:rPr>
                          <m:t>132</m:t>
                        </m:r>
                      </m:den>
                    </m:f>
                  </m:oMath>
                </a14:m>
                <a:r>
                  <a:rPr lang="en-IN" sz="1200" kern="1200" dirty="0">
                    <a:solidFill>
                      <a:schemeClr val="tx1"/>
                    </a:solidFill>
                    <a:effectLst/>
                    <a:latin typeface="+mn-lt"/>
                    <a:ea typeface="+mn-ea"/>
                    <a:cs typeface="+mn-cs"/>
                  </a:rPr>
                  <a:t> min loss</a:t>
                </a:r>
              </a:p>
              <a:p>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For 1day		</a:t>
                </a:r>
                <a:r>
                  <a:rPr lang="en-IN" sz="1200" kern="1200" dirty="0">
                    <a:solidFill>
                      <a:schemeClr val="tx1"/>
                    </a:solidFill>
                    <a:effectLst/>
                    <a:latin typeface="+mn-lt"/>
                    <a:ea typeface="+mn-ea"/>
                    <a:cs typeface="+mn-cs"/>
                    <a:sym typeface="Wingdings" panose="05000000000000000000" pitchFamily="2" charset="2"/>
                  </a:rPr>
                  <a:t></a:t>
                </a:r>
                <a:r>
                  <a:rPr lang="en-IN" sz="1200" kern="1200" dirty="0">
                    <a:solidFill>
                      <a:schemeClr val="tx1"/>
                    </a:solidFill>
                    <a:effectLst/>
                    <a:latin typeface="+mn-lt"/>
                    <a:ea typeface="+mn-ea"/>
                    <a:cs typeface="+mn-cs"/>
                  </a:rPr>
                  <a:t>	(24 x 60) min	</a:t>
                </a:r>
                <a:r>
                  <a:rPr lang="en-IN" sz="1200" kern="1200" dirty="0">
                    <a:solidFill>
                      <a:schemeClr val="tx1"/>
                    </a:solidFill>
                    <a:effectLst/>
                    <a:latin typeface="+mn-lt"/>
                    <a:ea typeface="+mn-ea"/>
                    <a:cs typeface="+mn-cs"/>
                    <a:sym typeface="Wingdings" panose="05000000000000000000" pitchFamily="2" charset="2"/>
                  </a:rPr>
                  <a:t></a:t>
                </a:r>
                <a:r>
                  <a:rPr lang="en-IN" sz="1200" kern="1200" dirty="0">
                    <a:solidFill>
                      <a:schemeClr val="tx1"/>
                    </a:solidFill>
                    <a:effectLst/>
                    <a:latin typeface="+mn-lt"/>
                    <a:ea typeface="+mn-ea"/>
                    <a:cs typeface="+mn-cs"/>
                  </a:rPr>
                  <a:t>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d>
                          <m:dPr>
                            <m:ctrlPr>
                              <a:rPr lang="en-IN" sz="1200" i="1" kern="1200">
                                <a:solidFill>
                                  <a:schemeClr val="tx1"/>
                                </a:solidFill>
                                <a:effectLst/>
                                <a:latin typeface="Cambria Math" panose="02040503050406030204" pitchFamily="18" charset="0"/>
                                <a:ea typeface="+mn-ea"/>
                                <a:cs typeface="+mn-cs"/>
                              </a:rPr>
                            </m:ctrlPr>
                          </m:dPr>
                          <m:e>
                            <m:r>
                              <a:rPr lang="en-IN" sz="1200" i="1" kern="1200">
                                <a:solidFill>
                                  <a:schemeClr val="tx1"/>
                                </a:solidFill>
                                <a:effectLst/>
                                <a:latin typeface="Cambria Math" panose="02040503050406030204" pitchFamily="18" charset="0"/>
                                <a:ea typeface="+mn-ea"/>
                                <a:cs typeface="+mn-cs"/>
                              </a:rPr>
                              <m:t>24 </m:t>
                            </m:r>
                            <m:r>
                              <a:rPr lang="en-IN" sz="1200" i="1" kern="1200">
                                <a:solidFill>
                                  <a:schemeClr val="tx1"/>
                                </a:solidFill>
                                <a:effectLst/>
                                <a:latin typeface="Cambria Math" panose="02040503050406030204" pitchFamily="18" charset="0"/>
                                <a:ea typeface="+mn-ea"/>
                                <a:cs typeface="+mn-cs"/>
                              </a:rPr>
                              <m:t>𝑥</m:t>
                            </m:r>
                            <m:r>
                              <a:rPr lang="en-IN" sz="1200" i="1" kern="1200">
                                <a:solidFill>
                                  <a:schemeClr val="tx1"/>
                                </a:solidFill>
                                <a:effectLst/>
                                <a:latin typeface="Cambria Math" panose="02040503050406030204" pitchFamily="18" charset="0"/>
                                <a:ea typeface="+mn-ea"/>
                                <a:cs typeface="+mn-cs"/>
                              </a:rPr>
                              <m:t> 60</m:t>
                            </m:r>
                          </m:e>
                        </m:d>
                        <m:r>
                          <a:rPr lang="en-IN" sz="1200" i="1" kern="1200">
                            <a:solidFill>
                              <a:schemeClr val="tx1"/>
                            </a:solidFill>
                            <a:effectLst/>
                            <a:latin typeface="Cambria Math" panose="02040503050406030204" pitchFamily="18" charset="0"/>
                            <a:ea typeface="+mn-ea"/>
                            <a:cs typeface="+mn-cs"/>
                          </a:rPr>
                          <m:t> </m:t>
                        </m:r>
                        <m:r>
                          <a:rPr lang="en-IN" sz="1200" i="1" kern="1200">
                            <a:solidFill>
                              <a:schemeClr val="tx1"/>
                            </a:solidFill>
                            <a:effectLst/>
                            <a:latin typeface="Cambria Math" panose="02040503050406030204" pitchFamily="18" charset="0"/>
                            <a:ea typeface="+mn-ea"/>
                            <a:cs typeface="+mn-cs"/>
                          </a:rPr>
                          <m:t>𝑥</m:t>
                        </m:r>
                        <m:r>
                          <a:rPr lang="en-IN" sz="1200" i="1" kern="1200">
                            <a:solidFill>
                              <a:schemeClr val="tx1"/>
                            </a:solidFill>
                            <a:effectLst/>
                            <a:latin typeface="Cambria Math" panose="02040503050406030204" pitchFamily="18" charset="0"/>
                            <a:ea typeface="+mn-ea"/>
                            <a:cs typeface="+mn-cs"/>
                          </a:rPr>
                          <m:t> </m:t>
                        </m:r>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83</m:t>
                            </m:r>
                          </m:num>
                          <m:den>
                            <m:r>
                              <a:rPr lang="en-IN" sz="1200" i="1" kern="1200">
                                <a:solidFill>
                                  <a:schemeClr val="tx1"/>
                                </a:solidFill>
                                <a:effectLst/>
                                <a:latin typeface="Cambria Math" panose="02040503050406030204" pitchFamily="18" charset="0"/>
                                <a:ea typeface="+mn-ea"/>
                                <a:cs typeface="+mn-cs"/>
                              </a:rPr>
                              <m:t>132</m:t>
                            </m:r>
                          </m:den>
                        </m:f>
                      </m:num>
                      <m:den>
                        <m:r>
                          <a:rPr lang="en-IN" sz="1200" i="1" kern="1200">
                            <a:solidFill>
                              <a:schemeClr val="tx1"/>
                            </a:solidFill>
                            <a:effectLst/>
                            <a:latin typeface="Cambria Math" panose="02040503050406030204" pitchFamily="18" charset="0"/>
                            <a:ea typeface="+mn-ea"/>
                            <a:cs typeface="+mn-cs"/>
                          </a:rPr>
                          <m:t>720/11</m:t>
                        </m:r>
                      </m:den>
                    </m:f>
                  </m:oMath>
                </a14:m>
                <a:r>
                  <a:rPr lang="en-IN" sz="1200" kern="1200" dirty="0">
                    <a:solidFill>
                      <a:schemeClr val="tx1"/>
                    </a:solidFill>
                    <a:effectLst/>
                    <a:latin typeface="+mn-lt"/>
                    <a:ea typeface="+mn-ea"/>
                    <a:cs typeface="+mn-cs"/>
                  </a:rPr>
                  <a:t> =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24</m:t>
                        </m:r>
                        <m:r>
                          <a:rPr lang="en-IN" sz="1200" i="1" kern="1200">
                            <a:solidFill>
                              <a:schemeClr val="tx1"/>
                            </a:solidFill>
                            <a:effectLst/>
                            <a:latin typeface="Cambria Math" panose="02040503050406030204" pitchFamily="18" charset="0"/>
                            <a:ea typeface="+mn-ea"/>
                            <a:cs typeface="+mn-cs"/>
                          </a:rPr>
                          <m:t>𝑥</m:t>
                        </m:r>
                        <m:r>
                          <a:rPr lang="en-IN" sz="1200" i="1" kern="1200">
                            <a:solidFill>
                              <a:schemeClr val="tx1"/>
                            </a:solidFill>
                            <a:effectLst/>
                            <a:latin typeface="Cambria Math" panose="02040503050406030204" pitchFamily="18" charset="0"/>
                            <a:ea typeface="+mn-ea"/>
                            <a:cs typeface="+mn-cs"/>
                          </a:rPr>
                          <m:t>60</m:t>
                        </m:r>
                        <m:r>
                          <a:rPr lang="en-IN" sz="1200" i="1" kern="1200">
                            <a:solidFill>
                              <a:schemeClr val="tx1"/>
                            </a:solidFill>
                            <a:effectLst/>
                            <a:latin typeface="Cambria Math" panose="02040503050406030204" pitchFamily="18" charset="0"/>
                            <a:ea typeface="+mn-ea"/>
                            <a:cs typeface="+mn-cs"/>
                          </a:rPr>
                          <m:t>𝑥</m:t>
                        </m:r>
                        <m:r>
                          <a:rPr lang="en-IN" sz="1200" i="1" kern="1200">
                            <a:solidFill>
                              <a:schemeClr val="tx1"/>
                            </a:solidFill>
                            <a:effectLst/>
                            <a:latin typeface="Cambria Math" panose="02040503050406030204" pitchFamily="18" charset="0"/>
                            <a:ea typeface="+mn-ea"/>
                            <a:cs typeface="+mn-cs"/>
                          </a:rPr>
                          <m:t>83</m:t>
                        </m:r>
                        <m:r>
                          <a:rPr lang="en-IN" sz="1200" i="1" kern="1200">
                            <a:solidFill>
                              <a:schemeClr val="tx1"/>
                            </a:solidFill>
                            <a:effectLst/>
                            <a:latin typeface="Cambria Math" panose="02040503050406030204" pitchFamily="18" charset="0"/>
                            <a:ea typeface="+mn-ea"/>
                            <a:cs typeface="+mn-cs"/>
                          </a:rPr>
                          <m:t>𝑥</m:t>
                        </m:r>
                        <m:r>
                          <a:rPr lang="en-IN" sz="1200" i="1" kern="1200">
                            <a:solidFill>
                              <a:schemeClr val="tx1"/>
                            </a:solidFill>
                            <a:effectLst/>
                            <a:latin typeface="Cambria Math" panose="02040503050406030204" pitchFamily="18" charset="0"/>
                            <a:ea typeface="+mn-ea"/>
                            <a:cs typeface="+mn-cs"/>
                          </a:rPr>
                          <m:t>11</m:t>
                        </m:r>
                      </m:num>
                      <m:den>
                        <m:r>
                          <a:rPr lang="en-IN" sz="1200" i="1" kern="1200">
                            <a:solidFill>
                              <a:schemeClr val="tx1"/>
                            </a:solidFill>
                            <a:effectLst/>
                            <a:latin typeface="Cambria Math" panose="02040503050406030204" pitchFamily="18" charset="0"/>
                            <a:ea typeface="+mn-ea"/>
                            <a:cs typeface="+mn-cs"/>
                          </a:rPr>
                          <m:t>720</m:t>
                        </m:r>
                        <m:r>
                          <a:rPr lang="en-IN" sz="1200" i="1" kern="1200">
                            <a:solidFill>
                              <a:schemeClr val="tx1"/>
                            </a:solidFill>
                            <a:effectLst/>
                            <a:latin typeface="Cambria Math" panose="02040503050406030204" pitchFamily="18" charset="0"/>
                            <a:ea typeface="+mn-ea"/>
                            <a:cs typeface="+mn-cs"/>
                          </a:rPr>
                          <m:t>𝑥</m:t>
                        </m:r>
                        <m:r>
                          <a:rPr lang="en-IN" sz="1200" i="1" kern="1200">
                            <a:solidFill>
                              <a:schemeClr val="tx1"/>
                            </a:solidFill>
                            <a:effectLst/>
                            <a:latin typeface="Cambria Math" panose="02040503050406030204" pitchFamily="18" charset="0"/>
                            <a:ea typeface="+mn-ea"/>
                            <a:cs typeface="+mn-cs"/>
                          </a:rPr>
                          <m:t>132</m:t>
                        </m:r>
                      </m:den>
                    </m:f>
                  </m:oMath>
                </a14:m>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							=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83</m:t>
                        </m:r>
                      </m:num>
                      <m:den>
                        <m:r>
                          <a:rPr lang="en-IN" sz="1200" i="1" kern="1200">
                            <a:solidFill>
                              <a:schemeClr val="tx1"/>
                            </a:solidFill>
                            <a:effectLst/>
                            <a:latin typeface="Cambria Math" panose="02040503050406030204" pitchFamily="18" charset="0"/>
                            <a:ea typeface="+mn-ea"/>
                            <a:cs typeface="+mn-cs"/>
                          </a:rPr>
                          <m:t>6</m:t>
                        </m:r>
                      </m:den>
                    </m:f>
                  </m:oMath>
                </a14:m>
                <a:r>
                  <a:rPr lang="en-IN" sz="1200" kern="1200" dirty="0">
                    <a:solidFill>
                      <a:schemeClr val="tx1"/>
                    </a:solidFill>
                    <a:effectLst/>
                    <a:latin typeface="+mn-lt"/>
                    <a:ea typeface="+mn-ea"/>
                    <a:cs typeface="+mn-cs"/>
                  </a:rPr>
                  <a:t> min = 13 min 50 sec</a:t>
                </a:r>
              </a:p>
              <a:p>
                <a:pPr lvl="0"/>
                <a:endParaRPr lang="en-IN" sz="1200" b="1"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pPr lvl="0"/>
                <a:r>
                  <a:rPr lang="en-IN" sz="1200" b="1" kern="1200" dirty="0" smtClean="0">
                    <a:solidFill>
                      <a:schemeClr val="tx1"/>
                    </a:solidFill>
                    <a:effectLst/>
                    <a:latin typeface="+mn-lt"/>
                    <a:ea typeface="+mn-ea"/>
                    <a:cs typeface="+mn-cs"/>
                  </a:rPr>
                  <a:t>Option b</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W.K.T hands of the clock coincide every 65</a:t>
                </a:r>
                <a:r>
                  <a:rPr lang="en-IN" sz="1200" i="0" kern="1200">
                    <a:solidFill>
                      <a:schemeClr val="tx1"/>
                    </a:solidFill>
                    <a:effectLst/>
                    <a:latin typeface="+mn-lt"/>
                    <a:ea typeface="+mn-ea"/>
                    <a:cs typeface="+mn-cs"/>
                  </a:rPr>
                  <a:t>5/11</a:t>
                </a:r>
                <a:r>
                  <a:rPr lang="en-IN" sz="1200" kern="1200" dirty="0">
                    <a:solidFill>
                      <a:schemeClr val="tx1"/>
                    </a:solidFill>
                    <a:effectLst/>
                    <a:latin typeface="+mn-lt"/>
                    <a:ea typeface="+mn-ea"/>
                    <a:cs typeface="+mn-cs"/>
                  </a:rPr>
                  <a:t> min</a:t>
                </a:r>
              </a:p>
              <a:p>
                <a:r>
                  <a:rPr lang="en-IN" sz="1200" kern="1200" dirty="0">
                    <a:solidFill>
                      <a:schemeClr val="tx1"/>
                    </a:solidFill>
                    <a:effectLst/>
                    <a:latin typeface="+mn-lt"/>
                    <a:ea typeface="+mn-ea"/>
                    <a:cs typeface="+mn-cs"/>
                  </a:rPr>
                  <a:t>For the minute hand to cross hour hand thrice, they should coincide 3 times</a:t>
                </a:r>
              </a:p>
              <a:p>
                <a:r>
                  <a:rPr lang="en-IN" sz="1200" kern="1200" dirty="0">
                    <a:solidFill>
                      <a:schemeClr val="tx1"/>
                    </a:solidFill>
                    <a:effectLst/>
                    <a:latin typeface="+mn-lt"/>
                    <a:ea typeface="+mn-ea"/>
                    <a:cs typeface="+mn-cs"/>
                  </a:rPr>
                  <a:t>Time taken by the given watch to coincide thrice = 3hr 18min 15sec</a:t>
                </a:r>
              </a:p>
              <a:p>
                <a:r>
                  <a:rPr lang="en-IN" sz="1200" kern="1200" dirty="0">
                    <a:solidFill>
                      <a:schemeClr val="tx1"/>
                    </a:solidFill>
                    <a:effectLst/>
                    <a:latin typeface="+mn-lt"/>
                    <a:ea typeface="+mn-ea"/>
                    <a:cs typeface="+mn-cs"/>
                  </a:rPr>
                  <a:t>Time taken by the given watch to coincide once = (3hr 18min 15sec)/3 </a:t>
                </a:r>
              </a:p>
              <a:p>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 1hr 6min 5sec</a:t>
                </a:r>
              </a:p>
              <a:p>
                <a:r>
                  <a:rPr lang="en-IN" sz="1200" kern="1200" dirty="0">
                    <a:solidFill>
                      <a:schemeClr val="tx1"/>
                    </a:solidFill>
                    <a:effectLst/>
                    <a:latin typeface="+mn-lt"/>
                    <a:ea typeface="+mn-ea"/>
                    <a:cs typeface="+mn-cs"/>
                  </a:rPr>
                  <a:t>							= 66</a:t>
                </a:r>
                <a:r>
                  <a:rPr lang="en-IN" sz="1200" i="0" kern="1200">
                    <a:solidFill>
                      <a:schemeClr val="tx1"/>
                    </a:solidFill>
                    <a:effectLst/>
                    <a:latin typeface="+mn-lt"/>
                    <a:ea typeface="+mn-ea"/>
                    <a:cs typeface="+mn-cs"/>
                  </a:rPr>
                  <a:t>1/12</a:t>
                </a:r>
                <a:r>
                  <a:rPr lang="en-IN" sz="1200" kern="1200" dirty="0">
                    <a:solidFill>
                      <a:schemeClr val="tx1"/>
                    </a:solidFill>
                    <a:effectLst/>
                    <a:latin typeface="+mn-lt"/>
                    <a:ea typeface="+mn-ea"/>
                    <a:cs typeface="+mn-cs"/>
                  </a:rPr>
                  <a:t> min</a:t>
                </a:r>
              </a:p>
              <a:p>
                <a:r>
                  <a:rPr lang="en-IN" sz="1200" kern="1200" dirty="0">
                    <a:solidFill>
                      <a:schemeClr val="tx1"/>
                    </a:solidFill>
                    <a:effectLst/>
                    <a:latin typeface="+mn-lt"/>
                    <a:ea typeface="+mn-ea"/>
                    <a:cs typeface="+mn-cs"/>
                  </a:rPr>
                  <a:t>Hence, the given watch is losing time</a:t>
                </a:r>
              </a:p>
              <a:p>
                <a:r>
                  <a:rPr lang="en-IN" sz="1200" kern="1200" dirty="0">
                    <a:solidFill>
                      <a:schemeClr val="tx1"/>
                    </a:solidFill>
                    <a:effectLst/>
                    <a:latin typeface="+mn-lt"/>
                    <a:ea typeface="+mn-ea"/>
                    <a:cs typeface="+mn-cs"/>
                  </a:rPr>
                  <a:t>For every 66</a:t>
                </a:r>
                <a:r>
                  <a:rPr lang="en-IN" sz="1200" i="0" kern="1200">
                    <a:solidFill>
                      <a:schemeClr val="tx1"/>
                    </a:solidFill>
                    <a:effectLst/>
                    <a:latin typeface="+mn-lt"/>
                    <a:ea typeface="+mn-ea"/>
                    <a:cs typeface="+mn-cs"/>
                  </a:rPr>
                  <a:t>1/12</a:t>
                </a:r>
                <a:r>
                  <a:rPr lang="en-IN" sz="1200" kern="1200" dirty="0">
                    <a:solidFill>
                      <a:schemeClr val="tx1"/>
                    </a:solidFill>
                    <a:effectLst/>
                    <a:latin typeface="+mn-lt"/>
                    <a:ea typeface="+mn-ea"/>
                    <a:cs typeface="+mn-cs"/>
                  </a:rPr>
                  <a:t>min watch covers it loses  </a:t>
                </a:r>
                <a:r>
                  <a:rPr lang="en-IN" sz="1200" kern="1200" dirty="0">
                    <a:solidFill>
                      <a:schemeClr val="tx1"/>
                    </a:solidFill>
                    <a:effectLst/>
                    <a:latin typeface="+mn-lt"/>
                    <a:ea typeface="+mn-ea"/>
                    <a:cs typeface="+mn-cs"/>
                    <a:sym typeface="Wingdings" panose="05000000000000000000" pitchFamily="2" charset="2"/>
                  </a:rPr>
                  <a:t></a:t>
                </a:r>
                <a:r>
                  <a:rPr lang="en-IN" sz="1200" kern="1200" dirty="0">
                    <a:solidFill>
                      <a:schemeClr val="tx1"/>
                    </a:solidFill>
                    <a:effectLst/>
                    <a:latin typeface="+mn-lt"/>
                    <a:ea typeface="+mn-ea"/>
                    <a:cs typeface="+mn-cs"/>
                  </a:rPr>
                  <a:t> 66</a:t>
                </a:r>
                <a:r>
                  <a:rPr lang="en-IN" sz="1200" i="0" kern="1200">
                    <a:solidFill>
                      <a:schemeClr val="tx1"/>
                    </a:solidFill>
                    <a:effectLst/>
                    <a:latin typeface="+mn-lt"/>
                    <a:ea typeface="+mn-ea"/>
                    <a:cs typeface="+mn-cs"/>
                  </a:rPr>
                  <a:t>1/12</a:t>
                </a:r>
                <a:r>
                  <a:rPr lang="en-IN" sz="1200" kern="1200" dirty="0">
                    <a:solidFill>
                      <a:schemeClr val="tx1"/>
                    </a:solidFill>
                    <a:effectLst/>
                    <a:latin typeface="+mn-lt"/>
                    <a:ea typeface="+mn-ea"/>
                    <a:cs typeface="+mn-cs"/>
                  </a:rPr>
                  <a:t> - 65</a:t>
                </a:r>
                <a:r>
                  <a:rPr lang="en-IN" sz="1200" i="0" kern="1200">
                    <a:solidFill>
                      <a:schemeClr val="tx1"/>
                    </a:solidFill>
                    <a:effectLst/>
                    <a:latin typeface="+mn-lt"/>
                    <a:ea typeface="+mn-ea"/>
                    <a:cs typeface="+mn-cs"/>
                  </a:rPr>
                  <a:t>5/11</a:t>
                </a:r>
                <a:r>
                  <a:rPr lang="en-IN" sz="1200" kern="1200" dirty="0">
                    <a:solidFill>
                      <a:schemeClr val="tx1"/>
                    </a:solidFill>
                    <a:effectLst/>
                    <a:latin typeface="+mn-lt"/>
                    <a:ea typeface="+mn-ea"/>
                    <a:cs typeface="+mn-cs"/>
                  </a:rPr>
                  <a:t> = </a:t>
                </a:r>
                <a:r>
                  <a:rPr lang="en-IN" sz="1200" i="0" kern="1200">
                    <a:solidFill>
                      <a:schemeClr val="tx1"/>
                    </a:solidFill>
                    <a:effectLst/>
                    <a:latin typeface="+mn-lt"/>
                    <a:ea typeface="+mn-ea"/>
                    <a:cs typeface="+mn-cs"/>
                  </a:rPr>
                  <a:t>793/12</a:t>
                </a:r>
                <a:r>
                  <a:rPr lang="en-IN" sz="1200" kern="1200" dirty="0">
                    <a:solidFill>
                      <a:schemeClr val="tx1"/>
                    </a:solidFill>
                    <a:effectLst/>
                    <a:latin typeface="+mn-lt"/>
                    <a:ea typeface="+mn-ea"/>
                    <a:cs typeface="+mn-cs"/>
                  </a:rPr>
                  <a:t> - </a:t>
                </a:r>
                <a:r>
                  <a:rPr lang="en-IN" sz="1200" i="0" kern="1200">
                    <a:solidFill>
                      <a:schemeClr val="tx1"/>
                    </a:solidFill>
                    <a:effectLst/>
                    <a:latin typeface="+mn-lt"/>
                    <a:ea typeface="+mn-ea"/>
                    <a:cs typeface="+mn-cs"/>
                  </a:rPr>
                  <a:t>720/11</a:t>
                </a:r>
                <a:r>
                  <a:rPr lang="en-IN" sz="1200" kern="1200" dirty="0">
                    <a:solidFill>
                      <a:schemeClr val="tx1"/>
                    </a:solidFill>
                    <a:effectLst/>
                    <a:latin typeface="+mn-lt"/>
                    <a:ea typeface="+mn-ea"/>
                    <a:cs typeface="+mn-cs"/>
                  </a:rPr>
                  <a:t> = </a:t>
                </a:r>
                <a:r>
                  <a:rPr lang="en-IN" sz="1200" i="0" kern="1200">
                    <a:solidFill>
                      <a:schemeClr val="tx1"/>
                    </a:solidFill>
                    <a:effectLst/>
                    <a:latin typeface="+mn-lt"/>
                    <a:ea typeface="+mn-ea"/>
                    <a:cs typeface="+mn-cs"/>
                  </a:rPr>
                  <a:t>83/132  </a:t>
                </a:r>
                <a:r>
                  <a:rPr lang="en-IN" sz="1200" kern="1200" dirty="0">
                    <a:solidFill>
                      <a:schemeClr val="tx1"/>
                    </a:solidFill>
                    <a:effectLst/>
                    <a:latin typeface="+mn-lt"/>
                    <a:ea typeface="+mn-ea"/>
                    <a:cs typeface="+mn-cs"/>
                  </a:rPr>
                  <a:t>min</a:t>
                </a:r>
              </a:p>
              <a:p>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For	 65 </a:t>
                </a:r>
                <a:r>
                  <a:rPr lang="en-IN" sz="1200" i="0" kern="1200">
                    <a:solidFill>
                      <a:schemeClr val="tx1"/>
                    </a:solidFill>
                    <a:effectLst/>
                    <a:latin typeface="+mn-lt"/>
                    <a:ea typeface="+mn-ea"/>
                    <a:cs typeface="+mn-cs"/>
                  </a:rPr>
                  <a:t>5/11</a:t>
                </a:r>
                <a:r>
                  <a:rPr lang="en-IN" sz="1200" kern="1200" dirty="0">
                    <a:solidFill>
                      <a:schemeClr val="tx1"/>
                    </a:solidFill>
                    <a:effectLst/>
                    <a:latin typeface="+mn-lt"/>
                    <a:ea typeface="+mn-ea"/>
                    <a:cs typeface="+mn-cs"/>
                  </a:rPr>
                  <a:t>min	</a:t>
                </a:r>
                <a:r>
                  <a:rPr lang="en-IN" sz="1200" kern="1200" dirty="0">
                    <a:solidFill>
                      <a:schemeClr val="tx1"/>
                    </a:solidFill>
                    <a:effectLst/>
                    <a:latin typeface="+mn-lt"/>
                    <a:ea typeface="+mn-ea"/>
                    <a:cs typeface="+mn-cs"/>
                    <a:sym typeface="Wingdings" panose="05000000000000000000" pitchFamily="2" charset="2"/>
                  </a:rPr>
                  <a:t></a:t>
                </a:r>
                <a:r>
                  <a:rPr lang="en-IN" sz="1200" kern="1200" dirty="0">
                    <a:solidFill>
                      <a:schemeClr val="tx1"/>
                    </a:solidFill>
                    <a:effectLst/>
                    <a:latin typeface="+mn-lt"/>
                    <a:ea typeface="+mn-ea"/>
                    <a:cs typeface="+mn-cs"/>
                  </a:rPr>
                  <a:t>	</a:t>
                </a:r>
                <a:r>
                  <a:rPr lang="en-IN" sz="1200" i="0" kern="1200">
                    <a:solidFill>
                      <a:schemeClr val="tx1"/>
                    </a:solidFill>
                    <a:effectLst/>
                    <a:latin typeface="+mn-lt"/>
                    <a:ea typeface="+mn-ea"/>
                    <a:cs typeface="+mn-cs"/>
                  </a:rPr>
                  <a:t>720/11</a:t>
                </a:r>
                <a:r>
                  <a:rPr lang="en-IN" sz="1200" kern="1200" dirty="0">
                    <a:solidFill>
                      <a:schemeClr val="tx1"/>
                    </a:solidFill>
                    <a:effectLst/>
                    <a:latin typeface="+mn-lt"/>
                    <a:ea typeface="+mn-ea"/>
                    <a:cs typeface="+mn-cs"/>
                  </a:rPr>
                  <a:t>min		</a:t>
                </a:r>
                <a:r>
                  <a:rPr lang="en-IN" sz="1200" kern="1200" dirty="0">
                    <a:solidFill>
                      <a:schemeClr val="tx1"/>
                    </a:solidFill>
                    <a:effectLst/>
                    <a:latin typeface="+mn-lt"/>
                    <a:ea typeface="+mn-ea"/>
                    <a:cs typeface="+mn-cs"/>
                    <a:sym typeface="Wingdings" panose="05000000000000000000" pitchFamily="2" charset="2"/>
                  </a:rPr>
                  <a:t></a:t>
                </a:r>
                <a:r>
                  <a:rPr lang="en-IN" sz="1200" kern="1200" dirty="0">
                    <a:solidFill>
                      <a:schemeClr val="tx1"/>
                    </a:solidFill>
                    <a:effectLst/>
                    <a:latin typeface="+mn-lt"/>
                    <a:ea typeface="+mn-ea"/>
                    <a:cs typeface="+mn-cs"/>
                  </a:rPr>
                  <a:t>	</a:t>
                </a:r>
                <a:r>
                  <a:rPr lang="en-IN" sz="1200" i="0" kern="1200">
                    <a:solidFill>
                      <a:schemeClr val="tx1"/>
                    </a:solidFill>
                    <a:effectLst/>
                    <a:latin typeface="+mn-lt"/>
                    <a:ea typeface="+mn-ea"/>
                    <a:cs typeface="+mn-cs"/>
                  </a:rPr>
                  <a:t>83/132</a:t>
                </a:r>
                <a:r>
                  <a:rPr lang="en-IN" sz="1200" kern="1200" dirty="0">
                    <a:solidFill>
                      <a:schemeClr val="tx1"/>
                    </a:solidFill>
                    <a:effectLst/>
                    <a:latin typeface="+mn-lt"/>
                    <a:ea typeface="+mn-ea"/>
                    <a:cs typeface="+mn-cs"/>
                  </a:rPr>
                  <a:t> min loss</a:t>
                </a:r>
              </a:p>
              <a:p>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For 1day		</a:t>
                </a:r>
                <a:r>
                  <a:rPr lang="en-IN" sz="1200" kern="1200" dirty="0">
                    <a:solidFill>
                      <a:schemeClr val="tx1"/>
                    </a:solidFill>
                    <a:effectLst/>
                    <a:latin typeface="+mn-lt"/>
                    <a:ea typeface="+mn-ea"/>
                    <a:cs typeface="+mn-cs"/>
                    <a:sym typeface="Wingdings" panose="05000000000000000000" pitchFamily="2" charset="2"/>
                  </a:rPr>
                  <a:t></a:t>
                </a:r>
                <a:r>
                  <a:rPr lang="en-IN" sz="1200" kern="1200" dirty="0">
                    <a:solidFill>
                      <a:schemeClr val="tx1"/>
                    </a:solidFill>
                    <a:effectLst/>
                    <a:latin typeface="+mn-lt"/>
                    <a:ea typeface="+mn-ea"/>
                    <a:cs typeface="+mn-cs"/>
                  </a:rPr>
                  <a:t>	(24 x 60) min	</a:t>
                </a:r>
                <a:r>
                  <a:rPr lang="en-IN" sz="1200" kern="1200" dirty="0">
                    <a:solidFill>
                      <a:schemeClr val="tx1"/>
                    </a:solidFill>
                    <a:effectLst/>
                    <a:latin typeface="+mn-lt"/>
                    <a:ea typeface="+mn-ea"/>
                    <a:cs typeface="+mn-cs"/>
                    <a:sym typeface="Wingdings" panose="05000000000000000000" pitchFamily="2" charset="2"/>
                  </a:rPr>
                  <a:t></a:t>
                </a:r>
                <a:r>
                  <a:rPr lang="en-IN" sz="1200" kern="1200" dirty="0">
                    <a:solidFill>
                      <a:schemeClr val="tx1"/>
                    </a:solidFill>
                    <a:effectLst/>
                    <a:latin typeface="+mn-lt"/>
                    <a:ea typeface="+mn-ea"/>
                    <a:cs typeface="+mn-cs"/>
                  </a:rPr>
                  <a:t>	</a:t>
                </a:r>
                <a:r>
                  <a:rPr lang="en-IN" sz="1200" i="0" kern="1200">
                    <a:solidFill>
                      <a:schemeClr val="tx1"/>
                    </a:solidFill>
                    <a:effectLst/>
                    <a:latin typeface="+mn-lt"/>
                    <a:ea typeface="+mn-ea"/>
                    <a:cs typeface="+mn-cs"/>
                  </a:rPr>
                  <a:t>((24 𝑥 60)  𝑥 83/132)/(720/11)</a:t>
                </a:r>
                <a:r>
                  <a:rPr lang="en-IN" sz="1200" kern="1200" dirty="0">
                    <a:solidFill>
                      <a:schemeClr val="tx1"/>
                    </a:solidFill>
                    <a:effectLst/>
                    <a:latin typeface="+mn-lt"/>
                    <a:ea typeface="+mn-ea"/>
                    <a:cs typeface="+mn-cs"/>
                  </a:rPr>
                  <a:t> = </a:t>
                </a:r>
                <a:r>
                  <a:rPr lang="en-IN" sz="1200" i="0" kern="1200">
                    <a:solidFill>
                      <a:schemeClr val="tx1"/>
                    </a:solidFill>
                    <a:effectLst/>
                    <a:latin typeface="+mn-lt"/>
                    <a:ea typeface="+mn-ea"/>
                    <a:cs typeface="+mn-cs"/>
                  </a:rPr>
                  <a:t>24𝑥60𝑥83𝑥11/720𝑥132</a:t>
                </a:r>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							= </a:t>
                </a:r>
                <a:r>
                  <a:rPr lang="en-IN" sz="1200" i="0" kern="1200">
                    <a:solidFill>
                      <a:schemeClr val="tx1"/>
                    </a:solidFill>
                    <a:effectLst/>
                    <a:latin typeface="+mn-lt"/>
                    <a:ea typeface="+mn-ea"/>
                    <a:cs typeface="+mn-cs"/>
                  </a:rPr>
                  <a:t>83/6</a:t>
                </a:r>
                <a:r>
                  <a:rPr lang="en-IN" sz="1200" kern="1200" dirty="0">
                    <a:solidFill>
                      <a:schemeClr val="tx1"/>
                    </a:solidFill>
                    <a:effectLst/>
                    <a:latin typeface="+mn-lt"/>
                    <a:ea typeface="+mn-ea"/>
                    <a:cs typeface="+mn-cs"/>
                  </a:rPr>
                  <a:t> min = 13 min 50 sec</a:t>
                </a:r>
              </a:p>
              <a:p>
                <a:pPr lvl="0"/>
                <a:endParaRPr lang="en-IN" sz="1200" b="1"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extLst>
      <p:ext uri="{BB962C8B-B14F-4D97-AF65-F5344CB8AC3E}">
        <p14:creationId xmlns:p14="http://schemas.microsoft.com/office/powerpoint/2010/main" val="41667139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IN" sz="1200" b="1" kern="1200" dirty="0">
                    <a:solidFill>
                      <a:schemeClr val="tx1"/>
                    </a:solidFill>
                    <a:effectLst/>
                    <a:latin typeface="+mn-lt"/>
                    <a:ea typeface="+mn-ea"/>
                    <a:cs typeface="+mn-cs"/>
                  </a:rPr>
                  <a:t>Option c</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Both the hands are 8 min apart</a:t>
                </a:r>
              </a:p>
              <a:p>
                <a:r>
                  <a:rPr lang="en-IN" sz="1200" kern="1200" dirty="0">
                    <a:solidFill>
                      <a:schemeClr val="tx1"/>
                    </a:solidFill>
                    <a:effectLst/>
                    <a:latin typeface="+mn-lt"/>
                    <a:ea typeface="+mn-ea"/>
                    <a:cs typeface="+mn-cs"/>
                  </a:rPr>
                  <a:t>Each minute space covers 6</a:t>
                </a:r>
                <a14:m>
                  <m:oMath xmlns:m="http://schemas.openxmlformats.org/officeDocument/2006/math">
                    <m:r>
                      <a:rPr lang="en-IN" sz="1200" i="1" kern="1200">
                        <a:solidFill>
                          <a:schemeClr val="tx1"/>
                        </a:solidFill>
                        <a:effectLst/>
                        <a:latin typeface="Cambria Math" panose="02040503050406030204" pitchFamily="18" charset="0"/>
                        <a:ea typeface="+mn-ea"/>
                        <a:cs typeface="+mn-cs"/>
                      </a:rPr>
                      <m:t>°</m:t>
                    </m:r>
                  </m:oMath>
                </a14:m>
                <a:r>
                  <a:rPr lang="en-IN" sz="1200" kern="1200" dirty="0">
                    <a:solidFill>
                      <a:schemeClr val="tx1"/>
                    </a:solidFill>
                    <a:effectLst/>
                    <a:latin typeface="+mn-lt"/>
                    <a:ea typeface="+mn-ea"/>
                    <a:cs typeface="+mn-cs"/>
                  </a:rPr>
                  <a:t>., 8 spaces covers (8 x 6) = 48</a:t>
                </a:r>
                <a14:m>
                  <m:oMath xmlns:m="http://schemas.openxmlformats.org/officeDocument/2006/math">
                    <m:r>
                      <a:rPr lang="en-IN" sz="1200" i="1" kern="1200">
                        <a:solidFill>
                          <a:schemeClr val="tx1"/>
                        </a:solidFill>
                        <a:effectLst/>
                        <a:latin typeface="Cambria Math" panose="02040503050406030204" pitchFamily="18" charset="0"/>
                        <a:ea typeface="+mn-ea"/>
                        <a:cs typeface="+mn-cs"/>
                      </a:rPr>
                      <m:t>°</m:t>
                    </m:r>
                  </m:oMath>
                </a14:m>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We need to find the time between 10 and 11 where angle is 48</a:t>
                </a:r>
                <a14:m>
                  <m:oMath xmlns:m="http://schemas.openxmlformats.org/officeDocument/2006/math">
                    <m:r>
                      <a:rPr lang="en-IN" sz="1200" i="1" kern="1200">
                        <a:solidFill>
                          <a:schemeClr val="tx1"/>
                        </a:solidFill>
                        <a:effectLst/>
                        <a:latin typeface="Cambria Math" panose="02040503050406030204" pitchFamily="18" charset="0"/>
                        <a:ea typeface="+mn-ea"/>
                        <a:cs typeface="+mn-cs"/>
                      </a:rPr>
                      <m:t>°</m:t>
                    </m:r>
                  </m:oMath>
                </a14:m>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Let the time be 10:M</a:t>
                </a:r>
              </a:p>
              <a:p>
                <a14:m>
                  <m:oMath xmlns:m="http://schemas.openxmlformats.org/officeDocument/2006/math">
                    <m:r>
                      <a:rPr lang="en-IN" sz="1200" i="1" kern="1200">
                        <a:solidFill>
                          <a:schemeClr val="tx1"/>
                        </a:solidFill>
                        <a:effectLst/>
                        <a:latin typeface="Cambria Math" panose="02040503050406030204" pitchFamily="18" charset="0"/>
                        <a:ea typeface="+mn-ea"/>
                        <a:cs typeface="+mn-cs"/>
                      </a:rPr>
                      <m:t>𝜃</m:t>
                    </m:r>
                  </m:oMath>
                </a14:m>
                <a:r>
                  <a:rPr lang="en-IN" sz="1200" kern="1200" dirty="0">
                    <a:solidFill>
                      <a:schemeClr val="tx1"/>
                    </a:solidFill>
                    <a:effectLst/>
                    <a:latin typeface="+mn-lt"/>
                    <a:ea typeface="+mn-ea"/>
                    <a:cs typeface="+mn-cs"/>
                  </a:rPr>
                  <a:t> = 30 H </a:t>
                </a:r>
                <a14:m>
                  <m:oMath xmlns:m="http://schemas.openxmlformats.org/officeDocument/2006/math">
                    <m:r>
                      <a:rPr lang="en-IN" sz="1200" i="1" kern="1200">
                        <a:solidFill>
                          <a:schemeClr val="tx1"/>
                        </a:solidFill>
                        <a:effectLst/>
                        <a:latin typeface="Cambria Math" panose="02040503050406030204" pitchFamily="18" charset="0"/>
                        <a:ea typeface="+mn-ea"/>
                        <a:cs typeface="+mn-cs"/>
                      </a:rPr>
                      <m:t>~</m:t>
                    </m:r>
                  </m:oMath>
                </a14:m>
                <a:r>
                  <a:rPr lang="en-IN" sz="1200" kern="1200" dirty="0">
                    <a:solidFill>
                      <a:schemeClr val="tx1"/>
                    </a:solidFill>
                    <a:effectLst/>
                    <a:latin typeface="+mn-lt"/>
                    <a:ea typeface="+mn-ea"/>
                    <a:cs typeface="+mn-cs"/>
                  </a:rPr>
                  <a:t>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11</m:t>
                        </m:r>
                        <m:r>
                          <a:rPr lang="en-IN" sz="1200" i="1" kern="1200">
                            <a:solidFill>
                              <a:schemeClr val="tx1"/>
                            </a:solidFill>
                            <a:effectLst/>
                            <a:latin typeface="Cambria Math" panose="02040503050406030204" pitchFamily="18" charset="0"/>
                            <a:ea typeface="+mn-ea"/>
                            <a:cs typeface="+mn-cs"/>
                          </a:rPr>
                          <m:t>𝑀</m:t>
                        </m:r>
                      </m:num>
                      <m:den>
                        <m:r>
                          <a:rPr lang="en-IN" sz="1200" i="1" kern="1200">
                            <a:solidFill>
                              <a:schemeClr val="tx1"/>
                            </a:solidFill>
                            <a:effectLst/>
                            <a:latin typeface="Cambria Math" panose="02040503050406030204" pitchFamily="18" charset="0"/>
                            <a:ea typeface="+mn-ea"/>
                            <a:cs typeface="+mn-cs"/>
                          </a:rPr>
                          <m:t>2</m:t>
                        </m:r>
                      </m:den>
                    </m:f>
                  </m:oMath>
                </a14:m>
                <a:endParaRPr lang="en-IN" sz="1200" kern="1200" dirty="0">
                  <a:solidFill>
                    <a:schemeClr val="tx1"/>
                  </a:solidFill>
                  <a:effectLst/>
                  <a:latin typeface="+mn-lt"/>
                  <a:ea typeface="+mn-ea"/>
                  <a:cs typeface="+mn-cs"/>
                </a:endParaRPr>
              </a:p>
              <a:p>
                <a14:m>
                  <m:oMath xmlns:m="http://schemas.openxmlformats.org/officeDocument/2006/math">
                    <m:r>
                      <a:rPr lang="en-IN" sz="1200" i="1" kern="1200">
                        <a:solidFill>
                          <a:schemeClr val="tx1"/>
                        </a:solidFill>
                        <a:effectLst/>
                        <a:latin typeface="Cambria Math" panose="02040503050406030204" pitchFamily="18" charset="0"/>
                        <a:ea typeface="+mn-ea"/>
                        <a:cs typeface="+mn-cs"/>
                      </a:rPr>
                      <m:t>48</m:t>
                    </m:r>
                  </m:oMath>
                </a14:m>
                <a:r>
                  <a:rPr lang="en-IN" sz="1200" kern="1200" dirty="0">
                    <a:solidFill>
                      <a:schemeClr val="tx1"/>
                    </a:solidFill>
                    <a:effectLst/>
                    <a:latin typeface="+mn-lt"/>
                    <a:ea typeface="+mn-ea"/>
                    <a:cs typeface="+mn-cs"/>
                  </a:rPr>
                  <a:t> = 30 (10) -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11</m:t>
                        </m:r>
                      </m:num>
                      <m:den>
                        <m:r>
                          <a:rPr lang="en-IN" sz="1200" i="1" kern="1200">
                            <a:solidFill>
                              <a:schemeClr val="tx1"/>
                            </a:solidFill>
                            <a:effectLst/>
                            <a:latin typeface="Cambria Math" panose="02040503050406030204" pitchFamily="18" charset="0"/>
                            <a:ea typeface="+mn-ea"/>
                            <a:cs typeface="+mn-cs"/>
                          </a:rPr>
                          <m:t>2</m:t>
                        </m:r>
                      </m:den>
                    </m:f>
                  </m:oMath>
                </a14:m>
                <a:r>
                  <a:rPr lang="en-IN" sz="1200" kern="1200" dirty="0">
                    <a:solidFill>
                      <a:schemeClr val="tx1"/>
                    </a:solidFill>
                    <a:effectLst/>
                    <a:latin typeface="+mn-lt"/>
                    <a:ea typeface="+mn-ea"/>
                    <a:cs typeface="+mn-cs"/>
                  </a:rPr>
                  <a:t> (M)</a:t>
                </a:r>
              </a:p>
              <a:p>
                <a14:m>
                  <m:oMath xmlns:m="http://schemas.openxmlformats.org/officeDocument/2006/math">
                    <m:r>
                      <a:rPr lang="en-IN" sz="1200" i="1" kern="1200">
                        <a:solidFill>
                          <a:schemeClr val="tx1"/>
                        </a:solidFill>
                        <a:effectLst/>
                        <a:latin typeface="Cambria Math" panose="02040503050406030204" pitchFamily="18" charset="0"/>
                        <a:ea typeface="+mn-ea"/>
                        <a:cs typeface="+mn-cs"/>
                      </a:rPr>
                      <m:t>48</m:t>
                    </m:r>
                  </m:oMath>
                </a14:m>
                <a:r>
                  <a:rPr lang="en-IN" sz="1200" kern="1200" dirty="0">
                    <a:solidFill>
                      <a:schemeClr val="tx1"/>
                    </a:solidFill>
                    <a:effectLst/>
                    <a:latin typeface="+mn-lt"/>
                    <a:ea typeface="+mn-ea"/>
                    <a:cs typeface="+mn-cs"/>
                  </a:rPr>
                  <a:t> = 300 -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11</m:t>
                        </m:r>
                      </m:num>
                      <m:den>
                        <m:r>
                          <a:rPr lang="en-IN" sz="1200" i="1" kern="1200">
                            <a:solidFill>
                              <a:schemeClr val="tx1"/>
                            </a:solidFill>
                            <a:effectLst/>
                            <a:latin typeface="Cambria Math" panose="02040503050406030204" pitchFamily="18" charset="0"/>
                            <a:ea typeface="+mn-ea"/>
                            <a:cs typeface="+mn-cs"/>
                          </a:rPr>
                          <m:t>2</m:t>
                        </m:r>
                      </m:den>
                    </m:f>
                  </m:oMath>
                </a14:m>
                <a:r>
                  <a:rPr lang="en-IN" sz="1200" kern="1200" dirty="0">
                    <a:solidFill>
                      <a:schemeClr val="tx1"/>
                    </a:solidFill>
                    <a:effectLst/>
                    <a:latin typeface="+mn-lt"/>
                    <a:ea typeface="+mn-ea"/>
                    <a:cs typeface="+mn-cs"/>
                  </a:rPr>
                  <a:t> M</a:t>
                </a:r>
              </a:p>
              <a:p>
                <a14:m>
                  <m:oMath xmlns:m="http://schemas.openxmlformats.org/officeDocument/2006/math">
                    <m:r>
                      <a:rPr lang="en-IN" sz="1200" i="1" kern="1200">
                        <a:solidFill>
                          <a:schemeClr val="tx1"/>
                        </a:solidFill>
                        <a:effectLst/>
                        <a:latin typeface="Cambria Math" panose="02040503050406030204" pitchFamily="18" charset="0"/>
                        <a:ea typeface="+mn-ea"/>
                        <a:cs typeface="+mn-cs"/>
                      </a:rPr>
                      <m:t>𝑀</m:t>
                    </m:r>
                  </m:oMath>
                </a14:m>
                <a:r>
                  <a:rPr lang="en-IN" sz="1200" kern="1200" dirty="0">
                    <a:solidFill>
                      <a:schemeClr val="tx1"/>
                    </a:solidFill>
                    <a:effectLst/>
                    <a:latin typeface="+mn-lt"/>
                    <a:ea typeface="+mn-ea"/>
                    <a:cs typeface="+mn-cs"/>
                  </a:rPr>
                  <a:t> = 45</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9</m:t>
                        </m:r>
                      </m:num>
                      <m:den>
                        <m:r>
                          <a:rPr lang="en-IN" sz="1200" i="1" kern="1200">
                            <a:solidFill>
                              <a:schemeClr val="tx1"/>
                            </a:solidFill>
                            <a:effectLst/>
                            <a:latin typeface="Cambria Math" panose="02040503050406030204" pitchFamily="18" charset="0"/>
                            <a:ea typeface="+mn-ea"/>
                            <a:cs typeface="+mn-cs"/>
                          </a:rPr>
                          <m:t>11</m:t>
                        </m:r>
                      </m:den>
                    </m:f>
                  </m:oMath>
                </a14:m>
                <a:r>
                  <a:rPr lang="en-IN" sz="1200" kern="1200" dirty="0">
                    <a:solidFill>
                      <a:schemeClr val="tx1"/>
                    </a:solidFill>
                    <a:effectLst/>
                    <a:latin typeface="+mn-lt"/>
                    <a:ea typeface="+mn-ea"/>
                    <a:cs typeface="+mn-cs"/>
                  </a:rPr>
                  <a:t> min</a:t>
                </a:r>
              </a:p>
              <a:p>
                <a:r>
                  <a:rPr lang="en-IN" sz="1200" kern="1200" dirty="0">
                    <a:solidFill>
                      <a:schemeClr val="tx1"/>
                    </a:solidFill>
                    <a:effectLst/>
                    <a:latin typeface="+mn-lt"/>
                    <a:ea typeface="+mn-ea"/>
                    <a:cs typeface="+mn-cs"/>
                  </a:rPr>
                  <a:t>Hence, at 10:45</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9</m:t>
                        </m:r>
                      </m:num>
                      <m:den>
                        <m:r>
                          <a:rPr lang="en-IN" sz="1200" i="1" kern="1200">
                            <a:solidFill>
                              <a:schemeClr val="tx1"/>
                            </a:solidFill>
                            <a:effectLst/>
                            <a:latin typeface="Cambria Math" panose="02040503050406030204" pitchFamily="18" charset="0"/>
                            <a:ea typeface="+mn-ea"/>
                            <a:cs typeface="+mn-cs"/>
                          </a:rPr>
                          <m:t>11</m:t>
                        </m:r>
                      </m:den>
                    </m:f>
                  </m:oMath>
                </a14:m>
                <a:r>
                  <a:rPr lang="en-IN" sz="1200" kern="1200" dirty="0">
                    <a:solidFill>
                      <a:schemeClr val="tx1"/>
                    </a:solidFill>
                    <a:effectLst/>
                    <a:latin typeface="+mn-lt"/>
                    <a:ea typeface="+mn-ea"/>
                    <a:cs typeface="+mn-cs"/>
                  </a:rPr>
                  <a:t> min both the hands are 8 minutes apart</a:t>
                </a:r>
              </a:p>
              <a:p>
                <a:pPr lvl="0"/>
                <a:endParaRPr lang="en-IN" sz="1200" b="1"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pPr lvl="0"/>
                <a:r>
                  <a:rPr lang="en-IN" sz="1200" b="1" kern="1200" dirty="0" smtClean="0">
                    <a:solidFill>
                      <a:schemeClr val="tx1"/>
                    </a:solidFill>
                    <a:effectLst/>
                    <a:latin typeface="+mn-lt"/>
                    <a:ea typeface="+mn-ea"/>
                    <a:cs typeface="+mn-cs"/>
                  </a:rPr>
                  <a:t>Option c</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Both the hands are 8 min apart</a:t>
                </a:r>
              </a:p>
              <a:p>
                <a:r>
                  <a:rPr lang="en-IN" sz="1200" kern="1200" dirty="0">
                    <a:solidFill>
                      <a:schemeClr val="tx1"/>
                    </a:solidFill>
                    <a:effectLst/>
                    <a:latin typeface="+mn-lt"/>
                    <a:ea typeface="+mn-ea"/>
                    <a:cs typeface="+mn-cs"/>
                  </a:rPr>
                  <a:t>Each minute space covers 6</a:t>
                </a:r>
                <a:r>
                  <a:rPr lang="en-IN" sz="1200" i="0" kern="1200">
                    <a:solidFill>
                      <a:schemeClr val="tx1"/>
                    </a:solidFill>
                    <a:effectLst/>
                    <a:latin typeface="+mn-lt"/>
                    <a:ea typeface="+mn-ea"/>
                    <a:cs typeface="+mn-cs"/>
                  </a:rPr>
                  <a:t>°</a:t>
                </a:r>
                <a:r>
                  <a:rPr lang="en-IN" sz="1200" kern="1200" dirty="0">
                    <a:solidFill>
                      <a:schemeClr val="tx1"/>
                    </a:solidFill>
                    <a:effectLst/>
                    <a:latin typeface="+mn-lt"/>
                    <a:ea typeface="+mn-ea"/>
                    <a:cs typeface="+mn-cs"/>
                  </a:rPr>
                  <a:t>., 8 spaces covers (8 x 6) = 48</a:t>
                </a:r>
                <a:r>
                  <a:rPr lang="en-IN" sz="1200" i="0" kern="120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We need to find the time between 10 and 11 where angle is 48</a:t>
                </a:r>
                <a:r>
                  <a:rPr lang="en-IN" sz="1200" i="0" kern="120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Let the time be 10:M</a:t>
                </a:r>
              </a:p>
              <a:p>
                <a:r>
                  <a:rPr lang="en-IN" sz="1200" i="0" kern="1200">
                    <a:solidFill>
                      <a:schemeClr val="tx1"/>
                    </a:solidFill>
                    <a:effectLst/>
                    <a:latin typeface="+mn-lt"/>
                    <a:ea typeface="+mn-ea"/>
                    <a:cs typeface="+mn-cs"/>
                  </a:rPr>
                  <a:t>𝜃</a:t>
                </a:r>
                <a:r>
                  <a:rPr lang="en-IN" sz="1200" kern="1200" dirty="0">
                    <a:solidFill>
                      <a:schemeClr val="tx1"/>
                    </a:solidFill>
                    <a:effectLst/>
                    <a:latin typeface="+mn-lt"/>
                    <a:ea typeface="+mn-ea"/>
                    <a:cs typeface="+mn-cs"/>
                  </a:rPr>
                  <a:t> = 30 H </a:t>
                </a:r>
                <a:r>
                  <a:rPr lang="en-IN" sz="1200" i="0" kern="1200">
                    <a:solidFill>
                      <a:schemeClr val="tx1"/>
                    </a:solidFill>
                    <a:effectLst/>
                    <a:latin typeface="+mn-lt"/>
                    <a:ea typeface="+mn-ea"/>
                    <a:cs typeface="+mn-cs"/>
                  </a:rPr>
                  <a:t>~</a:t>
                </a:r>
                <a:r>
                  <a:rPr lang="en-IN" sz="1200" kern="1200" dirty="0">
                    <a:solidFill>
                      <a:schemeClr val="tx1"/>
                    </a:solidFill>
                    <a:effectLst/>
                    <a:latin typeface="+mn-lt"/>
                    <a:ea typeface="+mn-ea"/>
                    <a:cs typeface="+mn-cs"/>
                  </a:rPr>
                  <a:t> </a:t>
                </a:r>
                <a:r>
                  <a:rPr lang="en-IN" sz="1200" i="0" kern="1200">
                    <a:solidFill>
                      <a:schemeClr val="tx1"/>
                    </a:solidFill>
                    <a:effectLst/>
                    <a:latin typeface="+mn-lt"/>
                    <a:ea typeface="+mn-ea"/>
                    <a:cs typeface="+mn-cs"/>
                  </a:rPr>
                  <a:t>11𝑀/2</a:t>
                </a:r>
                <a:endParaRPr lang="en-IN" sz="1200" kern="1200" dirty="0">
                  <a:solidFill>
                    <a:schemeClr val="tx1"/>
                  </a:solidFill>
                  <a:effectLst/>
                  <a:latin typeface="+mn-lt"/>
                  <a:ea typeface="+mn-ea"/>
                  <a:cs typeface="+mn-cs"/>
                </a:endParaRPr>
              </a:p>
              <a:p>
                <a:r>
                  <a:rPr lang="en-IN" sz="1200" i="0" kern="1200">
                    <a:solidFill>
                      <a:schemeClr val="tx1"/>
                    </a:solidFill>
                    <a:effectLst/>
                    <a:latin typeface="+mn-lt"/>
                    <a:ea typeface="+mn-ea"/>
                    <a:cs typeface="+mn-cs"/>
                  </a:rPr>
                  <a:t>48</a:t>
                </a:r>
                <a:r>
                  <a:rPr lang="en-IN" sz="1200" kern="1200" dirty="0">
                    <a:solidFill>
                      <a:schemeClr val="tx1"/>
                    </a:solidFill>
                    <a:effectLst/>
                    <a:latin typeface="+mn-lt"/>
                    <a:ea typeface="+mn-ea"/>
                    <a:cs typeface="+mn-cs"/>
                  </a:rPr>
                  <a:t> = 30 (10) - </a:t>
                </a:r>
                <a:r>
                  <a:rPr lang="en-IN" sz="1200" i="0" kern="1200">
                    <a:solidFill>
                      <a:schemeClr val="tx1"/>
                    </a:solidFill>
                    <a:effectLst/>
                    <a:latin typeface="+mn-lt"/>
                    <a:ea typeface="+mn-ea"/>
                    <a:cs typeface="+mn-cs"/>
                  </a:rPr>
                  <a:t>11/2</a:t>
                </a:r>
                <a:r>
                  <a:rPr lang="en-IN" sz="1200" kern="1200" dirty="0">
                    <a:solidFill>
                      <a:schemeClr val="tx1"/>
                    </a:solidFill>
                    <a:effectLst/>
                    <a:latin typeface="+mn-lt"/>
                    <a:ea typeface="+mn-ea"/>
                    <a:cs typeface="+mn-cs"/>
                  </a:rPr>
                  <a:t> (M)</a:t>
                </a:r>
              </a:p>
              <a:p>
                <a:r>
                  <a:rPr lang="en-IN" sz="1200" i="0" kern="1200">
                    <a:solidFill>
                      <a:schemeClr val="tx1"/>
                    </a:solidFill>
                    <a:effectLst/>
                    <a:latin typeface="+mn-lt"/>
                    <a:ea typeface="+mn-ea"/>
                    <a:cs typeface="+mn-cs"/>
                  </a:rPr>
                  <a:t>48</a:t>
                </a:r>
                <a:r>
                  <a:rPr lang="en-IN" sz="1200" kern="1200" dirty="0">
                    <a:solidFill>
                      <a:schemeClr val="tx1"/>
                    </a:solidFill>
                    <a:effectLst/>
                    <a:latin typeface="+mn-lt"/>
                    <a:ea typeface="+mn-ea"/>
                    <a:cs typeface="+mn-cs"/>
                  </a:rPr>
                  <a:t> = 300 - </a:t>
                </a:r>
                <a:r>
                  <a:rPr lang="en-IN" sz="1200" i="0" kern="1200">
                    <a:solidFill>
                      <a:schemeClr val="tx1"/>
                    </a:solidFill>
                    <a:effectLst/>
                    <a:latin typeface="+mn-lt"/>
                    <a:ea typeface="+mn-ea"/>
                    <a:cs typeface="+mn-cs"/>
                  </a:rPr>
                  <a:t>11/2</a:t>
                </a:r>
                <a:r>
                  <a:rPr lang="en-IN" sz="1200" kern="1200" dirty="0">
                    <a:solidFill>
                      <a:schemeClr val="tx1"/>
                    </a:solidFill>
                    <a:effectLst/>
                    <a:latin typeface="+mn-lt"/>
                    <a:ea typeface="+mn-ea"/>
                    <a:cs typeface="+mn-cs"/>
                  </a:rPr>
                  <a:t> M</a:t>
                </a:r>
              </a:p>
              <a:p>
                <a:r>
                  <a:rPr lang="en-IN" sz="1200" i="0" kern="1200">
                    <a:solidFill>
                      <a:schemeClr val="tx1"/>
                    </a:solidFill>
                    <a:effectLst/>
                    <a:latin typeface="+mn-lt"/>
                    <a:ea typeface="+mn-ea"/>
                    <a:cs typeface="+mn-cs"/>
                  </a:rPr>
                  <a:t>𝑀</a:t>
                </a:r>
                <a:r>
                  <a:rPr lang="en-IN" sz="1200" kern="1200" dirty="0">
                    <a:solidFill>
                      <a:schemeClr val="tx1"/>
                    </a:solidFill>
                    <a:effectLst/>
                    <a:latin typeface="+mn-lt"/>
                    <a:ea typeface="+mn-ea"/>
                    <a:cs typeface="+mn-cs"/>
                  </a:rPr>
                  <a:t> = 45</a:t>
                </a:r>
                <a:r>
                  <a:rPr lang="en-IN" sz="1200" i="0" kern="1200">
                    <a:solidFill>
                      <a:schemeClr val="tx1"/>
                    </a:solidFill>
                    <a:effectLst/>
                    <a:latin typeface="+mn-lt"/>
                    <a:ea typeface="+mn-ea"/>
                    <a:cs typeface="+mn-cs"/>
                  </a:rPr>
                  <a:t>9/11</a:t>
                </a:r>
                <a:r>
                  <a:rPr lang="en-IN" sz="1200" kern="1200" dirty="0">
                    <a:solidFill>
                      <a:schemeClr val="tx1"/>
                    </a:solidFill>
                    <a:effectLst/>
                    <a:latin typeface="+mn-lt"/>
                    <a:ea typeface="+mn-ea"/>
                    <a:cs typeface="+mn-cs"/>
                  </a:rPr>
                  <a:t> min</a:t>
                </a:r>
              </a:p>
              <a:p>
                <a:r>
                  <a:rPr lang="en-IN" sz="1200" kern="1200" dirty="0">
                    <a:solidFill>
                      <a:schemeClr val="tx1"/>
                    </a:solidFill>
                    <a:effectLst/>
                    <a:latin typeface="+mn-lt"/>
                    <a:ea typeface="+mn-ea"/>
                    <a:cs typeface="+mn-cs"/>
                  </a:rPr>
                  <a:t>Hence, at 10:45</a:t>
                </a:r>
                <a:r>
                  <a:rPr lang="en-IN" sz="1200" i="0" kern="1200">
                    <a:solidFill>
                      <a:schemeClr val="tx1"/>
                    </a:solidFill>
                    <a:effectLst/>
                    <a:latin typeface="+mn-lt"/>
                    <a:ea typeface="+mn-ea"/>
                    <a:cs typeface="+mn-cs"/>
                  </a:rPr>
                  <a:t>9/11</a:t>
                </a:r>
                <a:r>
                  <a:rPr lang="en-IN" sz="1200" kern="1200" dirty="0">
                    <a:solidFill>
                      <a:schemeClr val="tx1"/>
                    </a:solidFill>
                    <a:effectLst/>
                    <a:latin typeface="+mn-lt"/>
                    <a:ea typeface="+mn-ea"/>
                    <a:cs typeface="+mn-cs"/>
                  </a:rPr>
                  <a:t> min both the hands are 8 minutes apart</a:t>
                </a:r>
              </a:p>
              <a:p>
                <a:pPr lvl="0"/>
                <a:endParaRPr lang="en-IN" sz="1200" b="1"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spTree>
    <p:extLst>
      <p:ext uri="{BB962C8B-B14F-4D97-AF65-F5344CB8AC3E}">
        <p14:creationId xmlns:p14="http://schemas.microsoft.com/office/powerpoint/2010/main" val="2889049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pt-BR" dirty="0"/>
              <a:t>F G H I J K L M N O P Q</a:t>
            </a:r>
          </a:p>
          <a:p>
            <a:pPr lvl="0"/>
            <a:r>
              <a:rPr lang="pt-BR" dirty="0"/>
              <a:t>1 2 3 4 5 6 7 8 9 10 11 12 </a:t>
            </a:r>
          </a:p>
          <a:p>
            <a:pPr lvl="0"/>
            <a:r>
              <a:rPr lang="pt-BR" dirty="0"/>
              <a:t>Therefore, 9 o’clock = N:Q</a:t>
            </a:r>
            <a:endParaRPr lang="en-IN"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a:p>
        </p:txBody>
      </p:sp>
    </p:spTree>
    <p:extLst>
      <p:ext uri="{BB962C8B-B14F-4D97-AF65-F5344CB8AC3E}">
        <p14:creationId xmlns:p14="http://schemas.microsoft.com/office/powerpoint/2010/main" val="4311614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dirty="0"/>
              <a:t>The more relevant thing in this case is not the number of strikes but the number of time intervals. If a clock has to strike 4, there are 3 time intervals between the 4 strikes. So, in 7 seconds the pendulum elapses 3 time intervals. To strike 11, there has to be 10 time intervals, which will take ______ 10 × 7/3 = 23.33 seconds.</a:t>
            </a:r>
            <a:endParaRPr lang="en-IN"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a:p>
        </p:txBody>
      </p:sp>
    </p:spTree>
    <p:extLst>
      <p:ext uri="{BB962C8B-B14F-4D97-AF65-F5344CB8AC3E}">
        <p14:creationId xmlns:p14="http://schemas.microsoft.com/office/powerpoint/2010/main" val="785047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dirty="0"/>
              <a:t>. We know that 1 minute = 60 seconds, so 1 minute 27 seconds = 60 + 27 = 87 seconds Also, 1 month has 30 days. Now, in 30 days, the clock is 87 seconds late. So, in 1 day, let us suppose it is ‘x’ seconds late. Therefore, x = ((87*1)/30) = 2.9 seconds. Hence, the clock will be late by 2.9 seconds. ______</a:t>
            </a:r>
            <a:endParaRPr lang="en-IN"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a:p>
        </p:txBody>
      </p:sp>
    </p:spTree>
    <p:extLst>
      <p:ext uri="{BB962C8B-B14F-4D97-AF65-F5344CB8AC3E}">
        <p14:creationId xmlns:p14="http://schemas.microsoft.com/office/powerpoint/2010/main" val="10564070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dirty="0"/>
              <a:t>Angle covered by the hour hand in 12 hours = 360° In 1 hour, the hour hand covers = 360°/12 = 30° And in 1 minute, it cover = 30/60 = 1/2° Similarly, angle covered by the minute hand in 1 hour = 360° In 1 minute, it covers = 360/60 = 6° Therefore, every minute, the angle between the two hands changes by (6 – 1/2)° or (11/2)°. Hence, from 7:45 a.m. to 7:47 a.m., i.e. in 2 minutes, the angle between the two hands will change by 2 × (11/2)° or 11°.</a:t>
            </a:r>
            <a:endParaRPr lang="en-IN"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26</a:t>
            </a:fld>
            <a:endParaRPr lang="en-US"/>
          </a:p>
        </p:txBody>
      </p:sp>
    </p:spTree>
    <p:extLst>
      <p:ext uri="{BB962C8B-B14F-4D97-AF65-F5344CB8AC3E}">
        <p14:creationId xmlns:p14="http://schemas.microsoft.com/office/powerpoint/2010/main" val="38325291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27</a:t>
            </a:fld>
            <a:endParaRPr lang="en-US"/>
          </a:p>
        </p:txBody>
      </p:sp>
    </p:spTree>
    <p:extLst>
      <p:ext uri="{BB962C8B-B14F-4D97-AF65-F5344CB8AC3E}">
        <p14:creationId xmlns:p14="http://schemas.microsoft.com/office/powerpoint/2010/main" val="907041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3779581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3919899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3004306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738434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IN" b="1" dirty="0"/>
                  <a:t>Option b</a:t>
                </a:r>
                <a:endParaRPr lang="en-IN" dirty="0"/>
              </a:p>
              <a:p>
                <a:r>
                  <a:rPr lang="en-IN" dirty="0"/>
                  <a:t>One clock loses 2 mins per hour and the other one gains 1 min every hour.</a:t>
                </a:r>
              </a:p>
              <a:p>
                <a:r>
                  <a:rPr lang="en-IN" dirty="0"/>
                  <a:t>Both the clocks time difference increases by 3 mins every hour</a:t>
                </a:r>
              </a:p>
              <a:p>
                <a:r>
                  <a:rPr lang="en-IN" dirty="0"/>
                  <a:t>	1 hr		</a:t>
                </a:r>
                <a:r>
                  <a:rPr lang="en-IN" dirty="0">
                    <a:sym typeface="Wingdings" panose="05000000000000000000" pitchFamily="2" charset="2"/>
                  </a:rPr>
                  <a:t></a:t>
                </a:r>
                <a:r>
                  <a:rPr lang="en-IN" dirty="0"/>
                  <a:t>	3 min difference</a:t>
                </a:r>
              </a:p>
              <a:p>
                <a:r>
                  <a:rPr lang="en-IN" dirty="0"/>
                  <a:t>	?		</a:t>
                </a:r>
                <a:r>
                  <a:rPr lang="en-IN" dirty="0">
                    <a:sym typeface="Wingdings" panose="05000000000000000000" pitchFamily="2" charset="2"/>
                  </a:rPr>
                  <a:t></a:t>
                </a:r>
                <a:r>
                  <a:rPr lang="en-IN" dirty="0"/>
                  <a:t>	60 min difference</a:t>
                </a:r>
              </a:p>
              <a:p>
                <a:endParaRPr lang="en-IN" dirty="0"/>
              </a:p>
              <a:p>
                <a:r>
                  <a:rPr lang="en-IN" dirty="0"/>
                  <a:t>=</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60∗1</m:t>
                        </m:r>
                      </m:num>
                      <m:den>
                        <m:r>
                          <a:rPr lang="en-IN" i="1">
                            <a:latin typeface="Cambria Math" panose="02040503050406030204" pitchFamily="18" charset="0"/>
                          </a:rPr>
                          <m:t>3</m:t>
                        </m:r>
                      </m:den>
                    </m:f>
                  </m:oMath>
                </a14:m>
                <a:r>
                  <a:rPr lang="en-IN" dirty="0"/>
                  <a:t> = 20 min</a:t>
                </a:r>
              </a:p>
              <a:p>
                <a:pPr lvl="0"/>
                <a:endParaRPr lang="en-IN" sz="1200" b="1"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pPr lvl="0"/>
                <a:r>
                  <a:rPr lang="en-IN" b="1" dirty="0" smtClean="0"/>
                  <a:t>Option b</a:t>
                </a:r>
                <a:endParaRPr lang="en-IN" dirty="0"/>
              </a:p>
              <a:p>
                <a:r>
                  <a:rPr lang="en-IN" dirty="0"/>
                  <a:t>One clock loses 2 mins per hour and the other one gains 1 min every hour.</a:t>
                </a:r>
              </a:p>
              <a:p>
                <a:r>
                  <a:rPr lang="en-IN" dirty="0"/>
                  <a:t>Both the clocks time difference increases by 3 mins every hour</a:t>
                </a:r>
              </a:p>
              <a:p>
                <a:r>
                  <a:rPr lang="en-IN" dirty="0"/>
                  <a:t>	1 hr		</a:t>
                </a:r>
                <a:r>
                  <a:rPr lang="en-IN" dirty="0">
                    <a:sym typeface="Wingdings" panose="05000000000000000000" pitchFamily="2" charset="2"/>
                  </a:rPr>
                  <a:t></a:t>
                </a:r>
                <a:r>
                  <a:rPr lang="en-IN" dirty="0"/>
                  <a:t>	3 min difference</a:t>
                </a:r>
              </a:p>
              <a:p>
                <a:r>
                  <a:rPr lang="en-IN" dirty="0"/>
                  <a:t>	?		</a:t>
                </a:r>
                <a:r>
                  <a:rPr lang="en-IN" dirty="0">
                    <a:sym typeface="Wingdings" panose="05000000000000000000" pitchFamily="2" charset="2"/>
                  </a:rPr>
                  <a:t></a:t>
                </a:r>
                <a:r>
                  <a:rPr lang="en-IN" dirty="0"/>
                  <a:t>	60 min </a:t>
                </a:r>
                <a:r>
                  <a:rPr lang="en-IN" dirty="0" smtClean="0"/>
                  <a:t>difference</a:t>
                </a:r>
              </a:p>
              <a:p>
                <a:endParaRPr lang="en-IN" dirty="0"/>
              </a:p>
              <a:p>
                <a:r>
                  <a:rPr lang="en-IN" dirty="0"/>
                  <a:t>=</a:t>
                </a:r>
                <a:r>
                  <a:rPr lang="en-IN" i="0">
                    <a:latin typeface="Cambria Math" panose="02040503050406030204" pitchFamily="18" charset="0"/>
                  </a:rPr>
                  <a:t>(60∗1)/3</a:t>
                </a:r>
                <a:r>
                  <a:rPr lang="en-IN" dirty="0"/>
                  <a:t> = 20 min</a:t>
                </a:r>
              </a:p>
              <a:p>
                <a:pPr lvl="0"/>
                <a:endParaRPr lang="en-IN" sz="1200" b="1"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3737097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IN" sz="1200" b="1" kern="1200" dirty="0">
                    <a:solidFill>
                      <a:schemeClr val="tx1"/>
                    </a:solidFill>
                    <a:effectLst/>
                    <a:latin typeface="+mn-lt"/>
                    <a:ea typeface="+mn-ea"/>
                    <a:cs typeface="+mn-cs"/>
                  </a:rPr>
                  <a:t>Option c</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Angle between the hands of a clock when time is 12:30 pm</a:t>
                </a:r>
              </a:p>
              <a:p>
                <a14:m>
                  <m:oMath xmlns:m="http://schemas.openxmlformats.org/officeDocument/2006/math">
                    <m:r>
                      <a:rPr lang="en-IN" sz="1200" i="1" kern="1200">
                        <a:solidFill>
                          <a:schemeClr val="tx1"/>
                        </a:solidFill>
                        <a:effectLst/>
                        <a:latin typeface="Cambria Math" panose="02040503050406030204" pitchFamily="18" charset="0"/>
                        <a:ea typeface="+mn-ea"/>
                        <a:cs typeface="+mn-cs"/>
                      </a:rPr>
                      <m:t>𝜃</m:t>
                    </m:r>
                  </m:oMath>
                </a14:m>
                <a:r>
                  <a:rPr lang="en-IN" sz="1200" kern="1200" dirty="0">
                    <a:solidFill>
                      <a:schemeClr val="tx1"/>
                    </a:solidFill>
                    <a:effectLst/>
                    <a:latin typeface="+mn-lt"/>
                    <a:ea typeface="+mn-ea"/>
                    <a:cs typeface="+mn-cs"/>
                  </a:rPr>
                  <a:t> = 30 H </a:t>
                </a:r>
                <a14:m>
                  <m:oMath xmlns:m="http://schemas.openxmlformats.org/officeDocument/2006/math">
                    <m:r>
                      <a:rPr lang="en-IN" sz="1200" i="1" kern="1200">
                        <a:solidFill>
                          <a:schemeClr val="tx1"/>
                        </a:solidFill>
                        <a:effectLst/>
                        <a:latin typeface="Cambria Math" panose="02040503050406030204" pitchFamily="18" charset="0"/>
                        <a:ea typeface="+mn-ea"/>
                        <a:cs typeface="+mn-cs"/>
                      </a:rPr>
                      <m:t>~</m:t>
                    </m:r>
                  </m:oMath>
                </a14:m>
                <a:r>
                  <a:rPr lang="en-IN" sz="1200" kern="1200" dirty="0">
                    <a:solidFill>
                      <a:schemeClr val="tx1"/>
                    </a:solidFill>
                    <a:effectLst/>
                    <a:latin typeface="+mn-lt"/>
                    <a:ea typeface="+mn-ea"/>
                    <a:cs typeface="+mn-cs"/>
                  </a:rPr>
                  <a:t>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11</m:t>
                        </m:r>
                        <m:r>
                          <a:rPr lang="en-IN" sz="1200" i="1" kern="1200">
                            <a:solidFill>
                              <a:schemeClr val="tx1"/>
                            </a:solidFill>
                            <a:effectLst/>
                            <a:latin typeface="Cambria Math" panose="02040503050406030204" pitchFamily="18" charset="0"/>
                            <a:ea typeface="+mn-ea"/>
                            <a:cs typeface="+mn-cs"/>
                          </a:rPr>
                          <m:t>𝑀</m:t>
                        </m:r>
                      </m:num>
                      <m:den>
                        <m:r>
                          <a:rPr lang="en-IN" sz="1200" i="1" kern="1200">
                            <a:solidFill>
                              <a:schemeClr val="tx1"/>
                            </a:solidFill>
                            <a:effectLst/>
                            <a:latin typeface="Cambria Math" panose="02040503050406030204" pitchFamily="18" charset="0"/>
                            <a:ea typeface="+mn-ea"/>
                            <a:cs typeface="+mn-cs"/>
                          </a:rPr>
                          <m:t>2</m:t>
                        </m:r>
                      </m:den>
                    </m:f>
                  </m:oMath>
                </a14:m>
                <a:endParaRPr lang="en-IN" sz="1200" kern="1200" dirty="0">
                  <a:solidFill>
                    <a:schemeClr val="tx1"/>
                  </a:solidFill>
                  <a:effectLst/>
                  <a:latin typeface="+mn-lt"/>
                  <a:ea typeface="+mn-ea"/>
                  <a:cs typeface="+mn-cs"/>
                </a:endParaRPr>
              </a:p>
              <a:p>
                <a14:m>
                  <m:oMath xmlns:m="http://schemas.openxmlformats.org/officeDocument/2006/math">
                    <m:r>
                      <a:rPr lang="en-IN" sz="1200" i="1" kern="1200">
                        <a:solidFill>
                          <a:schemeClr val="tx1"/>
                        </a:solidFill>
                        <a:effectLst/>
                        <a:latin typeface="Cambria Math" panose="02040503050406030204" pitchFamily="18" charset="0"/>
                        <a:ea typeface="+mn-ea"/>
                        <a:cs typeface="+mn-cs"/>
                      </a:rPr>
                      <m:t>𝜃</m:t>
                    </m:r>
                  </m:oMath>
                </a14:m>
                <a:r>
                  <a:rPr lang="en-IN" sz="1200" kern="1200" dirty="0">
                    <a:solidFill>
                      <a:schemeClr val="tx1"/>
                    </a:solidFill>
                    <a:effectLst/>
                    <a:latin typeface="+mn-lt"/>
                    <a:ea typeface="+mn-ea"/>
                    <a:cs typeface="+mn-cs"/>
                  </a:rPr>
                  <a:t> = 30 (12) -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11</m:t>
                        </m:r>
                      </m:num>
                      <m:den>
                        <m:r>
                          <a:rPr lang="en-IN" sz="1200" i="1" kern="1200">
                            <a:solidFill>
                              <a:schemeClr val="tx1"/>
                            </a:solidFill>
                            <a:effectLst/>
                            <a:latin typeface="Cambria Math" panose="02040503050406030204" pitchFamily="18" charset="0"/>
                            <a:ea typeface="+mn-ea"/>
                            <a:cs typeface="+mn-cs"/>
                          </a:rPr>
                          <m:t>2</m:t>
                        </m:r>
                      </m:den>
                    </m:f>
                  </m:oMath>
                </a14:m>
                <a:r>
                  <a:rPr lang="en-IN" sz="1200" kern="1200" dirty="0">
                    <a:solidFill>
                      <a:schemeClr val="tx1"/>
                    </a:solidFill>
                    <a:effectLst/>
                    <a:latin typeface="+mn-lt"/>
                    <a:ea typeface="+mn-ea"/>
                    <a:cs typeface="+mn-cs"/>
                  </a:rPr>
                  <a:t> (30)</a:t>
                </a:r>
              </a:p>
              <a:p>
                <a14:m>
                  <m:oMath xmlns:m="http://schemas.openxmlformats.org/officeDocument/2006/math">
                    <m:r>
                      <a:rPr lang="en-IN" sz="1200" i="1" kern="1200">
                        <a:solidFill>
                          <a:schemeClr val="tx1"/>
                        </a:solidFill>
                        <a:effectLst/>
                        <a:latin typeface="Cambria Math" panose="02040503050406030204" pitchFamily="18" charset="0"/>
                        <a:ea typeface="+mn-ea"/>
                        <a:cs typeface="+mn-cs"/>
                      </a:rPr>
                      <m:t>𝜃</m:t>
                    </m:r>
                  </m:oMath>
                </a14:m>
                <a:r>
                  <a:rPr lang="en-IN" sz="1200" kern="1200" dirty="0">
                    <a:solidFill>
                      <a:schemeClr val="tx1"/>
                    </a:solidFill>
                    <a:effectLst/>
                    <a:latin typeface="+mn-lt"/>
                    <a:ea typeface="+mn-ea"/>
                    <a:cs typeface="+mn-cs"/>
                  </a:rPr>
                  <a:t> = 360 - 165</a:t>
                </a:r>
              </a:p>
              <a:p>
                <a14:m>
                  <m:oMath xmlns:m="http://schemas.openxmlformats.org/officeDocument/2006/math">
                    <m:r>
                      <a:rPr lang="en-IN" sz="1200" i="1" kern="1200">
                        <a:solidFill>
                          <a:schemeClr val="tx1"/>
                        </a:solidFill>
                        <a:effectLst/>
                        <a:latin typeface="Cambria Math" panose="02040503050406030204" pitchFamily="18" charset="0"/>
                        <a:ea typeface="+mn-ea"/>
                        <a:cs typeface="+mn-cs"/>
                      </a:rPr>
                      <m:t>𝜃</m:t>
                    </m:r>
                  </m:oMath>
                </a14:m>
                <a:r>
                  <a:rPr lang="en-IN" sz="1200" kern="1200" dirty="0">
                    <a:solidFill>
                      <a:schemeClr val="tx1"/>
                    </a:solidFill>
                    <a:effectLst/>
                    <a:latin typeface="+mn-lt"/>
                    <a:ea typeface="+mn-ea"/>
                    <a:cs typeface="+mn-cs"/>
                  </a:rPr>
                  <a:t> = 195 </a:t>
                </a:r>
                <a14:m>
                  <m:oMath xmlns:m="http://schemas.openxmlformats.org/officeDocument/2006/math">
                    <m:r>
                      <a:rPr lang="en-IN" sz="1200" i="1" kern="1200">
                        <a:solidFill>
                          <a:schemeClr val="tx1"/>
                        </a:solidFill>
                        <a:effectLst/>
                        <a:latin typeface="Cambria Math" panose="02040503050406030204" pitchFamily="18" charset="0"/>
                        <a:ea typeface="+mn-ea"/>
                        <a:cs typeface="+mn-cs"/>
                      </a:rPr>
                      <m:t>°</m:t>
                    </m:r>
                  </m:oMath>
                </a14:m>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Angle can also be 360 – 195 = 165</a:t>
                </a:r>
                <a14:m>
                  <m:oMath xmlns:m="http://schemas.openxmlformats.org/officeDocument/2006/math">
                    <m:r>
                      <a:rPr lang="en-IN" sz="1200" i="1" kern="1200">
                        <a:solidFill>
                          <a:schemeClr val="tx1"/>
                        </a:solidFill>
                        <a:effectLst/>
                        <a:latin typeface="Cambria Math" panose="02040503050406030204" pitchFamily="18" charset="0"/>
                        <a:ea typeface="+mn-ea"/>
                        <a:cs typeface="+mn-cs"/>
                      </a:rPr>
                      <m:t>°</m:t>
                    </m:r>
                  </m:oMath>
                </a14:m>
                <a:endParaRPr lang="en-IN" sz="1200" kern="1200" dirty="0">
                  <a:solidFill>
                    <a:schemeClr val="tx1"/>
                  </a:solidFill>
                  <a:effectLst/>
                  <a:latin typeface="+mn-lt"/>
                  <a:ea typeface="+mn-ea"/>
                  <a:cs typeface="+mn-cs"/>
                </a:endParaRPr>
              </a:p>
              <a:p>
                <a:pPr lvl="0"/>
                <a:endParaRPr lang="en-IN" sz="1200" b="1"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pPr lvl="0"/>
                <a:r>
                  <a:rPr lang="en-IN" sz="1200" b="1" kern="1200" dirty="0" smtClean="0">
                    <a:solidFill>
                      <a:schemeClr val="tx1"/>
                    </a:solidFill>
                    <a:effectLst/>
                    <a:latin typeface="+mn-lt"/>
                    <a:ea typeface="+mn-ea"/>
                    <a:cs typeface="+mn-cs"/>
                  </a:rPr>
                  <a:t>Option c</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Angle between the hands of a clock when time is 12:30 pm</a:t>
                </a:r>
              </a:p>
              <a:p>
                <a:r>
                  <a:rPr lang="en-IN" sz="1200" i="0" kern="1200">
                    <a:solidFill>
                      <a:schemeClr val="tx1"/>
                    </a:solidFill>
                    <a:effectLst/>
                    <a:latin typeface="+mn-lt"/>
                    <a:ea typeface="+mn-ea"/>
                    <a:cs typeface="+mn-cs"/>
                  </a:rPr>
                  <a:t>𝜃</a:t>
                </a:r>
                <a:r>
                  <a:rPr lang="en-IN" sz="1200" kern="1200" dirty="0">
                    <a:solidFill>
                      <a:schemeClr val="tx1"/>
                    </a:solidFill>
                    <a:effectLst/>
                    <a:latin typeface="+mn-lt"/>
                    <a:ea typeface="+mn-ea"/>
                    <a:cs typeface="+mn-cs"/>
                  </a:rPr>
                  <a:t> = 30 H </a:t>
                </a:r>
                <a:r>
                  <a:rPr lang="en-IN" sz="1200" i="0" kern="1200">
                    <a:solidFill>
                      <a:schemeClr val="tx1"/>
                    </a:solidFill>
                    <a:effectLst/>
                    <a:latin typeface="+mn-lt"/>
                    <a:ea typeface="+mn-ea"/>
                    <a:cs typeface="+mn-cs"/>
                  </a:rPr>
                  <a:t>~</a:t>
                </a:r>
                <a:r>
                  <a:rPr lang="en-IN" sz="1200" kern="1200" dirty="0">
                    <a:solidFill>
                      <a:schemeClr val="tx1"/>
                    </a:solidFill>
                    <a:effectLst/>
                    <a:latin typeface="+mn-lt"/>
                    <a:ea typeface="+mn-ea"/>
                    <a:cs typeface="+mn-cs"/>
                  </a:rPr>
                  <a:t> </a:t>
                </a:r>
                <a:r>
                  <a:rPr lang="en-IN" sz="1200" i="0" kern="1200">
                    <a:solidFill>
                      <a:schemeClr val="tx1"/>
                    </a:solidFill>
                    <a:effectLst/>
                    <a:latin typeface="+mn-lt"/>
                    <a:ea typeface="+mn-ea"/>
                    <a:cs typeface="+mn-cs"/>
                  </a:rPr>
                  <a:t>11𝑀/2</a:t>
                </a:r>
                <a:endParaRPr lang="en-IN" sz="1200" kern="1200" dirty="0">
                  <a:solidFill>
                    <a:schemeClr val="tx1"/>
                  </a:solidFill>
                  <a:effectLst/>
                  <a:latin typeface="+mn-lt"/>
                  <a:ea typeface="+mn-ea"/>
                  <a:cs typeface="+mn-cs"/>
                </a:endParaRPr>
              </a:p>
              <a:p>
                <a:r>
                  <a:rPr lang="en-IN" sz="1200" i="0" kern="1200">
                    <a:solidFill>
                      <a:schemeClr val="tx1"/>
                    </a:solidFill>
                    <a:effectLst/>
                    <a:latin typeface="+mn-lt"/>
                    <a:ea typeface="+mn-ea"/>
                    <a:cs typeface="+mn-cs"/>
                  </a:rPr>
                  <a:t>𝜃</a:t>
                </a:r>
                <a:r>
                  <a:rPr lang="en-IN" sz="1200" kern="1200" dirty="0">
                    <a:solidFill>
                      <a:schemeClr val="tx1"/>
                    </a:solidFill>
                    <a:effectLst/>
                    <a:latin typeface="+mn-lt"/>
                    <a:ea typeface="+mn-ea"/>
                    <a:cs typeface="+mn-cs"/>
                  </a:rPr>
                  <a:t> = 30 (12) - </a:t>
                </a:r>
                <a:r>
                  <a:rPr lang="en-IN" sz="1200" i="0" kern="1200">
                    <a:solidFill>
                      <a:schemeClr val="tx1"/>
                    </a:solidFill>
                    <a:effectLst/>
                    <a:latin typeface="+mn-lt"/>
                    <a:ea typeface="+mn-ea"/>
                    <a:cs typeface="+mn-cs"/>
                  </a:rPr>
                  <a:t>11/2</a:t>
                </a:r>
                <a:r>
                  <a:rPr lang="en-IN" sz="1200" kern="1200" dirty="0">
                    <a:solidFill>
                      <a:schemeClr val="tx1"/>
                    </a:solidFill>
                    <a:effectLst/>
                    <a:latin typeface="+mn-lt"/>
                    <a:ea typeface="+mn-ea"/>
                    <a:cs typeface="+mn-cs"/>
                  </a:rPr>
                  <a:t> (30)</a:t>
                </a:r>
              </a:p>
              <a:p>
                <a:r>
                  <a:rPr lang="en-IN" sz="1200" i="0" kern="1200">
                    <a:solidFill>
                      <a:schemeClr val="tx1"/>
                    </a:solidFill>
                    <a:effectLst/>
                    <a:latin typeface="+mn-lt"/>
                    <a:ea typeface="+mn-ea"/>
                    <a:cs typeface="+mn-cs"/>
                  </a:rPr>
                  <a:t>𝜃</a:t>
                </a:r>
                <a:r>
                  <a:rPr lang="en-IN" sz="1200" kern="1200" dirty="0">
                    <a:solidFill>
                      <a:schemeClr val="tx1"/>
                    </a:solidFill>
                    <a:effectLst/>
                    <a:latin typeface="+mn-lt"/>
                    <a:ea typeface="+mn-ea"/>
                    <a:cs typeface="+mn-cs"/>
                  </a:rPr>
                  <a:t> = 360 - 165</a:t>
                </a:r>
              </a:p>
              <a:p>
                <a:r>
                  <a:rPr lang="en-IN" sz="1200" i="0" kern="1200">
                    <a:solidFill>
                      <a:schemeClr val="tx1"/>
                    </a:solidFill>
                    <a:effectLst/>
                    <a:latin typeface="+mn-lt"/>
                    <a:ea typeface="+mn-ea"/>
                    <a:cs typeface="+mn-cs"/>
                  </a:rPr>
                  <a:t>𝜃</a:t>
                </a:r>
                <a:r>
                  <a:rPr lang="en-IN" sz="1200" kern="1200" dirty="0">
                    <a:solidFill>
                      <a:schemeClr val="tx1"/>
                    </a:solidFill>
                    <a:effectLst/>
                    <a:latin typeface="+mn-lt"/>
                    <a:ea typeface="+mn-ea"/>
                    <a:cs typeface="+mn-cs"/>
                  </a:rPr>
                  <a:t> = 195 </a:t>
                </a:r>
                <a:r>
                  <a:rPr lang="en-IN" sz="1200" i="0" kern="120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Angle can also be 360 – 195 = 165</a:t>
                </a:r>
                <a:r>
                  <a:rPr lang="en-IN" sz="1200" i="0" kern="120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pPr lvl="0"/>
                <a:endParaRPr lang="en-IN" sz="1200" b="1"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829036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IN" sz="1200" b="1" kern="1200" dirty="0">
                    <a:solidFill>
                      <a:schemeClr val="tx1"/>
                    </a:solidFill>
                    <a:effectLst/>
                    <a:latin typeface="+mn-lt"/>
                    <a:ea typeface="+mn-ea"/>
                    <a:cs typeface="+mn-cs"/>
                  </a:rPr>
                  <a:t>Option c</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Hands of a clock coincide for every </a:t>
                </a:r>
                <a14:m>
                  <m:oMath xmlns:m="http://schemas.openxmlformats.org/officeDocument/2006/math">
                    <m:sSubSup>
                      <m:sSubSupPr>
                        <m:ctrlPr>
                          <a:rPr lang="en-IN" sz="1200" i="1" kern="1200">
                            <a:solidFill>
                              <a:schemeClr val="tx1"/>
                            </a:solidFill>
                            <a:effectLst/>
                            <a:latin typeface="Cambria Math" panose="02040503050406030204" pitchFamily="18" charset="0"/>
                            <a:ea typeface="+mn-ea"/>
                            <a:cs typeface="+mn-cs"/>
                          </a:rPr>
                        </m:ctrlPr>
                      </m:sSubSupPr>
                      <m:e>
                        <m:r>
                          <a:rPr lang="en-IN" sz="1200" i="1" kern="1200">
                            <a:solidFill>
                              <a:schemeClr val="tx1"/>
                            </a:solidFill>
                            <a:effectLst/>
                            <a:latin typeface="Cambria Math" panose="02040503050406030204" pitchFamily="18" charset="0"/>
                            <a:ea typeface="+mn-ea"/>
                            <a:cs typeface="+mn-cs"/>
                          </a:rPr>
                          <m:t>65</m:t>
                        </m:r>
                      </m:e>
                      <m:sub>
                        <m:r>
                          <a:rPr lang="en-IN" sz="1200" i="1" kern="1200">
                            <a:solidFill>
                              <a:schemeClr val="tx1"/>
                            </a:solidFill>
                            <a:effectLst/>
                            <a:latin typeface="Cambria Math" panose="02040503050406030204" pitchFamily="18" charset="0"/>
                            <a:ea typeface="+mn-ea"/>
                            <a:cs typeface="+mn-cs"/>
                          </a:rPr>
                          <m:t>11</m:t>
                        </m:r>
                      </m:sub>
                      <m:sup>
                        <m:r>
                          <a:rPr lang="en-IN" sz="1200" i="1" kern="1200">
                            <a:solidFill>
                              <a:schemeClr val="tx1"/>
                            </a:solidFill>
                            <a:effectLst/>
                            <a:latin typeface="Cambria Math" panose="02040503050406030204" pitchFamily="18" charset="0"/>
                            <a:ea typeface="+mn-ea"/>
                            <a:cs typeface="+mn-cs"/>
                          </a:rPr>
                          <m:t>5</m:t>
                        </m:r>
                      </m:sup>
                    </m:sSubSup>
                  </m:oMath>
                </a14:m>
                <a:r>
                  <a:rPr lang="en-IN" sz="1200" kern="1200" dirty="0">
                    <a:solidFill>
                      <a:schemeClr val="tx1"/>
                    </a:solidFill>
                    <a:effectLst/>
                    <a:latin typeface="+mn-lt"/>
                    <a:ea typeface="+mn-ea"/>
                    <a:cs typeface="+mn-cs"/>
                  </a:rPr>
                  <a:t> min which implies, for every 12 hrs they coincide 11 times</a:t>
                </a:r>
              </a:p>
              <a:p>
                <a:r>
                  <a:rPr lang="en-IN" sz="1200" kern="1200" dirty="0">
                    <a:solidFill>
                      <a:schemeClr val="tx1"/>
                    </a:solidFill>
                    <a:effectLst/>
                    <a:latin typeface="+mn-lt"/>
                    <a:ea typeface="+mn-ea"/>
                    <a:cs typeface="+mn-cs"/>
                  </a:rPr>
                  <a:t>Hence, hands coincide 22 times in a day</a:t>
                </a:r>
              </a:p>
              <a:p>
                <a:r>
                  <a:rPr lang="en-IN" sz="1200" kern="1200" dirty="0">
                    <a:solidFill>
                      <a:schemeClr val="tx1"/>
                    </a:solidFill>
                    <a:effectLst/>
                    <a:latin typeface="+mn-lt"/>
                    <a:ea typeface="+mn-ea"/>
                    <a:cs typeface="+mn-cs"/>
                  </a:rPr>
                  <a:t> </a:t>
                </a:r>
              </a:p>
              <a:p>
                <a:pPr lvl="0"/>
                <a:endParaRPr lang="en-IN" sz="1200" b="1"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pPr lvl="0"/>
                <a:r>
                  <a:rPr lang="en-IN" sz="1200" b="1" kern="1200" dirty="0" smtClean="0">
                    <a:solidFill>
                      <a:schemeClr val="tx1"/>
                    </a:solidFill>
                    <a:effectLst/>
                    <a:latin typeface="+mn-lt"/>
                    <a:ea typeface="+mn-ea"/>
                    <a:cs typeface="+mn-cs"/>
                  </a:rPr>
                  <a:t>Option c</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Hands of a clock coincide for every </a:t>
                </a:r>
                <a:r>
                  <a:rPr lang="en-IN" sz="1200" i="0" kern="1200">
                    <a:solidFill>
                      <a:schemeClr val="tx1"/>
                    </a:solidFill>
                    <a:effectLst/>
                    <a:latin typeface="+mn-lt"/>
                    <a:ea typeface="+mn-ea"/>
                    <a:cs typeface="+mn-cs"/>
                  </a:rPr>
                  <a:t>〖65〗_11^5</a:t>
                </a:r>
                <a:r>
                  <a:rPr lang="en-IN" sz="1200" kern="1200" dirty="0">
                    <a:solidFill>
                      <a:schemeClr val="tx1"/>
                    </a:solidFill>
                    <a:effectLst/>
                    <a:latin typeface="+mn-lt"/>
                    <a:ea typeface="+mn-ea"/>
                    <a:cs typeface="+mn-cs"/>
                  </a:rPr>
                  <a:t> min which implies, for every 12 hrs they coincide 11 times</a:t>
                </a:r>
              </a:p>
              <a:p>
                <a:r>
                  <a:rPr lang="en-IN" sz="1200" kern="1200" dirty="0">
                    <a:solidFill>
                      <a:schemeClr val="tx1"/>
                    </a:solidFill>
                    <a:effectLst/>
                    <a:latin typeface="+mn-lt"/>
                    <a:ea typeface="+mn-ea"/>
                    <a:cs typeface="+mn-cs"/>
                  </a:rPr>
                  <a:t>Hence, hands coincide 22 times in a day</a:t>
                </a:r>
              </a:p>
              <a:p>
                <a:r>
                  <a:rPr lang="en-IN" sz="1200" kern="1200" dirty="0">
                    <a:solidFill>
                      <a:schemeClr val="tx1"/>
                    </a:solidFill>
                    <a:effectLst/>
                    <a:latin typeface="+mn-lt"/>
                    <a:ea typeface="+mn-ea"/>
                    <a:cs typeface="+mn-cs"/>
                  </a:rPr>
                  <a:t> </a:t>
                </a:r>
              </a:p>
              <a:p>
                <a:pPr lvl="0"/>
                <a:endParaRPr lang="en-IN" sz="1200" b="1"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1363087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1/29/2024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3" name="Rectangle 2"/>
          <p:cNvSpPr/>
          <p:nvPr/>
        </p:nvSpPr>
        <p:spPr>
          <a:xfrm>
            <a:off x="10732" y="1644828"/>
            <a:ext cx="12181268" cy="2785378"/>
          </a:xfrm>
          <a:prstGeom prst="rect">
            <a:avLst/>
          </a:prstGeom>
        </p:spPr>
        <p:txBody>
          <a:bodyPr wrap="square">
            <a:spAutoFit/>
          </a:bodyPr>
          <a:lstStyle/>
          <a:p>
            <a:r>
              <a:rPr lang="en-IN" sz="2500" b="1" dirty="0">
                <a:latin typeface="Nunito Sans" panose="020B0604020202020204" charset="0"/>
              </a:rPr>
              <a:t>4. If a clock gains 5 minutes every hour and it is set right at 5:00 a.m., then what is the exact time when it shows 10:00 a.m.?</a:t>
            </a:r>
          </a:p>
          <a:p>
            <a:endParaRPr lang="en-IN" sz="2500" b="1" dirty="0">
              <a:latin typeface="Nunito Sans" panose="020B0604020202020204" charset="0"/>
            </a:endParaRPr>
          </a:p>
          <a:p>
            <a:r>
              <a:rPr lang="en-IN" sz="2500" dirty="0">
                <a:latin typeface="Nunito Sans" panose="020B0604020202020204" charset="0"/>
              </a:rPr>
              <a:t>a. 9:03 a.m.</a:t>
            </a:r>
          </a:p>
          <a:p>
            <a:r>
              <a:rPr lang="en-IN" sz="2500" dirty="0">
                <a:latin typeface="Nunito Sans" panose="020B0604020202020204" charset="0"/>
              </a:rPr>
              <a:t>b. 9:36 12/13 a.m.</a:t>
            </a:r>
          </a:p>
          <a:p>
            <a:r>
              <a:rPr lang="en-IN" sz="2500" dirty="0">
                <a:latin typeface="Nunito Sans" panose="020B0604020202020204" charset="0"/>
              </a:rPr>
              <a:t>c. 9:00 a.m.</a:t>
            </a:r>
          </a:p>
          <a:p>
            <a:r>
              <a:rPr lang="en-IN" sz="2500" dirty="0">
                <a:latin typeface="Nunito Sans" panose="020B0604020202020204" charset="0"/>
              </a:rPr>
              <a:t>d. 8:36 12/13 a.m.</a:t>
            </a:r>
          </a:p>
        </p:txBody>
      </p:sp>
    </p:spTree>
    <p:extLst>
      <p:ext uri="{BB962C8B-B14F-4D97-AF65-F5344CB8AC3E}">
        <p14:creationId xmlns:p14="http://schemas.microsoft.com/office/powerpoint/2010/main" val="2416829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3" name="Rectangle 2"/>
          <p:cNvSpPr/>
          <p:nvPr/>
        </p:nvSpPr>
        <p:spPr>
          <a:xfrm>
            <a:off x="10732" y="1644828"/>
            <a:ext cx="12181268" cy="2785378"/>
          </a:xfrm>
          <a:prstGeom prst="rect">
            <a:avLst/>
          </a:prstGeom>
        </p:spPr>
        <p:txBody>
          <a:bodyPr wrap="square">
            <a:spAutoFit/>
          </a:bodyPr>
          <a:lstStyle/>
          <a:p>
            <a:r>
              <a:rPr lang="en-IN" sz="2500" b="1" dirty="0">
                <a:latin typeface="Nunito Sans" panose="020B0604020202020204" charset="0"/>
              </a:rPr>
              <a:t>5. At what time between 6 and 7 will the hour hand and the minute hand of the clock coincide? 			TCS</a:t>
            </a:r>
          </a:p>
          <a:p>
            <a:endParaRPr lang="en-IN" sz="2500" b="1" dirty="0">
              <a:latin typeface="Nunito Sans" panose="020B0604020202020204" charset="0"/>
            </a:endParaRPr>
          </a:p>
          <a:p>
            <a:r>
              <a:rPr lang="en-IN" sz="2500" dirty="0">
                <a:latin typeface="Nunito Sans" panose="020B0604020202020204" charset="0"/>
              </a:rPr>
              <a:t>a. 6:13</a:t>
            </a:r>
          </a:p>
          <a:p>
            <a:r>
              <a:rPr lang="en-IN" sz="2500" dirty="0">
                <a:latin typeface="Nunito Sans" panose="020B0604020202020204" charset="0"/>
              </a:rPr>
              <a:t>b. 6:36</a:t>
            </a:r>
          </a:p>
          <a:p>
            <a:r>
              <a:rPr lang="en-IN" sz="2500" dirty="0">
                <a:latin typeface="Nunito Sans" panose="020B0604020202020204" charset="0"/>
              </a:rPr>
              <a:t>c. 6:32 8/11</a:t>
            </a:r>
          </a:p>
          <a:p>
            <a:r>
              <a:rPr lang="en-IN" sz="2500" dirty="0">
                <a:latin typeface="Nunito Sans" panose="020B0604020202020204" charset="0"/>
              </a:rPr>
              <a:t>d. 6:35 8/11</a:t>
            </a:r>
          </a:p>
        </p:txBody>
      </p:sp>
    </p:spTree>
    <p:extLst>
      <p:ext uri="{BB962C8B-B14F-4D97-AF65-F5344CB8AC3E}">
        <p14:creationId xmlns:p14="http://schemas.microsoft.com/office/powerpoint/2010/main" val="3042279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3" name="Rectangle 2"/>
          <p:cNvSpPr/>
          <p:nvPr/>
        </p:nvSpPr>
        <p:spPr>
          <a:xfrm>
            <a:off x="10732" y="1644828"/>
            <a:ext cx="12181268" cy="3554819"/>
          </a:xfrm>
          <a:prstGeom prst="rect">
            <a:avLst/>
          </a:prstGeom>
        </p:spPr>
        <p:txBody>
          <a:bodyPr wrap="square">
            <a:spAutoFit/>
          </a:bodyPr>
          <a:lstStyle/>
          <a:p>
            <a:r>
              <a:rPr lang="en-IN" sz="2500" b="1" dirty="0">
                <a:latin typeface="Nunito Sans" panose="020B0604020202020204" charset="0"/>
              </a:rPr>
              <a:t>6. A flight from Dubai to London is scheduled to leave Dubai at 10:00 a.m. local time. London local time is 4 hours behind Dubai. The plane requires 9 hours to cover the distance. If the plane takes off 2 hours late, what will be the local time when the flight reaches London? 			TCS</a:t>
            </a:r>
          </a:p>
          <a:p>
            <a:endParaRPr lang="en-IN" sz="2500" b="1" dirty="0">
              <a:latin typeface="Nunito Sans" panose="020B0604020202020204" charset="0"/>
            </a:endParaRPr>
          </a:p>
          <a:p>
            <a:r>
              <a:rPr lang="en-IN" sz="2500" dirty="0">
                <a:latin typeface="Nunito Sans" panose="020B0604020202020204" charset="0"/>
              </a:rPr>
              <a:t>a. 7:00 p.m.</a:t>
            </a:r>
          </a:p>
          <a:p>
            <a:r>
              <a:rPr lang="en-IN" sz="2500" dirty="0">
                <a:latin typeface="Nunito Sans" panose="020B0604020202020204" charset="0"/>
              </a:rPr>
              <a:t>b. 8:00 p.m.</a:t>
            </a:r>
          </a:p>
          <a:p>
            <a:r>
              <a:rPr lang="en-IN" sz="2500" dirty="0">
                <a:latin typeface="Nunito Sans" panose="020B0604020202020204" charset="0"/>
              </a:rPr>
              <a:t>c. 5:00 p.m.</a:t>
            </a:r>
          </a:p>
          <a:p>
            <a:r>
              <a:rPr lang="en-IN" sz="2500" dirty="0">
                <a:latin typeface="Nunito Sans" panose="020B0604020202020204" charset="0"/>
              </a:rPr>
              <a:t>d. 6:00 p.m.</a:t>
            </a:r>
          </a:p>
        </p:txBody>
      </p:sp>
    </p:spTree>
    <p:extLst>
      <p:ext uri="{BB962C8B-B14F-4D97-AF65-F5344CB8AC3E}">
        <p14:creationId xmlns:p14="http://schemas.microsoft.com/office/powerpoint/2010/main" val="1651539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3" name="Rectangle 2"/>
          <p:cNvSpPr/>
          <p:nvPr/>
        </p:nvSpPr>
        <p:spPr>
          <a:xfrm>
            <a:off x="10732" y="1644828"/>
            <a:ext cx="12181268" cy="3939540"/>
          </a:xfrm>
          <a:prstGeom prst="rect">
            <a:avLst/>
          </a:prstGeom>
        </p:spPr>
        <p:txBody>
          <a:bodyPr wrap="square">
            <a:spAutoFit/>
          </a:bodyPr>
          <a:lstStyle/>
          <a:p>
            <a:r>
              <a:rPr lang="en-IN" sz="2500" b="1" dirty="0">
                <a:latin typeface="Nunito Sans" panose="020B0604020202020204" charset="0"/>
              </a:rPr>
              <a:t>7. A wall clock was slow by 10 minutes. In comparison to the wall clock, a table clock was 10 minutes ahead of it. In comparison to the table clock, an alarm clock was 5 minutes behind and in comparison to the alarm clock, a wrist watch was 5 minutes fast. At noon, all the clocks were adjusted to show noon. What will be the time shown at 6:00 p.m. in the wrist watch?</a:t>
            </a:r>
          </a:p>
          <a:p>
            <a:endParaRPr lang="en-IN" sz="2500" b="1" dirty="0">
              <a:latin typeface="Nunito Sans" panose="020B0604020202020204" charset="0"/>
            </a:endParaRPr>
          </a:p>
          <a:p>
            <a:r>
              <a:rPr lang="en-IN" sz="2500" dirty="0">
                <a:latin typeface="Nunito Sans" panose="020B0604020202020204" charset="0"/>
              </a:rPr>
              <a:t>a. 6:00 p.m.</a:t>
            </a:r>
          </a:p>
          <a:p>
            <a:r>
              <a:rPr lang="en-IN" sz="2500" dirty="0">
                <a:latin typeface="Nunito Sans" panose="020B0604020202020204" charset="0"/>
              </a:rPr>
              <a:t>b. 6:10 p.m.</a:t>
            </a:r>
          </a:p>
          <a:p>
            <a:r>
              <a:rPr lang="en-IN" sz="2500" dirty="0">
                <a:latin typeface="Nunito Sans" panose="020B0604020202020204" charset="0"/>
              </a:rPr>
              <a:t>c. 8:00 p.m.</a:t>
            </a:r>
          </a:p>
          <a:p>
            <a:r>
              <a:rPr lang="en-IN" sz="2500" dirty="0">
                <a:latin typeface="Nunito Sans" panose="020B0604020202020204" charset="0"/>
              </a:rPr>
              <a:t>d. 8:09 p.m.</a:t>
            </a:r>
          </a:p>
        </p:txBody>
      </p:sp>
    </p:spTree>
    <p:extLst>
      <p:ext uri="{BB962C8B-B14F-4D97-AF65-F5344CB8AC3E}">
        <p14:creationId xmlns:p14="http://schemas.microsoft.com/office/powerpoint/2010/main" val="3559483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3" name="Rectangle 2"/>
          <p:cNvSpPr/>
          <p:nvPr/>
        </p:nvSpPr>
        <p:spPr>
          <a:xfrm>
            <a:off x="10732" y="1644828"/>
            <a:ext cx="12181268" cy="2785378"/>
          </a:xfrm>
          <a:prstGeom prst="rect">
            <a:avLst/>
          </a:prstGeom>
        </p:spPr>
        <p:txBody>
          <a:bodyPr wrap="square">
            <a:spAutoFit/>
          </a:bodyPr>
          <a:lstStyle/>
          <a:p>
            <a:r>
              <a:rPr lang="en-IN" sz="2500" b="1" dirty="0">
                <a:latin typeface="Nunito Sans" panose="020B0604020202020204" charset="0"/>
              </a:rPr>
              <a:t>8. At what time between 4 and 5 o’clock will the hands of a watch point  in opposite directions?</a:t>
            </a:r>
          </a:p>
          <a:p>
            <a:endParaRPr lang="en-IN" sz="2500" b="1" dirty="0">
              <a:latin typeface="Nunito Sans" panose="020B0604020202020204" charset="0"/>
            </a:endParaRPr>
          </a:p>
          <a:p>
            <a:r>
              <a:rPr lang="en-IN" sz="2500" dirty="0">
                <a:latin typeface="Nunito Sans" panose="020B0604020202020204" charset="0"/>
              </a:rPr>
              <a:t>a. 54 minutes past 4</a:t>
            </a:r>
          </a:p>
          <a:p>
            <a:r>
              <a:rPr lang="en-IN" sz="2500" dirty="0">
                <a:latin typeface="Nunito Sans" panose="020B0604020202020204" charset="0"/>
              </a:rPr>
              <a:t>b. 53 7/11 minutes past 4</a:t>
            </a:r>
          </a:p>
          <a:p>
            <a:r>
              <a:rPr lang="en-IN" sz="2500" dirty="0">
                <a:latin typeface="Nunito Sans" panose="020B0604020202020204" charset="0"/>
              </a:rPr>
              <a:t>c. 54 8/11 minutes past 4</a:t>
            </a:r>
          </a:p>
          <a:p>
            <a:r>
              <a:rPr lang="en-IN" sz="2500" dirty="0">
                <a:latin typeface="Nunito Sans" panose="020B0604020202020204" charset="0"/>
              </a:rPr>
              <a:t>d. 54 6/11 minutes past 4</a:t>
            </a:r>
          </a:p>
        </p:txBody>
      </p:sp>
    </p:spTree>
    <p:extLst>
      <p:ext uri="{BB962C8B-B14F-4D97-AF65-F5344CB8AC3E}">
        <p14:creationId xmlns:p14="http://schemas.microsoft.com/office/powerpoint/2010/main" val="50339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3" name="Rectangle 2"/>
          <p:cNvSpPr/>
          <p:nvPr/>
        </p:nvSpPr>
        <p:spPr>
          <a:xfrm>
            <a:off x="10732" y="1644828"/>
            <a:ext cx="12181268" cy="3554819"/>
          </a:xfrm>
          <a:prstGeom prst="rect">
            <a:avLst/>
          </a:prstGeom>
        </p:spPr>
        <p:txBody>
          <a:bodyPr wrap="square">
            <a:spAutoFit/>
          </a:bodyPr>
          <a:lstStyle/>
          <a:p>
            <a:r>
              <a:rPr lang="en-IN" sz="2500" b="1" dirty="0">
                <a:latin typeface="Nunito Sans" panose="020B0604020202020204" charset="0"/>
              </a:rPr>
              <a:t>9. On planet FACE, there are 10 days in a week. There are 36 hours in a day and each hour has 90 minutes while each minute has 60 seconds. As on Earth, the hour hand covers the dial twice every day. Find the approximate angle between the hands of the clock on FACE when the time is 14:40 a.m.? 		TCS</a:t>
            </a:r>
          </a:p>
          <a:p>
            <a:endParaRPr lang="en-IN" sz="2500" b="1" dirty="0">
              <a:latin typeface="Nunito Sans" panose="020B0604020202020204" charset="0"/>
            </a:endParaRPr>
          </a:p>
          <a:p>
            <a:r>
              <a:rPr lang="en-IN" sz="2500" dirty="0">
                <a:latin typeface="Nunito Sans" panose="020B0604020202020204" charset="0"/>
              </a:rPr>
              <a:t>a. 83⁰</a:t>
            </a:r>
          </a:p>
          <a:p>
            <a:r>
              <a:rPr lang="en-IN" sz="2500" dirty="0">
                <a:latin typeface="Nunito Sans" panose="020B0604020202020204" charset="0"/>
              </a:rPr>
              <a:t>b. 74⁰</a:t>
            </a:r>
          </a:p>
          <a:p>
            <a:r>
              <a:rPr lang="en-IN" sz="2500" dirty="0">
                <a:latin typeface="Nunito Sans" panose="020B0604020202020204" charset="0"/>
              </a:rPr>
              <a:t>c. 129⁰</a:t>
            </a:r>
          </a:p>
          <a:p>
            <a:r>
              <a:rPr lang="en-IN" sz="2500" dirty="0">
                <a:latin typeface="Nunito Sans" panose="020B0604020202020204" charset="0"/>
              </a:rPr>
              <a:t>d. 65⁰</a:t>
            </a:r>
          </a:p>
        </p:txBody>
      </p:sp>
    </p:spTree>
    <p:extLst>
      <p:ext uri="{BB962C8B-B14F-4D97-AF65-F5344CB8AC3E}">
        <p14:creationId xmlns:p14="http://schemas.microsoft.com/office/powerpoint/2010/main" val="1387724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3" name="Rectangle 2"/>
          <p:cNvSpPr/>
          <p:nvPr/>
        </p:nvSpPr>
        <p:spPr>
          <a:xfrm>
            <a:off x="10732" y="1644828"/>
            <a:ext cx="12181268" cy="2785378"/>
          </a:xfrm>
          <a:prstGeom prst="rect">
            <a:avLst/>
          </a:prstGeom>
        </p:spPr>
        <p:txBody>
          <a:bodyPr wrap="square">
            <a:spAutoFit/>
          </a:bodyPr>
          <a:lstStyle/>
          <a:p>
            <a:r>
              <a:rPr lang="en-IN" sz="2500" b="1" dirty="0">
                <a:latin typeface="Nunito Sans" panose="020B0604020202020204" charset="0"/>
              </a:rPr>
              <a:t>11. How many palindromes are there in a clock from noon to midnight (For Example 5.45 is a palindrome)? 			INFOSYS</a:t>
            </a:r>
          </a:p>
          <a:p>
            <a:endParaRPr lang="en-IN" sz="2500" dirty="0">
              <a:latin typeface="Nunito Sans" panose="020B0604020202020204" charset="0"/>
            </a:endParaRPr>
          </a:p>
          <a:p>
            <a:r>
              <a:rPr lang="en-IN" sz="2500" dirty="0">
                <a:latin typeface="Nunito Sans" panose="020B0604020202020204" charset="0"/>
              </a:rPr>
              <a:t>a. 52</a:t>
            </a:r>
          </a:p>
          <a:p>
            <a:r>
              <a:rPr lang="en-IN" sz="2500" dirty="0">
                <a:latin typeface="Nunito Sans" panose="020B0604020202020204" charset="0"/>
              </a:rPr>
              <a:t>b. 72</a:t>
            </a:r>
          </a:p>
          <a:p>
            <a:r>
              <a:rPr lang="en-IN" sz="2500" dirty="0">
                <a:latin typeface="Nunito Sans" panose="020B0604020202020204" charset="0"/>
              </a:rPr>
              <a:t>c. 57</a:t>
            </a:r>
          </a:p>
          <a:p>
            <a:r>
              <a:rPr lang="en-IN" sz="2500" dirty="0">
                <a:latin typeface="Nunito Sans" panose="020B0604020202020204" charset="0"/>
              </a:rPr>
              <a:t>d. 62 </a:t>
            </a:r>
          </a:p>
        </p:txBody>
      </p:sp>
    </p:spTree>
    <p:extLst>
      <p:ext uri="{BB962C8B-B14F-4D97-AF65-F5344CB8AC3E}">
        <p14:creationId xmlns:p14="http://schemas.microsoft.com/office/powerpoint/2010/main" val="1719991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3" name="Rectangle 2"/>
          <p:cNvSpPr/>
          <p:nvPr/>
        </p:nvSpPr>
        <p:spPr>
          <a:xfrm>
            <a:off x="10732" y="1644828"/>
            <a:ext cx="12181268" cy="2785378"/>
          </a:xfrm>
          <a:prstGeom prst="rect">
            <a:avLst/>
          </a:prstGeom>
        </p:spPr>
        <p:txBody>
          <a:bodyPr wrap="square">
            <a:spAutoFit/>
          </a:bodyPr>
          <a:lstStyle/>
          <a:p>
            <a:r>
              <a:rPr lang="en-IN" sz="2500" b="1" dirty="0">
                <a:latin typeface="Nunito Sans" panose="020B0604020202020204" charset="0"/>
              </a:rPr>
              <a:t>10. How often between 11 O’ clock and 12 O’ clock are the hands of the clock together at an integral number value?</a:t>
            </a:r>
          </a:p>
          <a:p>
            <a:endParaRPr lang="en-IN" sz="2500" b="1" dirty="0">
              <a:latin typeface="Nunito Sans" panose="020B0604020202020204" charset="0"/>
            </a:endParaRPr>
          </a:p>
          <a:p>
            <a:r>
              <a:rPr lang="en-IN" sz="2500" dirty="0">
                <a:latin typeface="Nunito Sans" panose="020B0604020202020204" charset="0"/>
              </a:rPr>
              <a:t>a. 55</a:t>
            </a:r>
          </a:p>
          <a:p>
            <a:r>
              <a:rPr lang="en-IN" sz="2500" dirty="0">
                <a:latin typeface="Nunito Sans" panose="020B0604020202020204" charset="0"/>
              </a:rPr>
              <a:t>b. 56</a:t>
            </a:r>
          </a:p>
          <a:p>
            <a:r>
              <a:rPr lang="en-IN" sz="2500" dirty="0">
                <a:latin typeface="Nunito Sans" panose="020B0604020202020204" charset="0"/>
              </a:rPr>
              <a:t>c. 4</a:t>
            </a:r>
          </a:p>
          <a:p>
            <a:r>
              <a:rPr lang="en-IN" sz="2500" dirty="0">
                <a:latin typeface="Nunito Sans" panose="020B0604020202020204" charset="0"/>
              </a:rPr>
              <a:t>d. 5</a:t>
            </a:r>
          </a:p>
        </p:txBody>
      </p:sp>
    </p:spTree>
    <p:extLst>
      <p:ext uri="{BB962C8B-B14F-4D97-AF65-F5344CB8AC3E}">
        <p14:creationId xmlns:p14="http://schemas.microsoft.com/office/powerpoint/2010/main" val="861892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3" name="Rectangle 2"/>
          <p:cNvSpPr/>
          <p:nvPr/>
        </p:nvSpPr>
        <p:spPr>
          <a:xfrm>
            <a:off x="10732" y="1644828"/>
            <a:ext cx="12181268" cy="2785378"/>
          </a:xfrm>
          <a:prstGeom prst="rect">
            <a:avLst/>
          </a:prstGeom>
        </p:spPr>
        <p:txBody>
          <a:bodyPr wrap="square">
            <a:spAutoFit/>
          </a:bodyPr>
          <a:lstStyle/>
          <a:p>
            <a:r>
              <a:rPr lang="en-IN" sz="2500" b="1" dirty="0">
                <a:latin typeface="Nunito Sans" panose="020B0604020202020204" charset="0"/>
              </a:rPr>
              <a:t>12. What will be the time shown by a wall clock after 1234567890 hours, when at the moment, it shows the time as 11 a.m.? 			WIPRO</a:t>
            </a:r>
          </a:p>
          <a:p>
            <a:endParaRPr lang="en-IN" sz="2500" b="1" dirty="0">
              <a:latin typeface="Nunito Sans" panose="020B0604020202020204" charset="0"/>
            </a:endParaRPr>
          </a:p>
          <a:p>
            <a:r>
              <a:rPr lang="en-IN" sz="2500" dirty="0">
                <a:latin typeface="Nunito Sans" panose="020B0604020202020204" charset="0"/>
              </a:rPr>
              <a:t>a. 11:00 a.m.</a:t>
            </a:r>
          </a:p>
          <a:p>
            <a:r>
              <a:rPr lang="en-IN" sz="2500" dirty="0">
                <a:latin typeface="Nunito Sans" panose="020B0604020202020204" charset="0"/>
              </a:rPr>
              <a:t>b. 11:00 p.m.</a:t>
            </a:r>
          </a:p>
          <a:p>
            <a:r>
              <a:rPr lang="en-IN" sz="2500" dirty="0">
                <a:latin typeface="Nunito Sans" panose="020B0604020202020204" charset="0"/>
              </a:rPr>
              <a:t>c. 4:00 a.m.</a:t>
            </a:r>
          </a:p>
          <a:p>
            <a:r>
              <a:rPr lang="en-IN" sz="2500" dirty="0">
                <a:latin typeface="Nunito Sans" panose="020B0604020202020204" charset="0"/>
              </a:rPr>
              <a:t>d. 5:00 a.m.</a:t>
            </a:r>
          </a:p>
        </p:txBody>
      </p:sp>
    </p:spTree>
    <p:extLst>
      <p:ext uri="{BB962C8B-B14F-4D97-AF65-F5344CB8AC3E}">
        <p14:creationId xmlns:p14="http://schemas.microsoft.com/office/powerpoint/2010/main" val="172930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3" name="Rectangle 2"/>
          <p:cNvSpPr/>
          <p:nvPr/>
        </p:nvSpPr>
        <p:spPr>
          <a:xfrm>
            <a:off x="10732" y="1644828"/>
            <a:ext cx="12181268" cy="3170099"/>
          </a:xfrm>
          <a:prstGeom prst="rect">
            <a:avLst/>
          </a:prstGeom>
        </p:spPr>
        <p:txBody>
          <a:bodyPr wrap="square">
            <a:spAutoFit/>
          </a:bodyPr>
          <a:lstStyle/>
          <a:p>
            <a:r>
              <a:rPr lang="en-IN" sz="2500" b="1" dirty="0">
                <a:latin typeface="Nunito Sans" panose="020B0604020202020204" charset="0"/>
              </a:rPr>
              <a:t>13. There are sixty markings on a clock. The minute hand was exactly on one of those markings. Nine markings away from the minute hand was the hour hand. What could be the time on the clock in such a case?</a:t>
            </a:r>
          </a:p>
          <a:p>
            <a:endParaRPr lang="en-IN" sz="2500" dirty="0">
              <a:latin typeface="Nunito Sans" panose="020B0604020202020204" charset="0"/>
            </a:endParaRPr>
          </a:p>
          <a:p>
            <a:r>
              <a:rPr lang="en-IN" sz="2500" dirty="0">
                <a:latin typeface="Nunito Sans" panose="020B0604020202020204" charset="0"/>
              </a:rPr>
              <a:t>a. 5:14</a:t>
            </a:r>
          </a:p>
          <a:p>
            <a:r>
              <a:rPr lang="en-IN" sz="2500" dirty="0">
                <a:latin typeface="Nunito Sans" panose="020B0604020202020204" charset="0"/>
              </a:rPr>
              <a:t>b. 6:20</a:t>
            </a:r>
          </a:p>
          <a:p>
            <a:r>
              <a:rPr lang="en-IN" sz="2500" dirty="0">
                <a:latin typeface="Nunito Sans" panose="020B0604020202020204" charset="0"/>
              </a:rPr>
              <a:t>c. 7:48</a:t>
            </a:r>
          </a:p>
          <a:p>
            <a:r>
              <a:rPr lang="en-IN" sz="2500" dirty="0">
                <a:latin typeface="Nunito Sans" panose="020B0604020202020204" charset="0"/>
              </a:rPr>
              <a:t>d. 3:09</a:t>
            </a:r>
          </a:p>
        </p:txBody>
      </p:sp>
    </p:spTree>
    <p:extLst>
      <p:ext uri="{BB962C8B-B14F-4D97-AF65-F5344CB8AC3E}">
        <p14:creationId xmlns:p14="http://schemas.microsoft.com/office/powerpoint/2010/main" val="2064325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a:latin typeface="Nunito Sans SemiBold" panose="00000700000000000000" pitchFamily="2" charset="0"/>
              </a:rPr>
              <a:t>Clocks </a:t>
            </a: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3" name="Rectangle 2"/>
          <p:cNvSpPr/>
          <p:nvPr/>
        </p:nvSpPr>
        <p:spPr>
          <a:xfrm>
            <a:off x="10732" y="1644828"/>
            <a:ext cx="12181268" cy="4370427"/>
          </a:xfrm>
          <a:prstGeom prst="rect">
            <a:avLst/>
          </a:prstGeom>
        </p:spPr>
        <p:txBody>
          <a:bodyPr wrap="square">
            <a:spAutoFit/>
          </a:bodyPr>
          <a:lstStyle/>
          <a:p>
            <a:r>
              <a:rPr lang="en-IN" sz="2500" b="1" dirty="0">
                <a:latin typeface="Nunito Sans" panose="020B0604020202020204" charset="0"/>
              </a:rPr>
              <a:t>14. A plane goes from Chicago to Columbus and then comes back. It takes the same time to travel in either ways. It leaves Chicago early in the morning at 6:44 a.m. as per the local time and reaches the destination - Columbus at 8:49 a.m. as per the local time. On the same day in evening, it leaves Columbus at 4:25 p.m. as per the local time and reaches the destination – Chicago at 4:38 p.m. as per the local time. Find the time that the plane takes to travel either ways. 	CTS </a:t>
            </a:r>
          </a:p>
          <a:p>
            <a:endParaRPr lang="en-IN" sz="2800" dirty="0"/>
          </a:p>
          <a:p>
            <a:r>
              <a:rPr lang="en-IN" sz="2500" dirty="0">
                <a:latin typeface="Nunito Sans" panose="020B0604020202020204" charset="0"/>
              </a:rPr>
              <a:t>a.1 hour 9 minutes </a:t>
            </a:r>
          </a:p>
          <a:p>
            <a:r>
              <a:rPr lang="en-IN" sz="2500" dirty="0">
                <a:latin typeface="Nunito Sans" panose="020B0604020202020204" charset="0"/>
              </a:rPr>
              <a:t>b. 2 hours 6 minutes </a:t>
            </a:r>
          </a:p>
          <a:p>
            <a:r>
              <a:rPr lang="en-IN" sz="2500" dirty="0">
                <a:latin typeface="Nunito Sans" panose="020B0604020202020204" charset="0"/>
              </a:rPr>
              <a:t>c. 1 hour 31 minutes </a:t>
            </a:r>
          </a:p>
          <a:p>
            <a:r>
              <a:rPr lang="en-IN" sz="2500" dirty="0">
                <a:latin typeface="Nunito Sans" panose="020B0604020202020204" charset="0"/>
              </a:rPr>
              <a:t>d. 2 hours 18 minutes</a:t>
            </a:r>
          </a:p>
        </p:txBody>
      </p:sp>
    </p:spTree>
    <p:extLst>
      <p:ext uri="{BB962C8B-B14F-4D97-AF65-F5344CB8AC3E}">
        <p14:creationId xmlns:p14="http://schemas.microsoft.com/office/powerpoint/2010/main" val="3856473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3" name="Rectangle 2"/>
          <p:cNvSpPr/>
          <p:nvPr/>
        </p:nvSpPr>
        <p:spPr>
          <a:xfrm>
            <a:off x="10732" y="1644828"/>
            <a:ext cx="12181268" cy="3170099"/>
          </a:xfrm>
          <a:prstGeom prst="rect">
            <a:avLst/>
          </a:prstGeom>
        </p:spPr>
        <p:txBody>
          <a:bodyPr wrap="square">
            <a:spAutoFit/>
          </a:bodyPr>
          <a:lstStyle/>
          <a:p>
            <a:pPr marL="457200" indent="-457200">
              <a:buAutoNum type="arabicPeriod" startAt="15"/>
            </a:pPr>
            <a:r>
              <a:rPr lang="en-IN" sz="2500" b="1" dirty="0">
                <a:latin typeface="Nunito Sans" panose="020B0604020202020204" charset="0"/>
              </a:rPr>
              <a:t>In a watch, the minute hand crosses the hour hand for the third time in exactly after every 3 hours 18 minutes 15 seconds of watch time. What is the time gained or lost by this watch in one day? 		ACCENTURE</a:t>
            </a:r>
          </a:p>
          <a:p>
            <a:endParaRPr lang="en-IN" sz="2500" b="1" dirty="0">
              <a:latin typeface="Nunito Sans" panose="020B0604020202020204" charset="0"/>
            </a:endParaRPr>
          </a:p>
          <a:p>
            <a:r>
              <a:rPr lang="en-IN" sz="2500" dirty="0">
                <a:latin typeface="Nunito Sans" panose="020B0604020202020204" charset="0"/>
              </a:rPr>
              <a:t>a. Loses 14 minutes 10 seconds</a:t>
            </a:r>
          </a:p>
          <a:p>
            <a:r>
              <a:rPr lang="en-IN" sz="2500" dirty="0">
                <a:latin typeface="Nunito Sans" panose="020B0604020202020204" charset="0"/>
              </a:rPr>
              <a:t>b. Loses 13 minutes 50 seconds</a:t>
            </a:r>
          </a:p>
          <a:p>
            <a:r>
              <a:rPr lang="en-IN" sz="2500" dirty="0">
                <a:latin typeface="Nunito Sans" panose="020B0604020202020204" charset="0"/>
              </a:rPr>
              <a:t>c. Gains 13 minutes 20 seconds</a:t>
            </a:r>
          </a:p>
          <a:p>
            <a:r>
              <a:rPr lang="en-IN" sz="2500" dirty="0">
                <a:latin typeface="Nunito Sans" panose="020B0604020202020204" charset="0"/>
              </a:rPr>
              <a:t>d. Gains 14 minutes 40 seconds</a:t>
            </a:r>
          </a:p>
        </p:txBody>
      </p:sp>
    </p:spTree>
    <p:extLst>
      <p:ext uri="{BB962C8B-B14F-4D97-AF65-F5344CB8AC3E}">
        <p14:creationId xmlns:p14="http://schemas.microsoft.com/office/powerpoint/2010/main" val="425412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3" name="Rectangle 2"/>
          <p:cNvSpPr/>
          <p:nvPr/>
        </p:nvSpPr>
        <p:spPr>
          <a:xfrm>
            <a:off x="10732" y="1644828"/>
            <a:ext cx="12181268" cy="3170099"/>
          </a:xfrm>
          <a:prstGeom prst="rect">
            <a:avLst/>
          </a:prstGeom>
        </p:spPr>
        <p:txBody>
          <a:bodyPr wrap="square">
            <a:spAutoFit/>
          </a:bodyPr>
          <a:lstStyle/>
          <a:p>
            <a:r>
              <a:rPr lang="en-IN" sz="2500" b="1" dirty="0">
                <a:latin typeface="Nunito Sans" panose="020B0604020202020204" charset="0"/>
              </a:rPr>
              <a:t>16. Ram’s teacher asked him to set the two hands of the clock (the hour hand and the minute hand) between 10:00 a.m. and 11:00 a.m. such that they are 8 minutes apart. What time will the clock indicate for such settings?</a:t>
            </a:r>
          </a:p>
          <a:p>
            <a:endParaRPr lang="en-IN" sz="2500" b="1" dirty="0">
              <a:latin typeface="Nunito Sans" panose="020B0604020202020204" charset="0"/>
            </a:endParaRPr>
          </a:p>
          <a:p>
            <a:r>
              <a:rPr lang="en-IN" sz="2500" dirty="0">
                <a:latin typeface="Nunito Sans" panose="020B0604020202020204" charset="0"/>
              </a:rPr>
              <a:t>a. 41 9/11 minutes past 10</a:t>
            </a:r>
          </a:p>
          <a:p>
            <a:r>
              <a:rPr lang="en-IN" sz="2500" dirty="0">
                <a:latin typeface="Nunito Sans" panose="020B0604020202020204" charset="0"/>
              </a:rPr>
              <a:t>b. 43 9/11 minutes past 10</a:t>
            </a:r>
          </a:p>
          <a:p>
            <a:r>
              <a:rPr lang="en-IN" sz="2500" dirty="0">
                <a:latin typeface="Nunito Sans" panose="020B0604020202020204" charset="0"/>
              </a:rPr>
              <a:t>c. 45 9/11 minutes past 10</a:t>
            </a:r>
          </a:p>
          <a:p>
            <a:r>
              <a:rPr lang="en-IN" sz="2500" dirty="0">
                <a:latin typeface="Nunito Sans" panose="020B0604020202020204" charset="0"/>
              </a:rPr>
              <a:t>d. 3 3/11 minutes before 11</a:t>
            </a:r>
          </a:p>
        </p:txBody>
      </p:sp>
    </p:spTree>
    <p:extLst>
      <p:ext uri="{BB962C8B-B14F-4D97-AF65-F5344CB8AC3E}">
        <p14:creationId xmlns:p14="http://schemas.microsoft.com/office/powerpoint/2010/main" val="4116499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3" name="Rectangle 2"/>
          <p:cNvSpPr/>
          <p:nvPr/>
        </p:nvSpPr>
        <p:spPr>
          <a:xfrm>
            <a:off x="10732" y="1644828"/>
            <a:ext cx="12181268" cy="3170099"/>
          </a:xfrm>
          <a:prstGeom prst="rect">
            <a:avLst/>
          </a:prstGeom>
        </p:spPr>
        <p:txBody>
          <a:bodyPr wrap="square">
            <a:spAutoFit/>
          </a:bodyPr>
          <a:lstStyle/>
          <a:p>
            <a:r>
              <a:rPr lang="en-IN" sz="2500" b="1" dirty="0">
                <a:latin typeface="Nunito Sans" panose="020B0604020202020204" charset="0"/>
              </a:rPr>
              <a:t>17. If in a clock, the numbers 1 to 12 are replaced with alphabets starting from F (For instance F in place of 1, G in place of 2 and so on), then which of the following options shall indicate the time as 9 o’clock?</a:t>
            </a:r>
          </a:p>
          <a:p>
            <a:endParaRPr lang="en-IN" sz="2500" b="1" dirty="0">
              <a:latin typeface="Nunito Sans" panose="020B0604020202020204" charset="0"/>
            </a:endParaRPr>
          </a:p>
          <a:p>
            <a:r>
              <a:rPr lang="en-IN" sz="2500" dirty="0">
                <a:latin typeface="Nunito Sans" panose="020B0604020202020204" charset="0"/>
              </a:rPr>
              <a:t>a. M:P</a:t>
            </a:r>
          </a:p>
          <a:p>
            <a:r>
              <a:rPr lang="en-IN" sz="2500" dirty="0">
                <a:latin typeface="Nunito Sans" panose="020B0604020202020204" charset="0"/>
              </a:rPr>
              <a:t>b. Q:N</a:t>
            </a:r>
          </a:p>
          <a:p>
            <a:r>
              <a:rPr lang="en-IN" sz="2500" dirty="0">
                <a:latin typeface="Nunito Sans" panose="020B0604020202020204" charset="0"/>
              </a:rPr>
              <a:t>c. P:M</a:t>
            </a:r>
          </a:p>
          <a:p>
            <a:r>
              <a:rPr lang="en-IN" sz="2500" dirty="0">
                <a:latin typeface="Nunito Sans" panose="020B0604020202020204" charset="0"/>
              </a:rPr>
              <a:t>d. N:Q</a:t>
            </a:r>
          </a:p>
        </p:txBody>
      </p:sp>
    </p:spTree>
    <p:extLst>
      <p:ext uri="{BB962C8B-B14F-4D97-AF65-F5344CB8AC3E}">
        <p14:creationId xmlns:p14="http://schemas.microsoft.com/office/powerpoint/2010/main" val="1531739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3" name="Rectangle 2"/>
          <p:cNvSpPr/>
          <p:nvPr/>
        </p:nvSpPr>
        <p:spPr>
          <a:xfrm>
            <a:off x="10732" y="1644828"/>
            <a:ext cx="12181268" cy="2785378"/>
          </a:xfrm>
          <a:prstGeom prst="rect">
            <a:avLst/>
          </a:prstGeom>
        </p:spPr>
        <p:txBody>
          <a:bodyPr wrap="square">
            <a:spAutoFit/>
          </a:bodyPr>
          <a:lstStyle/>
          <a:p>
            <a:r>
              <a:rPr lang="en-IN" sz="2500" b="1" dirty="0">
                <a:latin typeface="Nunito Sans" panose="020B0604020202020204" charset="0"/>
              </a:rPr>
              <a:t>18. It takes a pendulum of a clock 7 seconds to strike 4 o’clock. How much time (in seconds) will it take to strike 11 o’clock?</a:t>
            </a:r>
          </a:p>
          <a:p>
            <a:endParaRPr lang="en-IN" sz="2500" b="1" dirty="0">
              <a:latin typeface="Nunito Sans" panose="020B0604020202020204" charset="0"/>
            </a:endParaRPr>
          </a:p>
          <a:p>
            <a:r>
              <a:rPr lang="en-IN" sz="2500" dirty="0">
                <a:latin typeface="Nunito Sans" panose="020B0604020202020204" charset="0"/>
              </a:rPr>
              <a:t>a. 23.33 seconds</a:t>
            </a:r>
          </a:p>
          <a:p>
            <a:r>
              <a:rPr lang="en-IN" sz="2500" dirty="0">
                <a:latin typeface="Nunito Sans" panose="020B0604020202020204" charset="0"/>
              </a:rPr>
              <a:t>b. 20 seconds</a:t>
            </a:r>
          </a:p>
          <a:p>
            <a:r>
              <a:rPr lang="en-IN" sz="2500" dirty="0">
                <a:latin typeface="Nunito Sans" panose="020B0604020202020204" charset="0"/>
              </a:rPr>
              <a:t>c. 18 seconds</a:t>
            </a:r>
          </a:p>
          <a:p>
            <a:r>
              <a:rPr lang="en-IN" sz="2500" dirty="0">
                <a:latin typeface="Nunito Sans" panose="020B0604020202020204" charset="0"/>
              </a:rPr>
              <a:t>d. None of the above</a:t>
            </a:r>
          </a:p>
        </p:txBody>
      </p:sp>
    </p:spTree>
    <p:extLst>
      <p:ext uri="{BB962C8B-B14F-4D97-AF65-F5344CB8AC3E}">
        <p14:creationId xmlns:p14="http://schemas.microsoft.com/office/powerpoint/2010/main" val="1765798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3" name="Rectangle 2"/>
          <p:cNvSpPr/>
          <p:nvPr/>
        </p:nvSpPr>
        <p:spPr>
          <a:xfrm>
            <a:off x="10732" y="1644828"/>
            <a:ext cx="12181268" cy="2785378"/>
          </a:xfrm>
          <a:prstGeom prst="rect">
            <a:avLst/>
          </a:prstGeom>
        </p:spPr>
        <p:txBody>
          <a:bodyPr wrap="square">
            <a:spAutoFit/>
          </a:bodyPr>
          <a:lstStyle/>
          <a:p>
            <a:r>
              <a:rPr lang="en-IN" sz="2500" b="1" dirty="0">
                <a:latin typeface="Nunito Sans" panose="020B0604020202020204" charset="0"/>
              </a:rPr>
              <a:t>19. A clock is late by 1 minute 27 seconds in a month. How much will it be late in 1 day? 			INFOSYS</a:t>
            </a:r>
          </a:p>
          <a:p>
            <a:endParaRPr lang="en-IN" sz="2500" b="1" dirty="0">
              <a:latin typeface="Nunito Sans" panose="020B0604020202020204" charset="0"/>
            </a:endParaRPr>
          </a:p>
          <a:p>
            <a:pPr marL="457200" indent="-457200">
              <a:buAutoNum type="alphaLcPeriod"/>
            </a:pPr>
            <a:r>
              <a:rPr lang="en-IN" sz="2500" dirty="0">
                <a:latin typeface="Nunito Sans" panose="020B0604020202020204" charset="0"/>
              </a:rPr>
              <a:t>3 seconds</a:t>
            </a:r>
          </a:p>
          <a:p>
            <a:pPr marL="457200" indent="-457200">
              <a:buAutoNum type="alphaLcPeriod"/>
            </a:pPr>
            <a:r>
              <a:rPr lang="en-IN" sz="2500" dirty="0">
                <a:latin typeface="Nunito Sans" panose="020B0604020202020204" charset="0"/>
              </a:rPr>
              <a:t>2.7 seconds </a:t>
            </a:r>
          </a:p>
          <a:p>
            <a:pPr marL="457200" indent="-457200">
              <a:buAutoNum type="alphaLcPeriod"/>
            </a:pPr>
            <a:r>
              <a:rPr lang="en-IN" sz="2500" dirty="0">
                <a:latin typeface="Nunito Sans" panose="020B0604020202020204" charset="0"/>
              </a:rPr>
              <a:t>2.9 seconds </a:t>
            </a:r>
          </a:p>
          <a:p>
            <a:pPr marL="457200" indent="-457200">
              <a:buAutoNum type="alphaLcPeriod"/>
            </a:pPr>
            <a:r>
              <a:rPr lang="en-IN" sz="2500" dirty="0">
                <a:latin typeface="Nunito Sans" panose="020B0604020202020204" charset="0"/>
              </a:rPr>
              <a:t>1.92 seconds</a:t>
            </a:r>
          </a:p>
        </p:txBody>
      </p:sp>
    </p:spTree>
    <p:extLst>
      <p:ext uri="{BB962C8B-B14F-4D97-AF65-F5344CB8AC3E}">
        <p14:creationId xmlns:p14="http://schemas.microsoft.com/office/powerpoint/2010/main" val="1827264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3" name="Rectangle 2"/>
          <p:cNvSpPr/>
          <p:nvPr/>
        </p:nvSpPr>
        <p:spPr>
          <a:xfrm>
            <a:off x="10732" y="1644828"/>
            <a:ext cx="12181268" cy="3170099"/>
          </a:xfrm>
          <a:prstGeom prst="rect">
            <a:avLst/>
          </a:prstGeom>
        </p:spPr>
        <p:txBody>
          <a:bodyPr wrap="square">
            <a:spAutoFit/>
          </a:bodyPr>
          <a:lstStyle/>
          <a:p>
            <a:r>
              <a:rPr lang="en-IN" sz="2500" b="1" dirty="0">
                <a:latin typeface="Nunito Sans" panose="020B0604020202020204" charset="0"/>
              </a:rPr>
              <a:t>20. In a clock having a circular scale of twelve hours, when time changes from 7:45 a.m. to 7:47 a.m., by how many degrees the angle formed by the hour hand and the minute hand changes?</a:t>
            </a:r>
          </a:p>
          <a:p>
            <a:endParaRPr lang="en-IN" sz="2500" b="1" dirty="0">
              <a:latin typeface="Nunito Sans" panose="020B0604020202020204" charset="0"/>
            </a:endParaRPr>
          </a:p>
          <a:p>
            <a:r>
              <a:rPr lang="en-IN" sz="2500" dirty="0">
                <a:latin typeface="Nunito Sans" panose="020B0604020202020204" charset="0"/>
              </a:rPr>
              <a:t>a. 10⁰</a:t>
            </a:r>
          </a:p>
          <a:p>
            <a:r>
              <a:rPr lang="en-IN" sz="2500" dirty="0">
                <a:latin typeface="Nunito Sans" panose="020B0604020202020204" charset="0"/>
              </a:rPr>
              <a:t>b. 11⁰</a:t>
            </a:r>
          </a:p>
          <a:p>
            <a:r>
              <a:rPr lang="en-IN" sz="2500" dirty="0">
                <a:latin typeface="Nunito Sans" panose="020B0604020202020204" charset="0"/>
              </a:rPr>
              <a:t>c. 12⁰</a:t>
            </a:r>
          </a:p>
          <a:p>
            <a:r>
              <a:rPr lang="en-IN" sz="2500" dirty="0">
                <a:latin typeface="Nunito Sans" panose="020B0604020202020204" charset="0"/>
              </a:rPr>
              <a:t>d. 15⁰</a:t>
            </a:r>
          </a:p>
        </p:txBody>
      </p:sp>
    </p:spTree>
    <p:extLst>
      <p:ext uri="{BB962C8B-B14F-4D97-AF65-F5344CB8AC3E}">
        <p14:creationId xmlns:p14="http://schemas.microsoft.com/office/powerpoint/2010/main" val="2413066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id="{456C9966-3D51-4F1F-BF70-A36692846596}"/>
              </a:ext>
            </a:extLst>
          </p:cNvPr>
          <p:cNvSpPr txBox="1"/>
          <p:nvPr/>
        </p:nvSpPr>
        <p:spPr>
          <a:xfrm>
            <a:off x="0" y="3055701"/>
            <a:ext cx="12192000" cy="8850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pPr algn="ctr"/>
            <a:r>
              <a:rPr lang="en-US" sz="5400" b="1" dirty="0">
                <a:solidFill>
                  <a:schemeClr val="bg1"/>
                </a:solidFill>
                <a:latin typeface="Nunito Sans" panose="00000500000000000000" pitchFamily="2" charset="0"/>
              </a:rPr>
              <a:t>Thank you</a:t>
            </a:r>
            <a:endParaRPr sz="5400" b="1" dirty="0">
              <a:solidFill>
                <a:schemeClr val="bg1"/>
              </a:solidFill>
              <a:latin typeface="Nunito Sans" panose="00000500000000000000" pitchFamily="2"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640332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id="{456C9966-3D51-4F1F-BF70-A36692846596}"/>
              </a:ext>
            </a:extLst>
          </p:cNvPr>
          <p:cNvSpPr txBox="1"/>
          <p:nvPr/>
        </p:nvSpPr>
        <p:spPr>
          <a:xfrm>
            <a:off x="0" y="3055701"/>
            <a:ext cx="12192000" cy="8850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pPr algn="ctr"/>
            <a:r>
              <a:rPr lang="en-US" sz="5400" b="1" dirty="0">
                <a:solidFill>
                  <a:schemeClr val="bg1"/>
                </a:solidFill>
                <a:latin typeface="Nunito Sans" panose="00000500000000000000" pitchFamily="2" charset="0"/>
              </a:rPr>
              <a:t>Concepts</a:t>
            </a:r>
            <a:endParaRPr sz="5400" b="1" dirty="0">
              <a:solidFill>
                <a:schemeClr val="bg1"/>
              </a:solidFill>
              <a:latin typeface="Nunito Sans" panose="00000500000000000000" pitchFamily="2"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56336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216514" y="1524000"/>
            <a:ext cx="11728598" cy="1938992"/>
          </a:xfrm>
          <a:prstGeom prst="rect">
            <a:avLst/>
          </a:prstGeom>
          <a:noFill/>
        </p:spPr>
        <p:txBody>
          <a:bodyPr wrap="square" rtlCol="0">
            <a:spAutoFit/>
          </a:bodyPr>
          <a:lstStyle/>
          <a:p>
            <a:r>
              <a:rPr lang="en-US" sz="4000" dirty="0">
                <a:latin typeface="Nunito Sans" panose="020B0604020202020204" charset="0"/>
              </a:rPr>
              <a:t>Types of Problem:</a:t>
            </a:r>
          </a:p>
          <a:p>
            <a:pPr marL="1200150" lvl="1" indent="-742950">
              <a:buFont typeface="+mj-lt"/>
              <a:buAutoNum type="arabicParenR"/>
            </a:pPr>
            <a:r>
              <a:rPr lang="en-US" sz="4000" dirty="0">
                <a:latin typeface="Nunito Sans" panose="020B0604020202020204" charset="0"/>
              </a:rPr>
              <a:t>Angle based problem</a:t>
            </a:r>
          </a:p>
          <a:p>
            <a:pPr marL="1200150" lvl="1" indent="-742950">
              <a:buFont typeface="+mj-lt"/>
              <a:buAutoNum type="arabicParenR"/>
            </a:pPr>
            <a:r>
              <a:rPr lang="en-US" sz="4000" dirty="0">
                <a:latin typeface="Nunito Sans" panose="020B0604020202020204" charset="0"/>
              </a:rPr>
              <a:t>Gain/Loss based problems</a:t>
            </a:r>
          </a:p>
        </p:txBody>
      </p:sp>
      <p:sp>
        <p:nvSpPr>
          <p:cNvPr id="10" name="Rectangle 9">
            <a:extLst>
              <a:ext uri="{FF2B5EF4-FFF2-40B4-BE49-F238E27FC236}">
                <a16:creationId xmlns:a16="http://schemas.microsoft.com/office/drawing/2014/main" id="{82037F44-B579-465E-912D-7578628D7D24}"/>
              </a:ext>
            </a:extLst>
          </p:cNvPr>
          <p:cNvSpPr/>
          <p:nvPr/>
        </p:nvSpPr>
        <p:spPr>
          <a:xfrm>
            <a:off x="762000" y="38100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2200" y="6386654"/>
            <a:ext cx="1993392" cy="430628"/>
          </a:xfrm>
          <a:prstGeom prst="rect">
            <a:avLst/>
          </a:prstGeom>
        </p:spPr>
      </p:pic>
    </p:spTree>
    <p:extLst>
      <p:ext uri="{BB962C8B-B14F-4D97-AF65-F5344CB8AC3E}">
        <p14:creationId xmlns:p14="http://schemas.microsoft.com/office/powerpoint/2010/main" val="139548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 calcmode="lin" valueType="num">
                                      <p:cBhvr additive="base">
                                        <p:cTn id="13"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 calcmode="lin" valueType="num">
                                      <p:cBhvr additive="base">
                                        <p:cTn id="19"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id="{82037F44-B579-465E-912D-7578628D7D24}"/>
              </a:ext>
            </a:extLst>
          </p:cNvPr>
          <p:cNvSpPr/>
          <p:nvPr/>
        </p:nvSpPr>
        <p:spPr>
          <a:xfrm>
            <a:off x="762000" y="38100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2200" y="6386654"/>
            <a:ext cx="1993392" cy="430628"/>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3954786183"/>
              </p:ext>
            </p:extLst>
          </p:nvPr>
        </p:nvGraphicFramePr>
        <p:xfrm>
          <a:off x="1371600" y="1186976"/>
          <a:ext cx="8128000" cy="1417320"/>
        </p:xfrm>
        <a:graphic>
          <a:graphicData uri="http://schemas.openxmlformats.org/drawingml/2006/table">
            <a:tbl>
              <a:tblPr firstRow="1" bandRow="1">
                <a:tableStyleId>{D7AC3CCA-C797-4891-BE02-D94E43425B78}</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gridSpan="2">
                  <a:txBody>
                    <a:bodyPr/>
                    <a:lstStyle/>
                    <a:p>
                      <a:pPr algn="ctr"/>
                      <a:r>
                        <a:rPr lang="en-IN" sz="2500" dirty="0">
                          <a:latin typeface="Nunito Sans" panose="020B0604020202020204" charset="0"/>
                        </a:rPr>
                        <a:t>Minute</a:t>
                      </a:r>
                      <a:r>
                        <a:rPr lang="en-IN" sz="2500" baseline="0" dirty="0">
                          <a:latin typeface="Nunito Sans" panose="020B0604020202020204" charset="0"/>
                        </a:rPr>
                        <a:t> Hand</a:t>
                      </a:r>
                      <a:endParaRPr lang="en-IN" sz="2500" dirty="0">
                        <a:latin typeface="Nunito Sa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IN" sz="2500" dirty="0">
                          <a:latin typeface="Nunito Sans" panose="020B0604020202020204" charset="0"/>
                        </a:rPr>
                        <a:t>1</a:t>
                      </a:r>
                      <a:r>
                        <a:rPr lang="en-IN" sz="2500" baseline="0" dirty="0">
                          <a:latin typeface="Nunito Sans" panose="020B0604020202020204" charset="0"/>
                        </a:rPr>
                        <a:t> hour</a:t>
                      </a:r>
                      <a:endParaRPr lang="en-IN" sz="2500" dirty="0">
                        <a:latin typeface="Nunito Sa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500" dirty="0">
                          <a:latin typeface="Nunito Sans" panose="020B0604020202020204" charset="0"/>
                        </a:rPr>
                        <a:t>360</a:t>
                      </a:r>
                      <a:r>
                        <a:rPr lang="en-IN" sz="2500" baseline="30000" dirty="0">
                          <a:latin typeface="Nunito Sans" panose="020B060402020202020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IN" sz="2500" dirty="0">
                          <a:latin typeface="Nunito Sans" panose="020B0604020202020204" charset="0"/>
                        </a:rPr>
                        <a:t> 1</a:t>
                      </a:r>
                      <a:r>
                        <a:rPr lang="en-IN" sz="2500" baseline="0" dirty="0">
                          <a:latin typeface="Nunito Sans" panose="020B0604020202020204" charset="0"/>
                        </a:rPr>
                        <a:t> minute</a:t>
                      </a:r>
                      <a:endParaRPr lang="en-IN" sz="2500" dirty="0">
                        <a:latin typeface="Nunito Sa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500" dirty="0">
                          <a:latin typeface="Nunito Sans" panose="020B0604020202020204" charset="0"/>
                        </a:rPr>
                        <a:t>6</a:t>
                      </a:r>
                      <a:r>
                        <a:rPr lang="en-IN" sz="2500" baseline="30000" dirty="0">
                          <a:latin typeface="Nunito Sans" panose="020B060402020202020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067264770"/>
              </p:ext>
            </p:extLst>
          </p:nvPr>
        </p:nvGraphicFramePr>
        <p:xfrm>
          <a:off x="1371600" y="3752901"/>
          <a:ext cx="8128000" cy="1889760"/>
        </p:xfrm>
        <a:graphic>
          <a:graphicData uri="http://schemas.openxmlformats.org/drawingml/2006/table">
            <a:tbl>
              <a:tblPr firstRow="1" bandRow="1">
                <a:tableStyleId>{D7AC3CCA-C797-4891-BE02-D94E43425B78}</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gridSpan="2">
                  <a:txBody>
                    <a:bodyPr/>
                    <a:lstStyle/>
                    <a:p>
                      <a:pPr algn="ctr"/>
                      <a:r>
                        <a:rPr lang="en-IN" sz="2500" dirty="0">
                          <a:latin typeface="Nunito Sans" panose="020B0604020202020204" charset="0"/>
                        </a:rPr>
                        <a:t>Hour</a:t>
                      </a:r>
                      <a:r>
                        <a:rPr lang="en-IN" sz="2500" baseline="0" dirty="0">
                          <a:latin typeface="Nunito Sans" panose="020B0604020202020204" charset="0"/>
                        </a:rPr>
                        <a:t> Hand</a:t>
                      </a:r>
                      <a:endParaRPr lang="en-IN" sz="2500" dirty="0">
                        <a:latin typeface="Nunito Sa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IN" sz="2500" dirty="0">
                          <a:latin typeface="Nunito Sans" panose="020B0604020202020204" charset="0"/>
                        </a:rPr>
                        <a:t>12</a:t>
                      </a:r>
                      <a:r>
                        <a:rPr lang="en-IN" sz="2500" baseline="0" dirty="0">
                          <a:latin typeface="Nunito Sans" panose="020B0604020202020204" charset="0"/>
                        </a:rPr>
                        <a:t> hours</a:t>
                      </a:r>
                      <a:endParaRPr lang="en-IN" sz="2500" dirty="0">
                        <a:latin typeface="Nunito Sa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500" dirty="0">
                          <a:latin typeface="Nunito Sans" panose="020B0604020202020204" charset="0"/>
                        </a:rPr>
                        <a:t>360</a:t>
                      </a:r>
                      <a:r>
                        <a:rPr lang="en-IN" sz="2500" baseline="30000" dirty="0">
                          <a:latin typeface="Nunito Sans" panose="020B060402020202020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IN" sz="2500" dirty="0">
                          <a:latin typeface="Nunito Sans" panose="020B0604020202020204" charset="0"/>
                        </a:rPr>
                        <a:t> 1</a:t>
                      </a:r>
                      <a:r>
                        <a:rPr lang="en-IN" sz="2500" baseline="0" dirty="0">
                          <a:latin typeface="Nunito Sans" panose="020B0604020202020204" charset="0"/>
                        </a:rPr>
                        <a:t> hour</a:t>
                      </a:r>
                      <a:endParaRPr lang="en-IN" sz="2500" dirty="0">
                        <a:latin typeface="Nunito Sa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500" dirty="0">
                          <a:latin typeface="Nunito Sans" panose="020B0604020202020204" charset="0"/>
                        </a:rPr>
                        <a:t>30</a:t>
                      </a:r>
                      <a:r>
                        <a:rPr lang="en-IN" sz="2500" baseline="30000" dirty="0">
                          <a:latin typeface="Nunito Sans" panose="020B060402020202020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en-IN" sz="2500" dirty="0">
                          <a:latin typeface="Nunito Sans" panose="020B0604020202020204" charset="0"/>
                        </a:rPr>
                        <a:t>1</a:t>
                      </a:r>
                      <a:r>
                        <a:rPr lang="en-IN" sz="2500" baseline="0" dirty="0">
                          <a:latin typeface="Nunito Sans" panose="020B0604020202020204" charset="0"/>
                        </a:rPr>
                        <a:t> minute</a:t>
                      </a:r>
                      <a:endParaRPr lang="en-IN" sz="2500" dirty="0">
                        <a:latin typeface="Nunito Sa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500" dirty="0">
                          <a:latin typeface="Nunito Sans" panose="020B0604020202020204" charset="0"/>
                        </a:rPr>
                        <a:t>0.5</a:t>
                      </a:r>
                      <a:r>
                        <a:rPr lang="en-IN" sz="2500" baseline="30000" dirty="0">
                          <a:latin typeface="Nunito Sans" panose="020B060402020202020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31247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C4BA18A-B0F2-4D62-9B28-7B486D4C70CF}"/>
                  </a:ext>
                </a:extLst>
              </p:cNvPr>
              <p:cNvSpPr txBox="1"/>
              <p:nvPr/>
            </p:nvSpPr>
            <p:spPr>
              <a:xfrm>
                <a:off x="402336" y="705851"/>
                <a:ext cx="10160892" cy="147540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4000" i="1" smtClean="0">
                          <a:latin typeface="Cambria Math" panose="02040503050406030204" pitchFamily="18" charset="0"/>
                          <a:ea typeface="Cambria Math" panose="02040503050406030204" pitchFamily="18" charset="0"/>
                        </a:rPr>
                        <m:t>𝜃</m:t>
                      </m:r>
                      <m:r>
                        <a:rPr lang="en-IN" sz="4000" b="0" i="1" smtClean="0">
                          <a:latin typeface="Cambria Math" panose="02040503050406030204" pitchFamily="18" charset="0"/>
                          <a:ea typeface="Cambria Math" panose="02040503050406030204" pitchFamily="18" charset="0"/>
                        </a:rPr>
                        <m:t>=30(</m:t>
                      </m:r>
                      <m:r>
                        <a:rPr lang="en-IN" sz="4000" b="0" i="1" smtClean="0">
                          <a:latin typeface="Cambria Math" panose="02040503050406030204" pitchFamily="18" charset="0"/>
                          <a:ea typeface="Cambria Math" panose="02040503050406030204" pitchFamily="18" charset="0"/>
                        </a:rPr>
                        <m:t>𝐻</m:t>
                      </m:r>
                      <m:r>
                        <a:rPr lang="en-IN" sz="4000" b="0" i="1" smtClean="0">
                          <a:latin typeface="Cambria Math" panose="02040503050406030204" pitchFamily="18" charset="0"/>
                          <a:ea typeface="Cambria Math" panose="02040503050406030204" pitchFamily="18" charset="0"/>
                        </a:rPr>
                        <m:t>)~</m:t>
                      </m:r>
                      <m:d>
                        <m:dPr>
                          <m:ctrlPr>
                            <a:rPr lang="en-IN" sz="4000" b="0" i="1" smtClean="0">
                              <a:latin typeface="Cambria Math" panose="02040503050406030204" pitchFamily="18" charset="0"/>
                              <a:ea typeface="Cambria Math" panose="02040503050406030204" pitchFamily="18" charset="0"/>
                            </a:rPr>
                          </m:ctrlPr>
                        </m:dPr>
                        <m:e>
                          <m:f>
                            <m:fPr>
                              <m:ctrlPr>
                                <a:rPr lang="en-IN" sz="4000" b="0" i="1" smtClean="0">
                                  <a:latin typeface="Cambria Math" panose="02040503050406030204" pitchFamily="18" charset="0"/>
                                  <a:ea typeface="Cambria Math" panose="02040503050406030204" pitchFamily="18" charset="0"/>
                                </a:rPr>
                              </m:ctrlPr>
                            </m:fPr>
                            <m:num>
                              <m:r>
                                <a:rPr lang="en-IN" sz="4000" b="0" i="1" smtClean="0">
                                  <a:latin typeface="Cambria Math" panose="02040503050406030204" pitchFamily="18" charset="0"/>
                                  <a:ea typeface="Cambria Math" panose="02040503050406030204" pitchFamily="18" charset="0"/>
                                </a:rPr>
                                <m:t>11</m:t>
                              </m:r>
                            </m:num>
                            <m:den>
                              <m:r>
                                <a:rPr lang="en-IN" sz="4000" b="0" i="1" smtClean="0">
                                  <a:latin typeface="Cambria Math" panose="02040503050406030204" pitchFamily="18" charset="0"/>
                                  <a:ea typeface="Cambria Math" panose="02040503050406030204" pitchFamily="18" charset="0"/>
                                </a:rPr>
                                <m:t>2</m:t>
                              </m:r>
                            </m:den>
                          </m:f>
                        </m:e>
                      </m:d>
                      <m:r>
                        <a:rPr lang="en-IN" sz="4000" b="0" i="1" smtClean="0">
                          <a:latin typeface="Cambria Math" panose="02040503050406030204" pitchFamily="18" charset="0"/>
                          <a:ea typeface="Cambria Math" panose="02040503050406030204" pitchFamily="18" charset="0"/>
                        </a:rPr>
                        <m:t>𝑀</m:t>
                      </m:r>
                    </m:oMath>
                  </m:oMathPara>
                </a14:m>
                <a:endParaRPr lang="en-US" sz="3600" dirty="0">
                  <a:latin typeface="Nunito Sans" panose="020B0604020202020204" charset="0"/>
                </a:endParaRPr>
              </a:p>
            </p:txBody>
          </p:sp>
        </mc:Choice>
        <mc:Fallback xmlns="">
          <p:sp>
            <p:nvSpPr>
              <p:cNvPr id="13" name="TextBox 12">
                <a:extLst>
                  <a:ext uri="{FF2B5EF4-FFF2-40B4-BE49-F238E27FC236}">
                    <a16:creationId xmlns:a16="http://schemas.microsoft.com/office/drawing/2014/main" xmlns="" id="{FC4BA18A-B0F2-4D62-9B28-7B486D4C70CF}"/>
                  </a:ext>
                </a:extLst>
              </p:cNvPr>
              <p:cNvSpPr txBox="1">
                <a:spLocks noRot="1" noChangeAspect="1" noMove="1" noResize="1" noEditPoints="1" noAdjustHandles="1" noChangeArrowheads="1" noChangeShapeType="1" noTextEdit="1"/>
              </p:cNvSpPr>
              <p:nvPr/>
            </p:nvSpPr>
            <p:spPr>
              <a:xfrm>
                <a:off x="402336" y="705851"/>
                <a:ext cx="10160892" cy="1475404"/>
              </a:xfrm>
              <a:prstGeom prst="rect">
                <a:avLst/>
              </a:prstGeom>
              <a:blipFill rotWithShape="0">
                <a:blip r:embed="rId3"/>
                <a:stretch>
                  <a:fillRect/>
                </a:stretch>
              </a:blipFill>
            </p:spPr>
            <p:txBody>
              <a:bodyPr/>
              <a:lstStyle/>
              <a:p>
                <a:r>
                  <a:rPr lang="en-IN">
                    <a:noFill/>
                  </a:rPr>
                  <a:t> </a:t>
                </a:r>
              </a:p>
            </p:txBody>
          </p:sp>
        </mc:Fallback>
      </mc:AlternateContent>
      <p:sp>
        <p:nvSpPr>
          <p:cNvPr id="10" name="Rectangle 9">
            <a:extLst>
              <a:ext uri="{FF2B5EF4-FFF2-40B4-BE49-F238E27FC236}">
                <a16:creationId xmlns:a16="http://schemas.microsoft.com/office/drawing/2014/main" id="{82037F44-B579-465E-912D-7578628D7D24}"/>
              </a:ext>
            </a:extLst>
          </p:cNvPr>
          <p:cNvSpPr/>
          <p:nvPr/>
        </p:nvSpPr>
        <p:spPr>
          <a:xfrm>
            <a:off x="618128" y="45720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mc:AlternateContent xmlns:mc="http://schemas.openxmlformats.org/markup-compatibility/2006" xmlns:a14="http://schemas.microsoft.com/office/drawing/2010/main">
        <mc:Choice Requires="a14">
          <p:sp>
            <p:nvSpPr>
              <p:cNvPr id="2" name="TextBox 1"/>
              <p:cNvSpPr txBox="1"/>
              <p:nvPr/>
            </p:nvSpPr>
            <p:spPr>
              <a:xfrm>
                <a:off x="402336" y="2657067"/>
                <a:ext cx="11265408" cy="791370"/>
              </a:xfrm>
              <a:prstGeom prst="rect">
                <a:avLst/>
              </a:prstGeom>
              <a:noFill/>
            </p:spPr>
            <p:txBody>
              <a:bodyPr wrap="square" lIns="0" tIns="0" rIns="0" bIns="0" rtlCol="0">
                <a:spAutoFit/>
              </a:bodyPr>
              <a:lstStyle/>
              <a:p>
                <a14:m>
                  <m:oMath xmlns:m="http://schemas.openxmlformats.org/officeDocument/2006/math">
                    <m:r>
                      <a:rPr lang="en-IN" sz="3600" b="0" i="1" smtClean="0">
                        <a:latin typeface="Cambria Math" panose="02040503050406030204" pitchFamily="18" charset="0"/>
                        <a:ea typeface="Cambria Math" panose="02040503050406030204" pitchFamily="18" charset="0"/>
                      </a:rPr>
                      <m:t>𝑇𝑖𝑚𝑒</m:t>
                    </m:r>
                    <m:r>
                      <a:rPr lang="en-IN" sz="3600" b="0" i="1" smtClean="0">
                        <a:latin typeface="Cambria Math" panose="02040503050406030204" pitchFamily="18" charset="0"/>
                        <a:ea typeface="Cambria Math" panose="02040503050406030204" pitchFamily="18" charset="0"/>
                      </a:rPr>
                      <m:t> </m:t>
                    </m:r>
                    <m:r>
                      <a:rPr lang="en-IN" sz="3600" b="0" i="1" smtClean="0">
                        <a:latin typeface="Cambria Math" panose="02040503050406030204" pitchFamily="18" charset="0"/>
                        <a:ea typeface="Cambria Math" panose="02040503050406030204" pitchFamily="18" charset="0"/>
                      </a:rPr>
                      <m:t>𝑡𝑎𝑘𝑒𝑛</m:t>
                    </m:r>
                    <m:r>
                      <a:rPr lang="en-IN" sz="3600" b="0" i="1" smtClean="0">
                        <a:latin typeface="Cambria Math" panose="02040503050406030204" pitchFamily="18" charset="0"/>
                        <a:ea typeface="Cambria Math" panose="02040503050406030204" pitchFamily="18" charset="0"/>
                      </a:rPr>
                      <m:t> </m:t>
                    </m:r>
                    <m:r>
                      <a:rPr lang="en-IN" sz="3600" b="0" i="1" smtClean="0">
                        <a:latin typeface="Cambria Math" panose="02040503050406030204" pitchFamily="18" charset="0"/>
                        <a:ea typeface="Cambria Math" panose="02040503050406030204" pitchFamily="18" charset="0"/>
                      </a:rPr>
                      <m:t>𝑓𝑜𝑟</m:t>
                    </m:r>
                    <m:r>
                      <a:rPr lang="en-IN" sz="3600" b="0" i="1" smtClean="0">
                        <a:latin typeface="Cambria Math" panose="02040503050406030204" pitchFamily="18" charset="0"/>
                        <a:ea typeface="Cambria Math" panose="02040503050406030204" pitchFamily="18" charset="0"/>
                      </a:rPr>
                      <m:t> </m:t>
                    </m:r>
                    <m:r>
                      <a:rPr lang="en-IN" sz="3600" b="0" i="1" smtClean="0">
                        <a:latin typeface="Cambria Math" panose="02040503050406030204" pitchFamily="18" charset="0"/>
                        <a:ea typeface="Cambria Math" panose="02040503050406030204" pitchFamily="18" charset="0"/>
                      </a:rPr>
                      <m:t>𝑜𝑛𝑒</m:t>
                    </m:r>
                    <m:r>
                      <a:rPr lang="en-IN" sz="3600" b="0" i="1" smtClean="0">
                        <a:latin typeface="Cambria Math" panose="02040503050406030204" pitchFamily="18" charset="0"/>
                        <a:ea typeface="Cambria Math" panose="02040503050406030204" pitchFamily="18" charset="0"/>
                      </a:rPr>
                      <m:t> </m:t>
                    </m:r>
                    <m:r>
                      <a:rPr lang="en-IN" sz="3600" b="0" i="1" smtClean="0">
                        <a:latin typeface="Cambria Math" panose="02040503050406030204" pitchFamily="18" charset="0"/>
                        <a:ea typeface="Cambria Math" panose="02040503050406030204" pitchFamily="18" charset="0"/>
                      </a:rPr>
                      <m:t>𝑐𝑜𝑖𝑛𝑐𝑖𝑑𝑒𝑛𝑐𝑒</m:t>
                    </m:r>
                    <m:r>
                      <a:rPr lang="en-IN" sz="3600" b="0" i="1" smtClean="0">
                        <a:latin typeface="Cambria Math" panose="02040503050406030204" pitchFamily="18" charset="0"/>
                        <a:ea typeface="Cambria Math" panose="02040503050406030204" pitchFamily="18" charset="0"/>
                      </a:rPr>
                      <m:t>=</m:t>
                    </m:r>
                  </m:oMath>
                </a14:m>
                <a:r>
                  <a:rPr lang="en-IN" sz="3600" dirty="0">
                    <a:latin typeface="Cambria Math" panose="02040503050406030204" pitchFamily="18" charset="0"/>
                    <a:ea typeface="Cambria Math" panose="02040503050406030204" pitchFamily="18" charset="0"/>
                  </a:rPr>
                  <a:t> </a:t>
                </a:r>
                <a14:m>
                  <m:oMath xmlns:m="http://schemas.openxmlformats.org/officeDocument/2006/math">
                    <m:r>
                      <a:rPr lang="en-IN" sz="3600" b="0" i="1" dirty="0" smtClean="0">
                        <a:latin typeface="Cambria Math" panose="02040503050406030204" pitchFamily="18" charset="0"/>
                        <a:ea typeface="Cambria Math" panose="02040503050406030204" pitchFamily="18" charset="0"/>
                      </a:rPr>
                      <m:t>65 </m:t>
                    </m:r>
                    <m:f>
                      <m:fPr>
                        <m:ctrlPr>
                          <a:rPr lang="en-IN" sz="3600" b="0" i="1" dirty="0" smtClean="0">
                            <a:latin typeface="Cambria Math" panose="02040503050406030204" pitchFamily="18" charset="0"/>
                            <a:ea typeface="Cambria Math" panose="02040503050406030204" pitchFamily="18" charset="0"/>
                          </a:rPr>
                        </m:ctrlPr>
                      </m:fPr>
                      <m:num>
                        <m:r>
                          <a:rPr lang="en-IN" sz="3600" b="0" i="1" dirty="0" smtClean="0">
                            <a:latin typeface="Cambria Math" panose="02040503050406030204" pitchFamily="18" charset="0"/>
                            <a:ea typeface="Cambria Math" panose="02040503050406030204" pitchFamily="18" charset="0"/>
                          </a:rPr>
                          <m:t>5</m:t>
                        </m:r>
                      </m:num>
                      <m:den>
                        <m:r>
                          <a:rPr lang="en-IN" sz="3600" b="0" i="1" dirty="0" smtClean="0">
                            <a:latin typeface="Cambria Math" panose="02040503050406030204" pitchFamily="18" charset="0"/>
                            <a:ea typeface="Cambria Math" panose="02040503050406030204" pitchFamily="18" charset="0"/>
                          </a:rPr>
                          <m:t>11</m:t>
                        </m:r>
                      </m:den>
                    </m:f>
                  </m:oMath>
                </a14:m>
                <a:r>
                  <a:rPr lang="en-IN" sz="3600" dirty="0">
                    <a:latin typeface="Cambria Math" panose="02040503050406030204" pitchFamily="18" charset="0"/>
                    <a:ea typeface="Cambria Math" panose="02040503050406030204" pitchFamily="18" charset="0"/>
                  </a:rPr>
                  <a:t> minutes</a:t>
                </a:r>
              </a:p>
            </p:txBody>
          </p:sp>
        </mc:Choice>
        <mc:Fallback xmlns="">
          <p:sp>
            <p:nvSpPr>
              <p:cNvPr id="2" name="TextBox 1"/>
              <p:cNvSpPr txBox="1">
                <a:spLocks noRot="1" noChangeAspect="1" noMove="1" noResize="1" noEditPoints="1" noAdjustHandles="1" noChangeArrowheads="1" noChangeShapeType="1" noTextEdit="1"/>
              </p:cNvSpPr>
              <p:nvPr/>
            </p:nvSpPr>
            <p:spPr>
              <a:xfrm>
                <a:off x="402336" y="2657067"/>
                <a:ext cx="11265408" cy="791370"/>
              </a:xfrm>
              <a:prstGeom prst="rect">
                <a:avLst/>
              </a:prstGeom>
              <a:blipFill rotWithShape="0">
                <a:blip r:embed="rId5"/>
                <a:stretch>
                  <a:fillRect t="-3846" b="-17692"/>
                </a:stretch>
              </a:blipFill>
            </p:spPr>
            <p:txBody>
              <a:bodyPr/>
              <a:lstStyle/>
              <a:p>
                <a:r>
                  <a:rPr lang="en-IN">
                    <a:noFill/>
                  </a:rPr>
                  <a:t> </a:t>
                </a:r>
              </a:p>
            </p:txBody>
          </p:sp>
        </mc:Fallback>
      </mc:AlternateContent>
    </p:spTree>
    <p:extLst>
      <p:ext uri="{BB962C8B-B14F-4D97-AF65-F5344CB8AC3E}">
        <p14:creationId xmlns:p14="http://schemas.microsoft.com/office/powerpoint/2010/main" val="1959555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3" name="Rectangle 2"/>
          <p:cNvSpPr/>
          <p:nvPr/>
        </p:nvSpPr>
        <p:spPr>
          <a:xfrm>
            <a:off x="10732" y="1644828"/>
            <a:ext cx="12181268" cy="3170099"/>
          </a:xfrm>
          <a:prstGeom prst="rect">
            <a:avLst/>
          </a:prstGeom>
        </p:spPr>
        <p:txBody>
          <a:bodyPr wrap="square">
            <a:spAutoFit/>
          </a:bodyPr>
          <a:lstStyle/>
          <a:p>
            <a:pPr marL="457200" indent="-457200">
              <a:buAutoNum type="arabicPeriod"/>
            </a:pPr>
            <a:r>
              <a:rPr lang="en-IN" sz="2500" b="1" dirty="0">
                <a:latin typeface="Nunito Sans" panose="020B0604020202020204" charset="0"/>
              </a:rPr>
              <a:t>There are 2 clocks. One is getting slow by 2 minutes per hour and the other one is gaining 1 minute every hour. After exactly how many hours the time shown by the 2 clocks will have a 1 hour difference?</a:t>
            </a:r>
          </a:p>
          <a:p>
            <a:endParaRPr lang="en-IN" sz="2500" dirty="0">
              <a:latin typeface="Nunito Sans" panose="020B0604020202020204" charset="0"/>
            </a:endParaRPr>
          </a:p>
          <a:p>
            <a:pPr marL="457200" indent="-457200">
              <a:buFont typeface="+mj-lt"/>
              <a:buAutoNum type="alphaLcParenR"/>
            </a:pPr>
            <a:r>
              <a:rPr lang="en-IN" sz="2500" dirty="0">
                <a:latin typeface="Nunito Sans" panose="020B0604020202020204" charset="0"/>
              </a:rPr>
              <a:t>10</a:t>
            </a:r>
          </a:p>
          <a:p>
            <a:pPr marL="457200" indent="-457200">
              <a:buFont typeface="+mj-lt"/>
              <a:buAutoNum type="alphaLcParenR"/>
            </a:pPr>
            <a:r>
              <a:rPr lang="en-IN" sz="2500" dirty="0">
                <a:latin typeface="Nunito Sans" panose="020B0604020202020204" charset="0"/>
              </a:rPr>
              <a:t>20</a:t>
            </a:r>
          </a:p>
          <a:p>
            <a:pPr marL="457200" indent="-457200">
              <a:buFont typeface="+mj-lt"/>
              <a:buAutoNum type="alphaLcParenR"/>
            </a:pPr>
            <a:r>
              <a:rPr lang="en-IN" sz="2500" dirty="0">
                <a:latin typeface="Nunito Sans" panose="020B0604020202020204" charset="0"/>
              </a:rPr>
              <a:t>30</a:t>
            </a:r>
          </a:p>
          <a:p>
            <a:pPr marL="457200" indent="-457200">
              <a:buFont typeface="+mj-lt"/>
              <a:buAutoNum type="alphaLcParenR"/>
            </a:pPr>
            <a:r>
              <a:rPr lang="en-IN" sz="2500" dirty="0">
                <a:latin typeface="Nunito Sans" panose="020B0604020202020204" charset="0"/>
              </a:rPr>
              <a:t>40</a:t>
            </a:r>
          </a:p>
        </p:txBody>
      </p:sp>
    </p:spTree>
    <p:extLst>
      <p:ext uri="{BB962C8B-B14F-4D97-AF65-F5344CB8AC3E}">
        <p14:creationId xmlns:p14="http://schemas.microsoft.com/office/powerpoint/2010/main" val="2283475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3" name="Rectangle 2"/>
          <p:cNvSpPr/>
          <p:nvPr/>
        </p:nvSpPr>
        <p:spPr>
          <a:xfrm>
            <a:off x="10732" y="1644828"/>
            <a:ext cx="12181268" cy="2400657"/>
          </a:xfrm>
          <a:prstGeom prst="rect">
            <a:avLst/>
          </a:prstGeom>
        </p:spPr>
        <p:txBody>
          <a:bodyPr wrap="square">
            <a:spAutoFit/>
          </a:bodyPr>
          <a:lstStyle/>
          <a:p>
            <a:r>
              <a:rPr lang="en-IN" sz="2500" b="1" dirty="0">
                <a:latin typeface="Nunito Sans" panose="020B0604020202020204" charset="0"/>
              </a:rPr>
              <a:t>2. What is the angle formed by the hour hand and the minute hand at 12:30 p.m.?</a:t>
            </a:r>
          </a:p>
          <a:p>
            <a:endParaRPr lang="en-IN" sz="2500" b="1" dirty="0">
              <a:latin typeface="Nunito Sans" panose="020B0604020202020204" charset="0"/>
            </a:endParaRPr>
          </a:p>
          <a:p>
            <a:r>
              <a:rPr lang="en-IN" sz="2500" dirty="0">
                <a:latin typeface="Nunito Sans" panose="020B0604020202020204" charset="0"/>
              </a:rPr>
              <a:t>a. 120⁰</a:t>
            </a:r>
          </a:p>
          <a:p>
            <a:r>
              <a:rPr lang="en-IN" sz="2500" dirty="0">
                <a:latin typeface="Nunito Sans" panose="020B0604020202020204" charset="0"/>
              </a:rPr>
              <a:t>b. 135⁰</a:t>
            </a:r>
          </a:p>
          <a:p>
            <a:r>
              <a:rPr lang="en-IN" sz="2500" dirty="0">
                <a:latin typeface="Nunito Sans" panose="020B0604020202020204" charset="0"/>
              </a:rPr>
              <a:t>c. 165⁰</a:t>
            </a:r>
          </a:p>
          <a:p>
            <a:r>
              <a:rPr lang="en-IN" sz="2500" dirty="0">
                <a:latin typeface="Nunito Sans" panose="020B0604020202020204" charset="0"/>
              </a:rPr>
              <a:t>d. 180⁰</a:t>
            </a:r>
          </a:p>
        </p:txBody>
      </p:sp>
    </p:spTree>
    <p:extLst>
      <p:ext uri="{BB962C8B-B14F-4D97-AF65-F5344CB8AC3E}">
        <p14:creationId xmlns:p14="http://schemas.microsoft.com/office/powerpoint/2010/main" val="711110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3" name="Rectangle 2"/>
          <p:cNvSpPr/>
          <p:nvPr/>
        </p:nvSpPr>
        <p:spPr>
          <a:xfrm>
            <a:off x="10732" y="1644828"/>
            <a:ext cx="12181268" cy="2400657"/>
          </a:xfrm>
          <a:prstGeom prst="rect">
            <a:avLst/>
          </a:prstGeom>
        </p:spPr>
        <p:txBody>
          <a:bodyPr wrap="square">
            <a:spAutoFit/>
          </a:bodyPr>
          <a:lstStyle/>
          <a:p>
            <a:r>
              <a:rPr lang="en-IN" sz="2500" b="1" dirty="0">
                <a:latin typeface="Nunito Sans" panose="020B0604020202020204" charset="0"/>
              </a:rPr>
              <a:t>3. How many times do the hands of a clock coincide in 24 hours?</a:t>
            </a:r>
          </a:p>
          <a:p>
            <a:endParaRPr lang="en-IN" sz="2500" b="1" dirty="0">
              <a:latin typeface="Nunito Sans" panose="020B0604020202020204" charset="0"/>
            </a:endParaRPr>
          </a:p>
          <a:p>
            <a:r>
              <a:rPr lang="en-IN" sz="2500" dirty="0">
                <a:latin typeface="Nunito Sans" panose="020B0604020202020204" charset="0"/>
              </a:rPr>
              <a:t>a. 20</a:t>
            </a:r>
          </a:p>
          <a:p>
            <a:r>
              <a:rPr lang="en-IN" sz="2500" dirty="0">
                <a:latin typeface="Nunito Sans" panose="020B0604020202020204" charset="0"/>
              </a:rPr>
              <a:t>b. 21</a:t>
            </a:r>
          </a:p>
          <a:p>
            <a:r>
              <a:rPr lang="en-IN" sz="2500" dirty="0">
                <a:latin typeface="Nunito Sans" panose="020B0604020202020204" charset="0"/>
              </a:rPr>
              <a:t>c. 22</a:t>
            </a:r>
          </a:p>
          <a:p>
            <a:r>
              <a:rPr lang="en-IN" sz="2500" dirty="0">
                <a:latin typeface="Nunito Sans" panose="020B0604020202020204" charset="0"/>
              </a:rPr>
              <a:t>d. 24</a:t>
            </a:r>
          </a:p>
        </p:txBody>
      </p:sp>
    </p:spTree>
    <p:extLst>
      <p:ext uri="{BB962C8B-B14F-4D97-AF65-F5344CB8AC3E}">
        <p14:creationId xmlns:p14="http://schemas.microsoft.com/office/powerpoint/2010/main" val="4114309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Nunito Sans"/>
        <a:ea typeface=""/>
        <a:cs typeface=""/>
      </a:majorFont>
      <a:minorFont>
        <a:latin typeface="Nunito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3069</Words>
  <Application>Microsoft Office PowerPoint</Application>
  <PresentationFormat>Widescreen</PresentationFormat>
  <Paragraphs>337</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Cambria Math</vt:lpstr>
      <vt:lpstr>Nunito Sans</vt:lpstr>
      <vt:lpstr>Nunito Sans SemiBold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mamatha gudavalli</cp:lastModifiedBy>
  <cp:revision>2</cp:revision>
  <dcterms:modified xsi:type="dcterms:W3CDTF">2024-01-29T08:54:05Z</dcterms:modified>
</cp:coreProperties>
</file>