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>
  <p:sldMasterIdLst>
    <p:sldMasterId id="2147483648" r:id="rId1"/>
  </p:sldMasterIdLst>
  <p:notesMasterIdLst>
    <p:notesMasterId r:id="rId37"/>
  </p:notesMasterIdLst>
  <p:sldIdLst>
    <p:sldId id="272" r:id="rId2"/>
    <p:sldId id="271" r:id="rId3"/>
    <p:sldId id="258" r:id="rId4"/>
    <p:sldId id="306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333" r:id="rId20"/>
    <p:sldId id="334" r:id="rId21"/>
    <p:sldId id="335" r:id="rId22"/>
    <p:sldId id="336" r:id="rId23"/>
    <p:sldId id="337" r:id="rId24"/>
    <p:sldId id="338" r:id="rId25"/>
    <p:sldId id="339" r:id="rId26"/>
    <p:sldId id="340" r:id="rId27"/>
    <p:sldId id="341" r:id="rId28"/>
    <p:sldId id="342" r:id="rId29"/>
    <p:sldId id="343" r:id="rId30"/>
    <p:sldId id="344" r:id="rId31"/>
    <p:sldId id="345" r:id="rId32"/>
    <p:sldId id="346" r:id="rId33"/>
    <p:sldId id="347" r:id="rId34"/>
    <p:sldId id="348" r:id="rId35"/>
    <p:sldId id="289" r:id="rId36"/>
  </p:sldIdLst>
  <p:sldSz cx="12192000" cy="6858000"/>
  <p:notesSz cx="6858000" cy="9144000"/>
  <p:embeddedFontLst>
    <p:embeddedFont>
      <p:font typeface="Nunito Sans" panose="00000500000000000000" pitchFamily="2" charset="0"/>
      <p:regular r:id="rId38"/>
      <p:bold r:id="rId39"/>
      <p:italic r:id="rId40"/>
      <p:boldItalic r:id="rId41"/>
    </p:embeddedFont>
    <p:embeddedFont>
      <p:font typeface="Calibri" panose="020F0502020204030204" pitchFamily="34" charset="0"/>
      <p:regular r:id="rId42"/>
      <p:bold r:id="rId43"/>
      <p:italic r:id="rId44"/>
      <p:boldItalic r:id="rId45"/>
    </p:embeddedFont>
    <p:embeddedFont>
      <p:font typeface="Nunito Sans SemiBold" panose="00000700000000000000" pitchFamily="2" charset="0"/>
      <p:bold r:id="rId46"/>
      <p:boldItalic r:id="rId4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5136"/>
    <a:srgbClr val="303030"/>
    <a:srgbClr val="4A4A4A"/>
    <a:srgbClr val="3D3D3D"/>
    <a:srgbClr val="212121"/>
    <a:srgbClr val="000000"/>
    <a:srgbClr val="131313"/>
    <a:srgbClr val="F69180"/>
    <a:srgbClr val="FBD0C9"/>
    <a:srgbClr val="E9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94" autoAdjust="0"/>
    <p:restoredTop sz="84899" autoAdjust="0"/>
  </p:normalViewPr>
  <p:slideViewPr>
    <p:cSldViewPr>
      <p:cViewPr varScale="1">
        <p:scale>
          <a:sx n="42" d="100"/>
          <a:sy n="42" d="100"/>
        </p:scale>
        <p:origin x="878" y="5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66" d="100"/>
          <a:sy n="66" d="100"/>
        </p:scale>
        <p:origin x="1733" y="-74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9A3E1-D0AF-40CA-9CA4-BE00645EFE64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B6876-1BF1-4B88-890A-0B4E46201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9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94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A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Large is not used with abstract nouns.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897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A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 is used for comparative structures. Then is a time adverb.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4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A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Such is used before a noun with or without an adjective. So is used before an adverb or an adjective without a noun.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921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A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Such is used before a noun with or without an adjective. So is used before an adverb or an adjective without a noun.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964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A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Sensible is related to common sense. Sensitive means easily hurt.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240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B</a:t>
            </a: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54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B</a:t>
            </a: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032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A</a:t>
            </a: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5696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C</a:t>
            </a: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857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</a:t>
            </a:r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3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Nunito Sans" panose="000005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486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D</a:t>
            </a: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9327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A</a:t>
            </a: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686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C</a:t>
            </a: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886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D</a:t>
            </a: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484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</a:t>
            </a:r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022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859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7914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294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</a:t>
            </a:r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33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"Complement" (with an e) means to complete or to enhance.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385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84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"Borne" means "carried."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556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5645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it's something tangible (can be touched), like a person or a thing, use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principAl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295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"Morale" refers to a collective state of mind.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6027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imply something is to drop some kind of implicit hint for someone else to pick up.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20016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33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39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B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something is effective, it produces the right result.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A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something is efficient, it works well without wasting time or energy.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22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B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Dead is an adjective. Died is a verb.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77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A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Died is the past and past participle form of die.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5211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A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Between is used with two or more clearly separate people or things. Among is used with a group, crowd, or mass of people or things.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72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F4ED726-F685-44A1-B8DD-C121D1926D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966" y="2952750"/>
            <a:ext cx="3566067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8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I think we are making a ........................... mistake.</a:t>
            </a:r>
            <a:endParaRPr lang="en-US" sz="2500" b="1" i="1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big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large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6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30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She has got longer hair .......................... I have.</a:t>
            </a:r>
            <a:endParaRPr lang="en-US" sz="2500" b="1" i="1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than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then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7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11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It was ......................... good soup that we couldn't stop drinking it.</a:t>
            </a:r>
            <a:endParaRPr lang="en-US" sz="2500" b="1" i="1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such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so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8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11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When I was twelve, I ............................. knew that I wanted to be a scientist.</a:t>
            </a:r>
            <a:endParaRPr lang="en-US" sz="2500" b="1" i="1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still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already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9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65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Have you got a cold cream for ............................. skin?</a:t>
            </a:r>
            <a:endParaRPr lang="en-US" sz="2500" b="1" i="1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sensitive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sensible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10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41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George was ____________ tired to sleep.</a:t>
            </a:r>
            <a:endParaRPr lang="en-US" sz="2500" b="1" i="1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to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too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11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35563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93039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 smtClean="0">
                <a:latin typeface="Nunito Sans" panose="00000500000000000000" pitchFamily="2" charset="0"/>
              </a:rPr>
              <a:t>D)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35563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not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93039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two</a:t>
            </a:r>
          </a:p>
        </p:txBody>
      </p:sp>
    </p:spTree>
    <p:extLst>
      <p:ext uri="{BB962C8B-B14F-4D97-AF65-F5344CB8AC3E}">
        <p14:creationId xmlns:p14="http://schemas.microsoft.com/office/powerpoint/2010/main" val="256030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John scored higher on the exam __________ I did.</a:t>
            </a:r>
            <a:endParaRPr lang="en-US" sz="2500" b="1" i="1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for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than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12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35563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93039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 smtClean="0">
                <a:latin typeface="Nunito Sans" panose="00000500000000000000" pitchFamily="2" charset="0"/>
              </a:rPr>
              <a:t>D)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35563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then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93039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201034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From your words, I can ___________ that you think he is guilty.</a:t>
            </a:r>
            <a:endParaRPr lang="en-US" sz="2500" b="1" i="1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infer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most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13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35563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93039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 smtClean="0">
                <a:latin typeface="Nunito Sans" panose="00000500000000000000" pitchFamily="2" charset="0"/>
              </a:rPr>
              <a:t>D)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35563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much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93039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imply</a:t>
            </a:r>
          </a:p>
        </p:txBody>
      </p:sp>
    </p:spTree>
    <p:extLst>
      <p:ext uri="{BB962C8B-B14F-4D97-AF65-F5344CB8AC3E}">
        <p14:creationId xmlns:p14="http://schemas.microsoft.com/office/powerpoint/2010/main" val="200078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The prisoner was _____________ last night.</a:t>
            </a:r>
            <a:endParaRPr lang="en-US" sz="2500" b="1" i="1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happy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fat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14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35563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93039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 smtClean="0">
                <a:latin typeface="Nunito Sans" panose="00000500000000000000" pitchFamily="2" charset="0"/>
              </a:rPr>
              <a:t>D)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35563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hanged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93039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hung</a:t>
            </a:r>
          </a:p>
        </p:txBody>
      </p:sp>
    </p:spTree>
    <p:extLst>
      <p:ext uri="{BB962C8B-B14F-4D97-AF65-F5344CB8AC3E}">
        <p14:creationId xmlns:p14="http://schemas.microsoft.com/office/powerpoint/2010/main" val="307601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_____________ going to the amusement park tomorrow.</a:t>
            </a:r>
            <a:endParaRPr lang="en-US" sz="2500" b="1" i="1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Not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There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15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35563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93039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 smtClean="0">
                <a:latin typeface="Nunito Sans" panose="00000500000000000000" pitchFamily="2" charset="0"/>
              </a:rPr>
              <a:t>D)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35563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They're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93039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Their</a:t>
            </a:r>
          </a:p>
        </p:txBody>
      </p:sp>
    </p:spTree>
    <p:extLst>
      <p:ext uri="{BB962C8B-B14F-4D97-AF65-F5344CB8AC3E}">
        <p14:creationId xmlns:p14="http://schemas.microsoft.com/office/powerpoint/2010/main" val="413172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Here is where the title goes. Sometimes it could be two lines too"/>
          <p:cNvSpPr txBox="1"/>
          <p:nvPr/>
        </p:nvSpPr>
        <p:spPr>
          <a:xfrm>
            <a:off x="2228195" y="1789871"/>
            <a:ext cx="8458198" cy="746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4500" b="1" dirty="0">
                <a:solidFill>
                  <a:schemeClr val="bg1"/>
                </a:solidFill>
                <a:latin typeface="Nunito Sans" panose="00000500000000000000" pitchFamily="2" charset="0"/>
              </a:rPr>
              <a:t>Topic/Course</a:t>
            </a:r>
            <a:endParaRPr sz="4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2" name="Here is where the title goes. Sometimes it could be two lines too">
            <a:extLst>
              <a:ext uri="{FF2B5EF4-FFF2-40B4-BE49-F238E27FC236}">
                <a16:creationId xmlns:a16="http://schemas.microsoft.com/office/drawing/2014/main" id="{B5763151-1884-4565-B779-CF2D697C82C8}"/>
              </a:ext>
            </a:extLst>
          </p:cNvPr>
          <p:cNvSpPr txBox="1"/>
          <p:nvPr/>
        </p:nvSpPr>
        <p:spPr>
          <a:xfrm>
            <a:off x="2228196" y="2514600"/>
            <a:ext cx="6745013" cy="284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1500" b="1" dirty="0">
                <a:solidFill>
                  <a:schemeClr val="bg1"/>
                </a:solidFill>
                <a:latin typeface="Nunito Sans" panose="00000500000000000000" pitchFamily="2" charset="0"/>
              </a:rPr>
              <a:t>Sub-Topic (Example: name of college)</a:t>
            </a:r>
            <a:endParaRPr sz="1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4BA18A-B0F2-4D62-9B28-7B486D4C70CF}"/>
              </a:ext>
            </a:extLst>
          </p:cNvPr>
          <p:cNvSpPr txBox="1"/>
          <p:nvPr/>
        </p:nvSpPr>
        <p:spPr>
          <a:xfrm>
            <a:off x="1015554" y="1740939"/>
            <a:ext cx="101608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Nunito Sans SemiBold" panose="00000700000000000000" pitchFamily="2" charset="0"/>
              </a:rPr>
              <a:t>VIT</a:t>
            </a:r>
            <a:endParaRPr lang="en-US" sz="6000" dirty="0">
              <a:latin typeface="Nunito Sans SemiBold" panose="000007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037F44-B579-465E-912D-7578628D7D24}"/>
              </a:ext>
            </a:extLst>
          </p:cNvPr>
          <p:cNvSpPr/>
          <p:nvPr/>
        </p:nvSpPr>
        <p:spPr>
          <a:xfrm>
            <a:off x="1110149" y="1640233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54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Kelly ordered her lunch, and ___________ she went back to </a:t>
            </a:r>
            <a:r>
              <a:rPr lang="en-US" sz="2500" dirty="0" smtClean="0">
                <a:latin typeface="Nunito Sans" panose="00000500000000000000" pitchFamily="2" charset="0"/>
              </a:rPr>
              <a:t>work.</a:t>
            </a:r>
            <a:endParaRPr lang="en-US" sz="2500" b="1" i="1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than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for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16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35563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93039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 smtClean="0">
                <a:latin typeface="Nunito Sans" panose="00000500000000000000" pitchFamily="2" charset="0"/>
              </a:rPr>
              <a:t>D)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35563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as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93039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then</a:t>
            </a:r>
          </a:p>
        </p:txBody>
      </p:sp>
    </p:spTree>
    <p:extLst>
      <p:ext uri="{BB962C8B-B14F-4D97-AF65-F5344CB8AC3E}">
        <p14:creationId xmlns:p14="http://schemas.microsoft.com/office/powerpoint/2010/main" val="397597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Earlier today we walked ____________ the ice cream parlor.</a:t>
            </a:r>
            <a:endParaRPr lang="en-US" sz="2500" b="1" i="1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to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two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17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35563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93039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 smtClean="0">
                <a:latin typeface="Nunito Sans" panose="00000500000000000000" pitchFamily="2" charset="0"/>
              </a:rPr>
              <a:t>D)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35563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not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93039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too</a:t>
            </a:r>
          </a:p>
        </p:txBody>
      </p:sp>
    </p:spTree>
    <p:extLst>
      <p:ext uri="{BB962C8B-B14F-4D97-AF65-F5344CB8AC3E}">
        <p14:creationId xmlns:p14="http://schemas.microsoft.com/office/powerpoint/2010/main" val="33331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My grocery list had ___________ items on it.</a:t>
            </a:r>
            <a:endParaRPr lang="en-US" sz="2500" b="1" i="1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too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not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18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35563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93039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 smtClean="0">
                <a:latin typeface="Nunito Sans" panose="00000500000000000000" pitchFamily="2" charset="0"/>
              </a:rPr>
              <a:t>D)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35563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two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93039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to</a:t>
            </a:r>
          </a:p>
        </p:txBody>
      </p:sp>
    </p:spTree>
    <p:extLst>
      <p:ext uri="{BB962C8B-B14F-4D97-AF65-F5344CB8AC3E}">
        <p14:creationId xmlns:p14="http://schemas.microsoft.com/office/powerpoint/2010/main" val="95066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The book is on the table over _________________.</a:t>
            </a:r>
            <a:endParaRPr lang="en-US" sz="2500" b="1" i="1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they're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not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19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35563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93039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 smtClean="0">
                <a:latin typeface="Nunito Sans" panose="00000500000000000000" pitchFamily="2" charset="0"/>
              </a:rPr>
              <a:t>D)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35563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their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93039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there</a:t>
            </a:r>
          </a:p>
        </p:txBody>
      </p:sp>
    </p:spTree>
    <p:extLst>
      <p:ext uri="{BB962C8B-B14F-4D97-AF65-F5344CB8AC3E}">
        <p14:creationId xmlns:p14="http://schemas.microsoft.com/office/powerpoint/2010/main" val="263020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I saw _____________ mother at the store.</a:t>
            </a:r>
            <a:endParaRPr lang="en-US" sz="2500" b="1" i="1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not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they're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20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35563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93039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 smtClean="0">
                <a:latin typeface="Nunito Sans" panose="00000500000000000000" pitchFamily="2" charset="0"/>
              </a:rPr>
              <a:t>D)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35563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there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93039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their</a:t>
            </a:r>
            <a:endParaRPr lang="en-US" sz="2500" dirty="0">
              <a:latin typeface="Nunito Sa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3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She was confident that he </a:t>
            </a:r>
            <a:r>
              <a:rPr lang="en-US" sz="2500" dirty="0" smtClean="0">
                <a:latin typeface="Nunito Sans" panose="00000500000000000000" pitchFamily="2" charset="0"/>
              </a:rPr>
              <a:t>would ___________ </a:t>
            </a:r>
            <a:r>
              <a:rPr lang="en-US" sz="2500" dirty="0">
                <a:latin typeface="Nunito Sans" panose="00000500000000000000" pitchFamily="2" charset="0"/>
              </a:rPr>
              <a:t>(exceed, accede) to her request.</a:t>
            </a:r>
            <a:endParaRPr lang="en-US" sz="2500" b="1" i="1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exceed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accede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21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82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I invited </a:t>
            </a:r>
            <a:r>
              <a:rPr lang="en-US" sz="2500" dirty="0" smtClean="0">
                <a:latin typeface="Nunito Sans" panose="00000500000000000000" pitchFamily="2" charset="0"/>
              </a:rPr>
              <a:t>everyone _________ </a:t>
            </a:r>
            <a:r>
              <a:rPr lang="en-US" sz="2500" dirty="0">
                <a:latin typeface="Nunito Sans" panose="00000500000000000000" pitchFamily="2" charset="0"/>
              </a:rPr>
              <a:t>(except, accept) Tom to the picnic.</a:t>
            </a:r>
            <a:endParaRPr lang="en-US" sz="2500" b="1" i="1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except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accept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22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76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It would be </a:t>
            </a:r>
            <a:r>
              <a:rPr lang="en-US" sz="2500" dirty="0" smtClean="0">
                <a:latin typeface="Nunito Sans" panose="00000500000000000000" pitchFamily="2" charset="0"/>
              </a:rPr>
              <a:t>more _______ </a:t>
            </a:r>
            <a:r>
              <a:rPr lang="en-US" sz="2500" dirty="0">
                <a:latin typeface="Nunito Sans" panose="00000500000000000000" pitchFamily="2" charset="0"/>
              </a:rPr>
              <a:t>(humane, human) to treat animals kindly.</a:t>
            </a:r>
            <a:endParaRPr lang="en-US" sz="2500" b="1" i="1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human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humane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23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30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We traveled to Montana on the </a:t>
            </a:r>
            <a:r>
              <a:rPr lang="en-US" sz="2500" dirty="0" smtClean="0">
                <a:latin typeface="Nunito Sans" panose="00000500000000000000" pitchFamily="2" charset="0"/>
              </a:rPr>
              <a:t>___________ (</a:t>
            </a:r>
            <a:r>
              <a:rPr lang="en-US" sz="2500" dirty="0">
                <a:latin typeface="Nunito Sans" panose="00000500000000000000" pitchFamily="2" charset="0"/>
              </a:rPr>
              <a:t>intrastate, interstate).</a:t>
            </a:r>
            <a:endParaRPr lang="en-US" sz="2500" b="1" i="1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intrastate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interstate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24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86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The new décor </a:t>
            </a:r>
            <a:r>
              <a:rPr lang="en-US" sz="2500" dirty="0" smtClean="0">
                <a:latin typeface="Nunito Sans" panose="00000500000000000000" pitchFamily="2" charset="0"/>
              </a:rPr>
              <a:t>__________ (</a:t>
            </a:r>
            <a:r>
              <a:rPr lang="en-US" sz="2500" dirty="0">
                <a:latin typeface="Nunito Sans" panose="00000500000000000000" pitchFamily="2" charset="0"/>
              </a:rPr>
              <a:t>complimented, complemented) the company's new direction.</a:t>
            </a:r>
            <a:endParaRPr lang="en-US" sz="2500" b="1" i="1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complimented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complemented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25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96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51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re is where the title goes. Sometimes it could be two lines too">
            <a:extLst>
              <a:ext uri="{FF2B5EF4-FFF2-40B4-BE49-F238E27FC236}">
                <a16:creationId xmlns:a16="http://schemas.microsoft.com/office/drawing/2014/main" id="{456C9966-3D51-4F1F-BF70-A36692846596}"/>
              </a:ext>
            </a:extLst>
          </p:cNvPr>
          <p:cNvSpPr txBox="1"/>
          <p:nvPr/>
        </p:nvSpPr>
        <p:spPr>
          <a:xfrm>
            <a:off x="0" y="3055701"/>
            <a:ext cx="12192000" cy="885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pPr algn="ctr"/>
            <a:r>
              <a:rPr lang="en-US" sz="5400" b="1" dirty="0">
                <a:solidFill>
                  <a:schemeClr val="bg1"/>
                </a:solidFill>
                <a:latin typeface="Nunito Sans" panose="00000500000000000000" pitchFamily="2" charset="0"/>
              </a:rPr>
              <a:t>Confusing words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5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The athlete was </a:t>
            </a:r>
            <a:r>
              <a:rPr lang="en-US" sz="2500" dirty="0" smtClean="0">
                <a:latin typeface="Nunito Sans" panose="00000500000000000000" pitchFamily="2" charset="0"/>
              </a:rPr>
              <a:t>_____(</a:t>
            </a:r>
            <a:r>
              <a:rPr lang="en-US" sz="2500" dirty="0">
                <a:latin typeface="Nunito Sans" panose="00000500000000000000" pitchFamily="2" charset="0"/>
              </a:rPr>
              <a:t>born, borne) on the shoulders of the crowd after the game.</a:t>
            </a:r>
            <a:endParaRPr lang="en-US" sz="2500" b="1" i="1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born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borne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26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35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I was </a:t>
            </a:r>
            <a:r>
              <a:rPr lang="en-US" sz="2500" dirty="0" smtClean="0">
                <a:latin typeface="Nunito Sans" panose="00000500000000000000" pitchFamily="2" charset="0"/>
              </a:rPr>
              <a:t>__________ (</a:t>
            </a:r>
            <a:r>
              <a:rPr lang="en-US" sz="2500" dirty="0">
                <a:latin typeface="Nunito Sans" panose="00000500000000000000" pitchFamily="2" charset="0"/>
              </a:rPr>
              <a:t>already, all ready) to go by the time he got home.</a:t>
            </a:r>
            <a:endParaRPr lang="en-US" sz="2500" b="1" i="1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already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all ready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27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63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Some wealthy people live on the interest of their money without ever touching the </a:t>
            </a:r>
            <a:r>
              <a:rPr lang="en-US" sz="2500" dirty="0" smtClean="0">
                <a:latin typeface="Nunito Sans" panose="00000500000000000000" pitchFamily="2" charset="0"/>
              </a:rPr>
              <a:t>___________ (</a:t>
            </a:r>
            <a:r>
              <a:rPr lang="en-US" sz="2500" dirty="0">
                <a:latin typeface="Nunito Sans" panose="00000500000000000000" pitchFamily="2" charset="0"/>
              </a:rPr>
              <a:t>principle, principal).</a:t>
            </a:r>
            <a:endParaRPr lang="en-US" sz="2500" b="1" i="1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principle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principal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28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10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Continued labor trouble contributes to </a:t>
            </a:r>
            <a:r>
              <a:rPr lang="en-US" sz="2500" dirty="0" smtClean="0">
                <a:latin typeface="Nunito Sans" panose="00000500000000000000" pitchFamily="2" charset="0"/>
              </a:rPr>
              <a:t>poor _________ </a:t>
            </a:r>
            <a:r>
              <a:rPr lang="en-US" sz="2500" dirty="0">
                <a:latin typeface="Nunito Sans" panose="00000500000000000000" pitchFamily="2" charset="0"/>
              </a:rPr>
              <a:t>(morale, moral).</a:t>
            </a:r>
            <a:endParaRPr lang="en-US" sz="2500" b="1" i="1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morale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moral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29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06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Without saying a word, he nonetheless </a:t>
            </a:r>
            <a:r>
              <a:rPr lang="en-US" sz="2500" dirty="0" smtClean="0">
                <a:latin typeface="Nunito Sans" panose="00000500000000000000" pitchFamily="2" charset="0"/>
              </a:rPr>
              <a:t>__________ (</a:t>
            </a:r>
            <a:r>
              <a:rPr lang="en-US" sz="2500" dirty="0">
                <a:latin typeface="Nunito Sans" panose="00000500000000000000" pitchFamily="2" charset="0"/>
              </a:rPr>
              <a:t>implied, inferred) by his body language that his partner had cheated.</a:t>
            </a:r>
            <a:endParaRPr lang="en-US" sz="2500" b="1" i="1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implied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inferred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30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45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D71EE1CC-5860-4236-A6FD-5629645019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355158">
            <a:off x="-214550" y="3101269"/>
            <a:ext cx="4219796" cy="3942674"/>
          </a:xfrm>
          <a:custGeom>
            <a:avLst/>
            <a:gdLst>
              <a:gd name="connsiteX0" fmla="*/ 0 w 4219796"/>
              <a:gd name="connsiteY0" fmla="*/ 0 h 3942674"/>
              <a:gd name="connsiteX1" fmla="*/ 4219796 w 4219796"/>
              <a:gd name="connsiteY1" fmla="*/ 0 h 3942674"/>
              <a:gd name="connsiteX2" fmla="*/ 4219796 w 4219796"/>
              <a:gd name="connsiteY2" fmla="*/ 3547546 h 3942674"/>
              <a:gd name="connsiteX3" fmla="*/ 408778 w 4219796"/>
              <a:gd name="connsiteY3" fmla="*/ 3942674 h 394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9796" h="3942674">
                <a:moveTo>
                  <a:pt x="0" y="0"/>
                </a:moveTo>
                <a:lnTo>
                  <a:pt x="4219796" y="0"/>
                </a:lnTo>
                <a:lnTo>
                  <a:pt x="4219796" y="3547546"/>
                </a:lnTo>
                <a:lnTo>
                  <a:pt x="408778" y="3942674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A29A662-E105-4DCD-B841-5AE7DE607E52}"/>
              </a:ext>
            </a:extLst>
          </p:cNvPr>
          <p:cNvSpPr/>
          <p:nvPr/>
        </p:nvSpPr>
        <p:spPr>
          <a:xfrm>
            <a:off x="0" y="243840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rgbClr val="F05136"/>
                </a:solidFill>
                <a:latin typeface="Nunito Sans" panose="00000500000000000000" pitchFamily="2" charset="0"/>
              </a:rPr>
              <a:t>THANK YOU</a:t>
            </a:r>
            <a:endParaRPr lang="en-US" sz="8000" b="1" dirty="0">
              <a:solidFill>
                <a:srgbClr val="F0513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13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b="1" i="1" dirty="0" err="1">
                <a:latin typeface="Nunito Sans" panose="00000500000000000000" pitchFamily="2" charset="0"/>
              </a:rPr>
              <a:t>Confusables</a:t>
            </a:r>
            <a:r>
              <a:rPr lang="en-US" sz="2500" dirty="0">
                <a:latin typeface="Nunito Sans" panose="00000500000000000000" pitchFamily="2" charset="0"/>
              </a:rPr>
              <a:t> is an informal term for two or more words that are </a:t>
            </a:r>
            <a:r>
              <a:rPr lang="en-US" sz="2500" b="1" dirty="0">
                <a:latin typeface="Nunito Sans" panose="00000500000000000000" pitchFamily="2" charset="0"/>
              </a:rPr>
              <a:t>easily confused with one another </a:t>
            </a:r>
            <a:r>
              <a:rPr lang="en-US" sz="2500" dirty="0">
                <a:latin typeface="Nunito Sans" panose="00000500000000000000" pitchFamily="2" charset="0"/>
              </a:rPr>
              <a:t>because of </a:t>
            </a:r>
            <a:r>
              <a:rPr lang="en-US" sz="2500" b="1" dirty="0">
                <a:latin typeface="Nunito Sans" panose="00000500000000000000" pitchFamily="2" charset="0"/>
              </a:rPr>
              <a:t>similarities in spelling </a:t>
            </a:r>
            <a:r>
              <a:rPr lang="en-US" sz="2500" dirty="0">
                <a:latin typeface="Nunito Sans" panose="00000500000000000000" pitchFamily="2" charset="0"/>
              </a:rPr>
              <a:t>(such as desert and dessert or personal and personnel), </a:t>
            </a:r>
            <a:r>
              <a:rPr lang="en-US" sz="2500" b="1" dirty="0">
                <a:latin typeface="Nunito Sans" panose="00000500000000000000" pitchFamily="2" charset="0"/>
              </a:rPr>
              <a:t>pronunciation</a:t>
            </a:r>
            <a:r>
              <a:rPr lang="en-US" sz="2500" dirty="0">
                <a:latin typeface="Nunito Sans" panose="00000500000000000000" pitchFamily="2" charset="0"/>
              </a:rPr>
              <a:t> (allusion and illusion, accidental and incidental, perspective and prospective), and/or </a:t>
            </a:r>
            <a:r>
              <a:rPr lang="en-US" sz="2500" b="1" dirty="0">
                <a:latin typeface="Nunito Sans" panose="00000500000000000000" pitchFamily="2" charset="0"/>
              </a:rPr>
              <a:t>meaning </a:t>
            </a:r>
            <a:r>
              <a:rPr lang="en-US" sz="2500" dirty="0">
                <a:latin typeface="Nunito Sans" panose="00000500000000000000" pitchFamily="2" charset="0"/>
              </a:rPr>
              <a:t>(imply and infer). Some are </a:t>
            </a:r>
            <a:r>
              <a:rPr lang="en-US" sz="2500" b="1" dirty="0">
                <a:latin typeface="Nunito Sans" panose="00000500000000000000" pitchFamily="2" charset="0"/>
              </a:rPr>
              <a:t>homonyms</a:t>
            </a:r>
            <a:r>
              <a:rPr lang="en-US" sz="2500" dirty="0">
                <a:latin typeface="Nunito Sans" panose="00000500000000000000" pitchFamily="2" charset="0"/>
              </a:rPr>
              <a:t> (spelled the same, but with different meanings) or</a:t>
            </a:r>
            <a:r>
              <a:rPr lang="en-US" sz="2500" b="1" dirty="0">
                <a:latin typeface="Nunito Sans" panose="00000500000000000000" pitchFamily="2" charset="0"/>
              </a:rPr>
              <a:t> homophones </a:t>
            </a:r>
            <a:r>
              <a:rPr lang="en-US" sz="2500" dirty="0">
                <a:latin typeface="Nunito Sans" panose="00000500000000000000" pitchFamily="2" charset="0"/>
              </a:rPr>
              <a:t>(fair and fare).</a:t>
            </a:r>
          </a:p>
          <a:p>
            <a:pPr algn="just"/>
            <a:endParaRPr lang="en-US" sz="2500" dirty="0">
              <a:latin typeface="Nunito Sans" panose="00000500000000000000" pitchFamily="2" charset="0"/>
            </a:endParaRPr>
          </a:p>
          <a:p>
            <a:pPr algn="just"/>
            <a:r>
              <a:rPr lang="en-US" sz="2500" dirty="0" smtClean="0">
                <a:latin typeface="Nunito Sans" panose="00000500000000000000" pitchFamily="2" charset="0"/>
              </a:rPr>
              <a:t>Also </a:t>
            </a:r>
            <a:r>
              <a:rPr lang="en-US" sz="2500" dirty="0">
                <a:latin typeface="Nunito Sans" panose="00000500000000000000" pitchFamily="2" charset="0"/>
              </a:rPr>
              <a:t>spelled </a:t>
            </a:r>
            <a:r>
              <a:rPr lang="en-US" sz="2500" b="1" i="1" dirty="0" err="1" smtClean="0">
                <a:latin typeface="Nunito Sans" panose="00000500000000000000" pitchFamily="2" charset="0"/>
              </a:rPr>
              <a:t>confusibles</a:t>
            </a:r>
            <a:r>
              <a:rPr lang="en-US" sz="2500" dirty="0" smtClean="0">
                <a:latin typeface="Nunito Sans" panose="00000500000000000000" pitchFamily="2" charset="0"/>
              </a:rPr>
              <a:t>. </a:t>
            </a:r>
            <a:r>
              <a:rPr lang="en-US" sz="2500" dirty="0">
                <a:latin typeface="Nunito Sans" panose="00000500000000000000" pitchFamily="2" charset="0"/>
              </a:rPr>
              <a:t>Also called </a:t>
            </a:r>
            <a:r>
              <a:rPr lang="en-US" sz="2500" b="1" i="1" dirty="0">
                <a:latin typeface="Nunito Sans" panose="00000500000000000000" pitchFamily="2" charset="0"/>
              </a:rPr>
              <a:t>confusable words </a:t>
            </a:r>
            <a:r>
              <a:rPr lang="en-US" sz="2500" dirty="0">
                <a:latin typeface="Nunito Sans" panose="00000500000000000000" pitchFamily="2" charset="0"/>
              </a:rPr>
              <a:t>and </a:t>
            </a:r>
            <a:r>
              <a:rPr lang="en-US" sz="2500" b="1" i="1" dirty="0">
                <a:latin typeface="Nunito Sans" panose="00000500000000000000" pitchFamily="2" charset="0"/>
              </a:rPr>
              <a:t>confusing words.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1"/>
                </a:solidFill>
                <a:latin typeface="Nunito Sans" panose="00000500000000000000" pitchFamily="2" charset="0"/>
              </a:rPr>
              <a:t>Confusing words 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33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Those tablets are really ........................... My headache is much better now.</a:t>
            </a:r>
            <a:endParaRPr lang="en-US" sz="2500" b="1" i="1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efficient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effective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15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The postal service is not as .......................... as the telephone service</a:t>
            </a:r>
            <a:r>
              <a:rPr lang="en-US" sz="2500" dirty="0" smtClean="0">
                <a:latin typeface="Nunito Sans" panose="00000500000000000000" pitchFamily="2" charset="0"/>
              </a:rPr>
              <a:t>.	</a:t>
            </a:r>
            <a:endParaRPr lang="en-US" sz="2500" b="1" i="1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efficient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effective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2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83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That idea has been .......................... for years.</a:t>
            </a:r>
            <a:endParaRPr lang="en-US" sz="2500" b="1" i="1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died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dead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3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47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So far 50 people have ........................... in the fighting.</a:t>
            </a:r>
            <a:endParaRPr lang="en-US" sz="2500" b="1" i="1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died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dead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4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60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She was standing ........................... a crowd of children.</a:t>
            </a:r>
            <a:endParaRPr lang="en-US" sz="2500" b="1" i="1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among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between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5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65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1119</Words>
  <Application>Microsoft Office PowerPoint</Application>
  <PresentationFormat>Widescreen</PresentationFormat>
  <Paragraphs>311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Nunito Sans</vt:lpstr>
      <vt:lpstr>Calibri</vt:lpstr>
      <vt:lpstr>Nunito Sans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2019-07-10T08:30:58Z</dcterms:created>
  <dcterms:modified xsi:type="dcterms:W3CDTF">2020-01-03T11:52:22Z</dcterms:modified>
</cp:coreProperties>
</file>