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7"/>
  </p:notesMasterIdLst>
  <p:sldIdLst>
    <p:sldId id="272" r:id="rId2"/>
    <p:sldId id="271" r:id="rId3"/>
    <p:sldId id="364" r:id="rId4"/>
    <p:sldId id="365" r:id="rId5"/>
    <p:sldId id="337" r:id="rId6"/>
    <p:sldId id="367" r:id="rId7"/>
    <p:sldId id="368" r:id="rId8"/>
    <p:sldId id="369" r:id="rId9"/>
    <p:sldId id="370" r:id="rId10"/>
    <p:sldId id="371" r:id="rId11"/>
    <p:sldId id="372" r:id="rId12"/>
    <p:sldId id="373" r:id="rId13"/>
    <p:sldId id="374" r:id="rId14"/>
    <p:sldId id="375" r:id="rId15"/>
    <p:sldId id="376" r:id="rId16"/>
    <p:sldId id="377" r:id="rId17"/>
    <p:sldId id="378" r:id="rId18"/>
    <p:sldId id="379" r:id="rId19"/>
    <p:sldId id="380" r:id="rId20"/>
    <p:sldId id="381" r:id="rId21"/>
    <p:sldId id="382" r:id="rId22"/>
    <p:sldId id="383" r:id="rId23"/>
    <p:sldId id="385" r:id="rId24"/>
    <p:sldId id="384" r:id="rId25"/>
    <p:sldId id="289"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Cambria Math" panose="02040503050406030204" pitchFamily="18" charset="0"/>
      <p:regular r:id="rId32"/>
    </p:embeddedFont>
    <p:embeddedFont>
      <p:font typeface="Nunito Sans" pitchFamily="2" charset="0"/>
      <p:regular r:id="rId33"/>
      <p:bold r:id="rId34"/>
      <p:italic r:id="rId35"/>
      <p:boldItalic r:id="rId36"/>
    </p:embeddedFont>
    <p:embeddedFont>
      <p:font typeface="Nunito Sans SemiBold" pitchFamily="2" charset="0"/>
      <p:bold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8" userDrawn="1">
          <p15:clr>
            <a:srgbClr val="A4A3A4"/>
          </p15:clr>
        </p15:guide>
        <p15:guide id="2" pos="60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5E5"/>
    <a:srgbClr val="525252"/>
    <a:srgbClr val="1A1A1A"/>
    <a:srgbClr val="4A4A4A"/>
    <a:srgbClr val="131313"/>
    <a:srgbClr val="212121"/>
    <a:srgbClr val="303030"/>
    <a:srgbClr val="3D3D3D"/>
    <a:srgbClr val="F051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80915" autoAdjust="0"/>
  </p:normalViewPr>
  <p:slideViewPr>
    <p:cSldViewPr>
      <p:cViewPr varScale="1">
        <p:scale>
          <a:sx n="66" d="100"/>
          <a:sy n="66" d="100"/>
        </p:scale>
        <p:origin x="1085" y="62"/>
      </p:cViewPr>
      <p:guideLst>
        <p:guide orient="horz" pos="768"/>
        <p:guide pos="6000"/>
      </p:guideLst>
    </p:cSldViewPr>
  </p:slideViewPr>
  <p:notesTextViewPr>
    <p:cViewPr>
      <p:scale>
        <a:sx n="100" d="100"/>
        <a:sy n="100" d="100"/>
      </p:scale>
      <p:origin x="0" y="0"/>
    </p:cViewPr>
  </p:notesTextViewPr>
  <p:notesViewPr>
    <p:cSldViewPr>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365C9589-7050-4FFD-8C9E-61323C184B58}"/>
    <pc:docChg chg="addSld delSld modSld">
      <pc:chgData name="Guest User" userId="" providerId="Windows Live" clId="Web-{365C9589-7050-4FFD-8C9E-61323C184B58}" dt="2023-07-06T08:02:02.601" v="8"/>
      <pc:docMkLst>
        <pc:docMk/>
      </pc:docMkLst>
      <pc:sldChg chg="modSp">
        <pc:chgData name="Guest User" userId="" providerId="Windows Live" clId="Web-{365C9589-7050-4FFD-8C9E-61323C184B58}" dt="2023-07-06T06:57:24.326" v="2" actId="1076"/>
        <pc:sldMkLst>
          <pc:docMk/>
          <pc:sldMk cId="4165380034" sldId="337"/>
        </pc:sldMkLst>
        <pc:spChg chg="mod">
          <ac:chgData name="Guest User" userId="" providerId="Windows Live" clId="Web-{365C9589-7050-4FFD-8C9E-61323C184B58}" dt="2023-07-06T06:57:24.326" v="2" actId="1076"/>
          <ac:spMkLst>
            <pc:docMk/>
            <pc:sldMk cId="4165380034" sldId="337"/>
            <ac:spMk id="9" creationId="{05EFE211-1D0D-4979-87E6-8967C2913C04}"/>
          </ac:spMkLst>
        </pc:spChg>
      </pc:sldChg>
      <pc:sldChg chg="del">
        <pc:chgData name="Guest User" userId="" providerId="Windows Live" clId="Web-{365C9589-7050-4FFD-8C9E-61323C184B58}" dt="2023-07-06T06:39:49.377" v="0"/>
        <pc:sldMkLst>
          <pc:docMk/>
          <pc:sldMk cId="913788017" sldId="366"/>
        </pc:sldMkLst>
      </pc:sldChg>
      <pc:sldChg chg="new del">
        <pc:chgData name="Guest User" userId="" providerId="Windows Live" clId="Web-{365C9589-7050-4FFD-8C9E-61323C184B58}" dt="2023-07-06T08:02:00.288" v="7"/>
        <pc:sldMkLst>
          <pc:docMk/>
          <pc:sldMk cId="1328453083" sldId="386"/>
        </pc:sldMkLst>
      </pc:sldChg>
      <pc:sldChg chg="new del">
        <pc:chgData name="Guest User" userId="" providerId="Windows Live" clId="Web-{365C9589-7050-4FFD-8C9E-61323C184B58}" dt="2023-07-06T08:02:02.601" v="8"/>
        <pc:sldMkLst>
          <pc:docMk/>
          <pc:sldMk cId="1380806241" sldId="387"/>
        </pc:sldMkLst>
      </pc:sldChg>
      <pc:sldChg chg="new del">
        <pc:chgData name="Guest User" userId="" providerId="Windows Live" clId="Web-{365C9589-7050-4FFD-8C9E-61323C184B58}" dt="2023-07-06T08:01:46.163" v="6"/>
        <pc:sldMkLst>
          <pc:docMk/>
          <pc:sldMk cId="2744957260" sldId="388"/>
        </pc:sldMkLst>
      </pc:sldChg>
    </pc:docChg>
  </pc:docChgLst>
  <pc:docChgLst>
    <pc:chgData name="mamatha gudavalli" userId="d413e1ebb6389b57" providerId="LiveId" clId="{F4397C9D-F2BC-4561-B5C1-790EA2EEC46A}"/>
    <pc:docChg chg="undo custSel modSld">
      <pc:chgData name="mamatha gudavalli" userId="d413e1ebb6389b57" providerId="LiveId" clId="{F4397C9D-F2BC-4561-B5C1-790EA2EEC46A}" dt="2023-08-03T18:26:55.098" v="22" actId="20577"/>
      <pc:docMkLst>
        <pc:docMk/>
      </pc:docMkLst>
      <pc:sldChg chg="modSp mod">
        <pc:chgData name="mamatha gudavalli" userId="d413e1ebb6389b57" providerId="LiveId" clId="{F4397C9D-F2BC-4561-B5C1-790EA2EEC46A}" dt="2023-07-22T08:40:52.194" v="3" actId="1036"/>
        <pc:sldMkLst>
          <pc:docMk/>
          <pc:sldMk cId="2537369490" sldId="364"/>
        </pc:sldMkLst>
        <pc:picChg chg="mod">
          <ac:chgData name="mamatha gudavalli" userId="d413e1ebb6389b57" providerId="LiveId" clId="{F4397C9D-F2BC-4561-B5C1-790EA2EEC46A}" dt="2023-07-22T08:40:52.194" v="3" actId="1036"/>
          <ac:picMkLst>
            <pc:docMk/>
            <pc:sldMk cId="2537369490" sldId="364"/>
            <ac:picMk id="9" creationId="{00000000-0000-0000-0000-000000000000}"/>
          </ac:picMkLst>
        </pc:picChg>
      </pc:sldChg>
      <pc:sldChg chg="modSp mod">
        <pc:chgData name="mamatha gudavalli" userId="d413e1ebb6389b57" providerId="LiveId" clId="{F4397C9D-F2BC-4561-B5C1-790EA2EEC46A}" dt="2023-07-10T12:02:25.458" v="0" actId="1076"/>
        <pc:sldMkLst>
          <pc:docMk/>
          <pc:sldMk cId="1143531825" sldId="369"/>
        </pc:sldMkLst>
        <pc:spChg chg="mod">
          <ac:chgData name="mamatha gudavalli" userId="d413e1ebb6389b57" providerId="LiveId" clId="{F4397C9D-F2BC-4561-B5C1-790EA2EEC46A}" dt="2023-07-10T12:02:25.458" v="0" actId="1076"/>
          <ac:spMkLst>
            <pc:docMk/>
            <pc:sldMk cId="1143531825" sldId="369"/>
            <ac:spMk id="9" creationId="{05EFE211-1D0D-4979-87E6-8967C2913C04}"/>
          </ac:spMkLst>
        </pc:spChg>
      </pc:sldChg>
      <pc:sldChg chg="addSp modSp">
        <pc:chgData name="mamatha gudavalli" userId="d413e1ebb6389b57" providerId="LiveId" clId="{F4397C9D-F2BC-4561-B5C1-790EA2EEC46A}" dt="2023-08-03T18:19:17.563" v="7" actId="1076"/>
        <pc:sldMkLst>
          <pc:docMk/>
          <pc:sldMk cId="4263088456" sldId="378"/>
        </pc:sldMkLst>
        <pc:picChg chg="add mod">
          <ac:chgData name="mamatha gudavalli" userId="d413e1ebb6389b57" providerId="LiveId" clId="{F4397C9D-F2BC-4561-B5C1-790EA2EEC46A}" dt="2023-08-03T18:19:17.563" v="7" actId="1076"/>
          <ac:picMkLst>
            <pc:docMk/>
            <pc:sldMk cId="4263088456" sldId="378"/>
            <ac:picMk id="1026" creationId="{1500F2D3-E4DE-1B42-33E1-669BD81E69B2}"/>
          </ac:picMkLst>
        </pc:picChg>
      </pc:sldChg>
      <pc:sldChg chg="modSp mod">
        <pc:chgData name="mamatha gudavalli" userId="d413e1ebb6389b57" providerId="LiveId" clId="{F4397C9D-F2BC-4561-B5C1-790EA2EEC46A}" dt="2023-08-03T18:26:55.098" v="22" actId="20577"/>
        <pc:sldMkLst>
          <pc:docMk/>
          <pc:sldMk cId="3610458797" sldId="384"/>
        </pc:sldMkLst>
        <pc:spChg chg="mod">
          <ac:chgData name="mamatha gudavalli" userId="d413e1ebb6389b57" providerId="LiveId" clId="{F4397C9D-F2BC-4561-B5C1-790EA2EEC46A}" dt="2023-08-03T18:26:55.098" v="22" actId="20577"/>
          <ac:spMkLst>
            <pc:docMk/>
            <pc:sldMk cId="3610458797" sldId="384"/>
            <ac:spMk id="9" creationId="{05EFE211-1D0D-4979-87E6-8967C2913C04}"/>
          </ac:spMkLst>
        </pc:spChg>
      </pc:sldChg>
    </pc:docChg>
  </pc:docChgLst>
  <pc:docChgLst>
    <pc:chgData name="mamatha gudavalli" userId="d413e1ebb6389b57" providerId="LiveId" clId="{87B5040F-344C-451F-9495-D2F29DF2FF0F}"/>
    <pc:docChg chg="modSld">
      <pc:chgData name="mamatha gudavalli" userId="d413e1ebb6389b57" providerId="LiveId" clId="{87B5040F-344C-451F-9495-D2F29DF2FF0F}" dt="2023-11-22T07:57:27.462" v="93" actId="20577"/>
      <pc:docMkLst>
        <pc:docMk/>
      </pc:docMkLst>
      <pc:sldChg chg="modNotesTx">
        <pc:chgData name="mamatha gudavalli" userId="d413e1ebb6389b57" providerId="LiveId" clId="{87B5040F-344C-451F-9495-D2F29DF2FF0F}" dt="2023-11-22T07:18:59.220" v="1" actId="20577"/>
        <pc:sldMkLst>
          <pc:docMk/>
          <pc:sldMk cId="1596884915" sldId="272"/>
        </pc:sldMkLst>
      </pc:sldChg>
      <pc:sldChg chg="modSp mod">
        <pc:chgData name="mamatha gudavalli" userId="d413e1ebb6389b57" providerId="LiveId" clId="{87B5040F-344C-451F-9495-D2F29DF2FF0F}" dt="2023-11-22T07:28:55.203" v="10" actId="20577"/>
        <pc:sldMkLst>
          <pc:docMk/>
          <pc:sldMk cId="4165380034" sldId="337"/>
        </pc:sldMkLst>
        <pc:spChg chg="mod">
          <ac:chgData name="mamatha gudavalli" userId="d413e1ebb6389b57" providerId="LiveId" clId="{87B5040F-344C-451F-9495-D2F29DF2FF0F}" dt="2023-11-22T07:28:55.203" v="10" actId="20577"/>
          <ac:spMkLst>
            <pc:docMk/>
            <pc:sldMk cId="4165380034" sldId="337"/>
            <ac:spMk id="9" creationId="{05EFE211-1D0D-4979-87E6-8967C2913C04}"/>
          </ac:spMkLst>
        </pc:spChg>
      </pc:sldChg>
      <pc:sldChg chg="modSp mod">
        <pc:chgData name="mamatha gudavalli" userId="d413e1ebb6389b57" providerId="LiveId" clId="{87B5040F-344C-451F-9495-D2F29DF2FF0F}" dt="2023-11-22T07:29:02.587" v="22" actId="20577"/>
        <pc:sldMkLst>
          <pc:docMk/>
          <pc:sldMk cId="2262284108" sldId="367"/>
        </pc:sldMkLst>
        <pc:spChg chg="mod">
          <ac:chgData name="mamatha gudavalli" userId="d413e1ebb6389b57" providerId="LiveId" clId="{87B5040F-344C-451F-9495-D2F29DF2FF0F}" dt="2023-11-22T07:29:02.587" v="22" actId="20577"/>
          <ac:spMkLst>
            <pc:docMk/>
            <pc:sldMk cId="2262284108" sldId="367"/>
            <ac:spMk id="9" creationId="{05EFE211-1D0D-4979-87E6-8967C2913C04}"/>
          </ac:spMkLst>
        </pc:spChg>
      </pc:sldChg>
      <pc:sldChg chg="modSp mod">
        <pc:chgData name="mamatha gudavalli" userId="d413e1ebb6389b57" providerId="LiveId" clId="{87B5040F-344C-451F-9495-D2F29DF2FF0F}" dt="2023-11-22T07:29:07.985" v="31" actId="20577"/>
        <pc:sldMkLst>
          <pc:docMk/>
          <pc:sldMk cId="2584635243" sldId="368"/>
        </pc:sldMkLst>
        <pc:spChg chg="mod">
          <ac:chgData name="mamatha gudavalli" userId="d413e1ebb6389b57" providerId="LiveId" clId="{87B5040F-344C-451F-9495-D2F29DF2FF0F}" dt="2023-11-22T07:29:07.985" v="31" actId="20577"/>
          <ac:spMkLst>
            <pc:docMk/>
            <pc:sldMk cId="2584635243" sldId="368"/>
            <ac:spMk id="9" creationId="{05EFE211-1D0D-4979-87E6-8967C2913C04}"/>
          </ac:spMkLst>
        </pc:spChg>
      </pc:sldChg>
      <pc:sldChg chg="modSp mod">
        <pc:chgData name="mamatha gudavalli" userId="d413e1ebb6389b57" providerId="LiveId" clId="{87B5040F-344C-451F-9495-D2F29DF2FF0F}" dt="2023-11-22T07:29:15.118" v="34" actId="20577"/>
        <pc:sldMkLst>
          <pc:docMk/>
          <pc:sldMk cId="1143531825" sldId="369"/>
        </pc:sldMkLst>
        <pc:spChg chg="mod">
          <ac:chgData name="mamatha gudavalli" userId="d413e1ebb6389b57" providerId="LiveId" clId="{87B5040F-344C-451F-9495-D2F29DF2FF0F}" dt="2023-11-22T07:29:15.118" v="34" actId="20577"/>
          <ac:spMkLst>
            <pc:docMk/>
            <pc:sldMk cId="1143531825" sldId="369"/>
            <ac:spMk id="9" creationId="{05EFE211-1D0D-4979-87E6-8967C2913C04}"/>
          </ac:spMkLst>
        </pc:spChg>
      </pc:sldChg>
      <pc:sldChg chg="modSp mod">
        <pc:chgData name="mamatha gudavalli" userId="d413e1ebb6389b57" providerId="LiveId" clId="{87B5040F-344C-451F-9495-D2F29DF2FF0F}" dt="2023-11-22T07:35:09.290" v="62" actId="20577"/>
        <pc:sldMkLst>
          <pc:docMk/>
          <pc:sldMk cId="2802700326" sldId="370"/>
        </pc:sldMkLst>
        <pc:spChg chg="mod">
          <ac:chgData name="mamatha gudavalli" userId="d413e1ebb6389b57" providerId="LiveId" clId="{87B5040F-344C-451F-9495-D2F29DF2FF0F}" dt="2023-11-22T07:35:09.290" v="62" actId="20577"/>
          <ac:spMkLst>
            <pc:docMk/>
            <pc:sldMk cId="2802700326" sldId="370"/>
            <ac:spMk id="9" creationId="{05EFE211-1D0D-4979-87E6-8967C2913C04}"/>
          </ac:spMkLst>
        </pc:spChg>
      </pc:sldChg>
      <pc:sldChg chg="modSp mod">
        <pc:chgData name="mamatha gudavalli" userId="d413e1ebb6389b57" providerId="LiveId" clId="{87B5040F-344C-451F-9495-D2F29DF2FF0F}" dt="2023-11-22T07:29:25.618" v="41" actId="20577"/>
        <pc:sldMkLst>
          <pc:docMk/>
          <pc:sldMk cId="647425017" sldId="371"/>
        </pc:sldMkLst>
        <pc:spChg chg="mod">
          <ac:chgData name="mamatha gudavalli" userId="d413e1ebb6389b57" providerId="LiveId" clId="{87B5040F-344C-451F-9495-D2F29DF2FF0F}" dt="2023-11-22T07:29:25.618" v="41" actId="20577"/>
          <ac:spMkLst>
            <pc:docMk/>
            <pc:sldMk cId="647425017" sldId="371"/>
            <ac:spMk id="9" creationId="{05EFE211-1D0D-4979-87E6-8967C2913C04}"/>
          </ac:spMkLst>
        </pc:spChg>
      </pc:sldChg>
      <pc:sldChg chg="modSp mod">
        <pc:chgData name="mamatha gudavalli" userId="d413e1ebb6389b57" providerId="LiveId" clId="{87B5040F-344C-451F-9495-D2F29DF2FF0F}" dt="2023-11-22T07:29:30.619" v="44" actId="20577"/>
        <pc:sldMkLst>
          <pc:docMk/>
          <pc:sldMk cId="1545568197" sldId="372"/>
        </pc:sldMkLst>
        <pc:spChg chg="mod">
          <ac:chgData name="mamatha gudavalli" userId="d413e1ebb6389b57" providerId="LiveId" clId="{87B5040F-344C-451F-9495-D2F29DF2FF0F}" dt="2023-11-22T07:29:30.619" v="44" actId="20577"/>
          <ac:spMkLst>
            <pc:docMk/>
            <pc:sldMk cId="1545568197" sldId="372"/>
            <ac:spMk id="9" creationId="{05EFE211-1D0D-4979-87E6-8967C2913C04}"/>
          </ac:spMkLst>
        </pc:spChg>
      </pc:sldChg>
      <pc:sldChg chg="modSp mod">
        <pc:chgData name="mamatha gudavalli" userId="d413e1ebb6389b57" providerId="LiveId" clId="{87B5040F-344C-451F-9495-D2F29DF2FF0F}" dt="2023-11-22T07:29:34.997" v="47" actId="20577"/>
        <pc:sldMkLst>
          <pc:docMk/>
          <pc:sldMk cId="3441364436" sldId="373"/>
        </pc:sldMkLst>
        <pc:spChg chg="mod">
          <ac:chgData name="mamatha gudavalli" userId="d413e1ebb6389b57" providerId="LiveId" clId="{87B5040F-344C-451F-9495-D2F29DF2FF0F}" dt="2023-11-22T07:29:34.997" v="47" actId="20577"/>
          <ac:spMkLst>
            <pc:docMk/>
            <pc:sldMk cId="3441364436" sldId="373"/>
            <ac:spMk id="9" creationId="{05EFE211-1D0D-4979-87E6-8967C2913C04}"/>
          </ac:spMkLst>
        </pc:spChg>
      </pc:sldChg>
      <pc:sldChg chg="modSp mod">
        <pc:chgData name="mamatha gudavalli" userId="d413e1ebb6389b57" providerId="LiveId" clId="{87B5040F-344C-451F-9495-D2F29DF2FF0F}" dt="2023-11-22T07:29:40.216" v="50" actId="20577"/>
        <pc:sldMkLst>
          <pc:docMk/>
          <pc:sldMk cId="1956246531" sldId="374"/>
        </pc:sldMkLst>
        <pc:spChg chg="mod">
          <ac:chgData name="mamatha gudavalli" userId="d413e1ebb6389b57" providerId="LiveId" clId="{87B5040F-344C-451F-9495-D2F29DF2FF0F}" dt="2023-11-22T07:29:40.216" v="50" actId="20577"/>
          <ac:spMkLst>
            <pc:docMk/>
            <pc:sldMk cId="1956246531" sldId="374"/>
            <ac:spMk id="9" creationId="{05EFE211-1D0D-4979-87E6-8967C2913C04}"/>
          </ac:spMkLst>
        </pc:spChg>
      </pc:sldChg>
      <pc:sldChg chg="modSp mod">
        <pc:chgData name="mamatha gudavalli" userId="d413e1ebb6389b57" providerId="LiveId" clId="{87B5040F-344C-451F-9495-D2F29DF2FF0F}" dt="2023-11-22T07:29:47.468" v="54" actId="20577"/>
        <pc:sldMkLst>
          <pc:docMk/>
          <pc:sldMk cId="42554215" sldId="375"/>
        </pc:sldMkLst>
        <pc:spChg chg="mod">
          <ac:chgData name="mamatha gudavalli" userId="d413e1ebb6389b57" providerId="LiveId" clId="{87B5040F-344C-451F-9495-D2F29DF2FF0F}" dt="2023-11-22T07:29:47.468" v="54" actId="20577"/>
          <ac:spMkLst>
            <pc:docMk/>
            <pc:sldMk cId="42554215" sldId="375"/>
            <ac:spMk id="9" creationId="{05EFE211-1D0D-4979-87E6-8967C2913C04}"/>
          </ac:spMkLst>
        </pc:spChg>
      </pc:sldChg>
      <pc:sldChg chg="modSp mod">
        <pc:chgData name="mamatha gudavalli" userId="d413e1ebb6389b57" providerId="LiveId" clId="{87B5040F-344C-451F-9495-D2F29DF2FF0F}" dt="2023-11-22T07:57:27.462" v="93" actId="20577"/>
        <pc:sldMkLst>
          <pc:docMk/>
          <pc:sldMk cId="4263088456" sldId="378"/>
        </pc:sldMkLst>
        <pc:spChg chg="mod">
          <ac:chgData name="mamatha gudavalli" userId="d413e1ebb6389b57" providerId="LiveId" clId="{87B5040F-344C-451F-9495-D2F29DF2FF0F}" dt="2023-11-22T07:57:27.462" v="93" actId="20577"/>
          <ac:spMkLst>
            <pc:docMk/>
            <pc:sldMk cId="4263088456" sldId="378"/>
            <ac:spMk id="9" creationId="{05EFE211-1D0D-4979-87E6-8967C2913C0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image" Target="../media/image11.PNG"/></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  </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b="1" kern="1200" dirty="0">
                <a:solidFill>
                  <a:schemeClr val="tx1"/>
                </a:solidFill>
                <a:effectLst/>
                <a:latin typeface="+mn-lt"/>
                <a:ea typeface="+mn-ea"/>
                <a:cs typeface="+mn-cs"/>
              </a:rPr>
              <a:t>Option a</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There is no cube which is painted on its opposite sides</a:t>
            </a:r>
          </a:p>
          <a:p>
            <a:r>
              <a:rPr lang="en-IN" sz="1200" kern="1200" dirty="0">
                <a:solidFill>
                  <a:schemeClr val="tx1"/>
                </a:solidFill>
                <a:effectLst/>
                <a:latin typeface="+mn-lt"/>
                <a:ea typeface="+mn-ea"/>
                <a:cs typeface="+mn-cs"/>
              </a:rPr>
              <a:t> </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2636201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b="1" kern="1200" dirty="0">
                <a:solidFill>
                  <a:schemeClr val="tx1"/>
                </a:solidFill>
                <a:effectLst/>
                <a:latin typeface="+mn-lt"/>
                <a:ea typeface="+mn-ea"/>
                <a:cs typeface="+mn-cs"/>
              </a:rPr>
              <a:t>Option b</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All corner cubes will be painted on three sides painted., and there are 8 corner cubes</a:t>
            </a:r>
          </a:p>
          <a:p>
            <a:r>
              <a:rPr lang="en-IN" sz="1200" b="1"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160526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dirty="0"/>
              <a:t>Option c </a:t>
            </a:r>
          </a:p>
          <a:p>
            <a:endParaRPr lang="en-IN" b="0" dirty="0"/>
          </a:p>
          <a:p>
            <a:r>
              <a:rPr lang="en-IN" b="0" dirty="0"/>
              <a:t>All the edge cubes of green face also have either red or green</a:t>
            </a:r>
          </a:p>
          <a:p>
            <a:r>
              <a:rPr lang="en-IN" b="0" dirty="0"/>
              <a:t>There are 12 such cubes</a:t>
            </a:r>
          </a:p>
          <a:p>
            <a:r>
              <a:rPr lang="en-IN" b="0" dirty="0"/>
              <a:t>Also, there are 12 more cubes on the opposite green face</a:t>
            </a:r>
          </a:p>
          <a:p>
            <a:r>
              <a:rPr lang="en-IN" b="0" dirty="0"/>
              <a:t>Total number of cubes that have one face green</a:t>
            </a:r>
          </a:p>
          <a:p>
            <a:r>
              <a:rPr lang="en-IN" b="0" dirty="0"/>
              <a:t>and one of the adjacent faces black or red are</a:t>
            </a:r>
          </a:p>
          <a:p>
            <a:r>
              <a:rPr lang="en-IN" b="0" dirty="0"/>
              <a:t>12 + 12 = 24 cubes</a:t>
            </a:r>
          </a:p>
          <a:p>
            <a:endParaRPr lang="en-IN" b="0" dirty="0"/>
          </a:p>
          <a:p>
            <a:r>
              <a:rPr lang="en-IN" b="0" dirty="0"/>
              <a:t>For image View-&gt; notes page</a:t>
            </a:r>
          </a:p>
          <a:p>
            <a:endParaRPr lang="en-IN" dirty="0"/>
          </a:p>
          <a:p>
            <a:endParaRPr lang="en-IN" b="0" dirty="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pic>
        <p:nvPicPr>
          <p:cNvPr id="6" name="Picture 5"/>
          <p:cNvPicPr>
            <a:picLocks noChangeAspect="1"/>
          </p:cNvPicPr>
          <p:nvPr/>
        </p:nvPicPr>
        <p:blipFill>
          <a:blip r:embed="rId3"/>
          <a:stretch>
            <a:fillRect/>
          </a:stretch>
        </p:blipFill>
        <p:spPr>
          <a:xfrm>
            <a:off x="304800" y="5399601"/>
            <a:ext cx="5867400" cy="2578395"/>
          </a:xfrm>
          <a:prstGeom prst="rect">
            <a:avLst/>
          </a:prstGeom>
        </p:spPr>
      </p:pic>
    </p:spTree>
    <p:extLst>
      <p:ext uri="{BB962C8B-B14F-4D97-AF65-F5344CB8AC3E}">
        <p14:creationId xmlns:p14="http://schemas.microsoft.com/office/powerpoint/2010/main" val="259328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pic>
        <p:nvPicPr>
          <p:cNvPr id="5" name="Picture 4"/>
          <p:cNvPicPr>
            <a:picLocks noChangeAspect="1"/>
          </p:cNvPicPr>
          <p:nvPr/>
        </p:nvPicPr>
        <p:blipFill>
          <a:blip r:embed="rId3"/>
          <a:stretch>
            <a:fillRect/>
          </a:stretch>
        </p:blipFill>
        <p:spPr>
          <a:xfrm>
            <a:off x="652732" y="5354984"/>
            <a:ext cx="5733193" cy="2646016"/>
          </a:xfrm>
          <a:prstGeom prst="rect">
            <a:avLst/>
          </a:prstGeom>
        </p:spPr>
      </p:pic>
      <p:sp>
        <p:nvSpPr>
          <p:cNvPr id="3" name="Notes Placeholder 2"/>
          <p:cNvSpPr>
            <a:spLocks noGrp="1"/>
          </p:cNvSpPr>
          <p:nvPr>
            <p:ph type="body" idx="1"/>
          </p:nvPr>
        </p:nvSpPr>
        <p:spPr/>
        <p:txBody>
          <a:bodyPr/>
          <a:lstStyle/>
          <a:p>
            <a:pPr lvl="0"/>
            <a:r>
              <a:rPr lang="en-IN" sz="1200" b="1" kern="1200" dirty="0">
                <a:solidFill>
                  <a:schemeClr val="tx1"/>
                </a:solidFill>
                <a:effectLst/>
                <a:latin typeface="+mn-lt"/>
                <a:ea typeface="+mn-ea"/>
                <a:cs typeface="+mn-cs"/>
              </a:rPr>
              <a:t>Option c</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The following will be the arrangement according to the given conditions</a:t>
            </a:r>
          </a:p>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
        <p:nvSpPr>
          <p:cNvPr id="6" name="Rectangle 5"/>
          <p:cNvSpPr/>
          <p:nvPr/>
        </p:nvSpPr>
        <p:spPr>
          <a:xfrm>
            <a:off x="4140200" y="7709468"/>
            <a:ext cx="541020" cy="39116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 name="Rectangle 6"/>
          <p:cNvSpPr/>
          <p:nvPr/>
        </p:nvSpPr>
        <p:spPr>
          <a:xfrm>
            <a:off x="3604260" y="8101263"/>
            <a:ext cx="541020" cy="39116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 name="Rectangle 7"/>
          <p:cNvSpPr/>
          <p:nvPr/>
        </p:nvSpPr>
        <p:spPr>
          <a:xfrm>
            <a:off x="4686300" y="8101263"/>
            <a:ext cx="541020" cy="39116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 name="Rectangle 8"/>
          <p:cNvSpPr/>
          <p:nvPr/>
        </p:nvSpPr>
        <p:spPr>
          <a:xfrm>
            <a:off x="5234940" y="8101263"/>
            <a:ext cx="541020" cy="39116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0" name="Rectangle 9"/>
          <p:cNvSpPr/>
          <p:nvPr/>
        </p:nvSpPr>
        <p:spPr>
          <a:xfrm>
            <a:off x="4140200" y="8491788"/>
            <a:ext cx="541020" cy="39116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1" name="Rectangle 10"/>
          <p:cNvSpPr/>
          <p:nvPr/>
        </p:nvSpPr>
        <p:spPr>
          <a:xfrm>
            <a:off x="4147820" y="8096183"/>
            <a:ext cx="541020" cy="39116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2" name="Isosceles Triangle 11"/>
          <p:cNvSpPr/>
          <p:nvPr/>
        </p:nvSpPr>
        <p:spPr>
          <a:xfrm>
            <a:off x="4850130" y="8192068"/>
            <a:ext cx="209550" cy="198120"/>
          </a:xfrm>
          <a:prstGeom prst="triangl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3" name="Oval 12"/>
          <p:cNvSpPr/>
          <p:nvPr/>
        </p:nvSpPr>
        <p:spPr>
          <a:xfrm>
            <a:off x="5410200" y="8229533"/>
            <a:ext cx="190500" cy="19050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Oval 13"/>
          <p:cNvSpPr/>
          <p:nvPr/>
        </p:nvSpPr>
        <p:spPr>
          <a:xfrm>
            <a:off x="4259580" y="8618788"/>
            <a:ext cx="274320" cy="13716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5" name="Multiplication Sign 273"/>
          <p:cNvSpPr/>
          <p:nvPr/>
        </p:nvSpPr>
        <p:spPr>
          <a:xfrm flipV="1">
            <a:off x="3726180" y="8184448"/>
            <a:ext cx="289560" cy="220980"/>
          </a:xfrm>
          <a:prstGeom prst="mathMultiply">
            <a:avLst/>
          </a:prstGeom>
          <a:solidFill>
            <a:schemeClr val="bg1"/>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6" name="Rectangle 15"/>
          <p:cNvSpPr/>
          <p:nvPr/>
        </p:nvSpPr>
        <p:spPr>
          <a:xfrm>
            <a:off x="4312920" y="7803448"/>
            <a:ext cx="182880" cy="18288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7" name="Rectangle 12"/>
          <p:cNvSpPr>
            <a:spLocks noChangeArrowheads="1"/>
          </p:cNvSpPr>
          <p:nvPr/>
        </p:nvSpPr>
        <p:spPr bwMode="auto">
          <a:xfrm>
            <a:off x="1371600" y="6450898"/>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8" name="Rectangle 13"/>
          <p:cNvSpPr>
            <a:spLocks noChangeArrowheads="1"/>
          </p:cNvSpPr>
          <p:nvPr/>
        </p:nvSpPr>
        <p:spPr bwMode="auto">
          <a:xfrm>
            <a:off x="1371600" y="6908098"/>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723858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The following will be the arrangement according to the given conditions</a:t>
            </a:r>
          </a:p>
          <a:p>
            <a:r>
              <a:rPr lang="en-US" b="0" dirty="0"/>
              <a:t>For</a:t>
            </a:r>
            <a:r>
              <a:rPr lang="en-US" b="0" baseline="0" dirty="0"/>
              <a:t> image View</a:t>
            </a:r>
            <a:r>
              <a:rPr lang="en-US" b="0" baseline="0" dirty="0">
                <a:sym typeface="Wingdings" panose="05000000000000000000" pitchFamily="2" charset="2"/>
              </a:rPr>
              <a:t> Notes page</a:t>
            </a:r>
          </a:p>
          <a:p>
            <a:pPr lvl="0"/>
            <a:r>
              <a:rPr lang="en-IN" sz="1200" b="1" kern="1200" dirty="0">
                <a:solidFill>
                  <a:schemeClr val="tx1"/>
                </a:solidFill>
                <a:effectLst/>
                <a:latin typeface="+mn-lt"/>
                <a:ea typeface="+mn-ea"/>
                <a:cs typeface="+mn-cs"/>
              </a:rPr>
              <a:t>Option a</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This is the only arrangement possible with the given conditions</a:t>
            </a:r>
          </a:p>
          <a:p>
            <a:endParaRPr lang="en-IN" sz="1200"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pic>
        <p:nvPicPr>
          <p:cNvPr id="19" name="Picture 18"/>
          <p:cNvPicPr>
            <a:picLocks noChangeAspect="1"/>
          </p:cNvPicPr>
          <p:nvPr/>
        </p:nvPicPr>
        <p:blipFill>
          <a:blip r:embed="rId3"/>
          <a:stretch>
            <a:fillRect/>
          </a:stretch>
        </p:blipFill>
        <p:spPr>
          <a:xfrm>
            <a:off x="838200" y="5570083"/>
            <a:ext cx="5733193" cy="1261384"/>
          </a:xfrm>
          <a:prstGeom prst="rect">
            <a:avLst/>
          </a:prstGeom>
        </p:spPr>
      </p:pic>
    </p:spTree>
    <p:extLst>
      <p:ext uri="{BB962C8B-B14F-4D97-AF65-F5344CB8AC3E}">
        <p14:creationId xmlns:p14="http://schemas.microsoft.com/office/powerpoint/2010/main" val="3526019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b="1" kern="1200" dirty="0">
                <a:solidFill>
                  <a:schemeClr val="tx1"/>
                </a:solidFill>
                <a:effectLst/>
                <a:latin typeface="+mn-lt"/>
                <a:ea typeface="+mn-ea"/>
                <a:cs typeface="+mn-cs"/>
              </a:rPr>
              <a:t>Option b</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If cube is rotated such that the face having the ellipse is towards North, arrangement looks like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a:t>
            </a:r>
            <a:r>
              <a:rPr lang="en-US" b="0" baseline="0" dirty="0"/>
              <a:t> image View</a:t>
            </a:r>
            <a:r>
              <a:rPr lang="en-US" b="0" baseline="0" dirty="0">
                <a:sym typeface="Wingdings" panose="05000000000000000000" pitchFamily="2" charset="2"/>
              </a:rPr>
              <a:t> Notes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a:sym typeface="Wingdings" panose="05000000000000000000" pitchFamily="2" charset="2"/>
            </a:endParaRP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pic>
        <p:nvPicPr>
          <p:cNvPr id="5" name="Picture 4"/>
          <p:cNvPicPr>
            <a:picLocks noChangeAspect="1"/>
          </p:cNvPicPr>
          <p:nvPr/>
        </p:nvPicPr>
        <p:blipFill>
          <a:blip r:embed="rId3"/>
          <a:stretch>
            <a:fillRect/>
          </a:stretch>
        </p:blipFill>
        <p:spPr>
          <a:xfrm>
            <a:off x="436132" y="5565244"/>
            <a:ext cx="5733193" cy="1714813"/>
          </a:xfrm>
          <a:prstGeom prst="rect">
            <a:avLst/>
          </a:prstGeom>
        </p:spPr>
      </p:pic>
    </p:spTree>
    <p:extLst>
      <p:ext uri="{BB962C8B-B14F-4D97-AF65-F5344CB8AC3E}">
        <p14:creationId xmlns:p14="http://schemas.microsoft.com/office/powerpoint/2010/main" val="3687362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b="1" kern="1200" dirty="0">
                <a:solidFill>
                  <a:schemeClr val="tx1"/>
                </a:solidFill>
                <a:effectLst/>
                <a:latin typeface="+mn-lt"/>
                <a:ea typeface="+mn-ea"/>
                <a:cs typeface="+mn-cs"/>
              </a:rPr>
              <a:t>Option a</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Square is always on the opposite face of ellipse</a:t>
            </a:r>
          </a:p>
          <a:p>
            <a:r>
              <a:rPr lang="en-IN" sz="1200" kern="1200" dirty="0">
                <a:solidFill>
                  <a:schemeClr val="tx1"/>
                </a:solidFill>
                <a:effectLst/>
                <a:latin typeface="+mn-lt"/>
                <a:ea typeface="+mn-ea"/>
                <a:cs typeface="+mn-cs"/>
              </a:rPr>
              <a:t>Hence, if ellipse is on top face, square will be on the bottom face</a:t>
            </a:r>
          </a:p>
          <a:p>
            <a:endParaRPr lang="en-US" b="1" dirty="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941734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IN" sz="1200" b="1" kern="1200" dirty="0">
                    <a:solidFill>
                      <a:schemeClr val="tx1"/>
                    </a:solidFill>
                    <a:effectLst/>
                    <a:latin typeface="+mn-lt"/>
                    <a:ea typeface="+mn-ea"/>
                    <a:cs typeface="+mn-cs"/>
                  </a:rPr>
                  <a:t>Option b</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Total number of cubes in solid cube = 5 x 5 x 5 = 125 cubes</a:t>
                </a:r>
              </a:p>
              <a:p>
                <a:r>
                  <a:rPr lang="en-IN" sz="1200" kern="1200" dirty="0">
                    <a:solidFill>
                      <a:schemeClr val="tx1"/>
                    </a:solidFill>
                    <a:effectLst/>
                    <a:latin typeface="+mn-lt"/>
                    <a:ea typeface="+mn-ea"/>
                    <a:cs typeface="+mn-cs"/>
                  </a:rPr>
                  <a:t>Total number of cubes in given hollow cube = </a:t>
                </a:r>
                <a14:m>
                  <m:oMath xmlns:m="http://schemas.openxmlformats.org/officeDocument/2006/math">
                    <m:sSup>
                      <m:sSupPr>
                        <m:ctrlPr>
                          <a:rPr lang="en-IN" sz="1200" i="1" kern="1200">
                            <a:solidFill>
                              <a:schemeClr val="tx1"/>
                            </a:solidFill>
                            <a:effectLst/>
                            <a:latin typeface="Cambria Math" panose="02040503050406030204" pitchFamily="18" charset="0"/>
                            <a:ea typeface="+mn-ea"/>
                            <a:cs typeface="+mn-cs"/>
                          </a:rPr>
                        </m:ctrlPr>
                      </m:sSupPr>
                      <m:e>
                        <m:r>
                          <a:rPr lang="en-IN" sz="1200" i="1" kern="1200">
                            <a:solidFill>
                              <a:schemeClr val="tx1"/>
                            </a:solidFill>
                            <a:effectLst/>
                            <a:latin typeface="Cambria Math" panose="02040503050406030204" pitchFamily="18" charset="0"/>
                            <a:ea typeface="+mn-ea"/>
                            <a:cs typeface="+mn-cs"/>
                          </a:rPr>
                          <m:t>5</m:t>
                        </m:r>
                      </m:e>
                      <m:sup>
                        <m:r>
                          <a:rPr lang="en-IN" sz="1200" i="1" kern="1200">
                            <a:solidFill>
                              <a:schemeClr val="tx1"/>
                            </a:solidFill>
                            <a:effectLst/>
                            <a:latin typeface="Cambria Math" panose="02040503050406030204" pitchFamily="18" charset="0"/>
                            <a:ea typeface="+mn-ea"/>
                            <a:cs typeface="+mn-cs"/>
                          </a:rPr>
                          <m:t>3</m:t>
                        </m:r>
                      </m:sup>
                    </m:sSup>
                  </m:oMath>
                </a14:m>
                <a:r>
                  <a:rPr lang="en-IN" sz="1200" kern="1200" dirty="0">
                    <a:solidFill>
                      <a:schemeClr val="tx1"/>
                    </a:solidFill>
                    <a:effectLst/>
                    <a:latin typeface="+mn-lt"/>
                    <a:ea typeface="+mn-ea"/>
                    <a:cs typeface="+mn-cs"/>
                  </a:rPr>
                  <a:t> - </a:t>
                </a:r>
                <a14:m>
                  <m:oMath xmlns:m="http://schemas.openxmlformats.org/officeDocument/2006/math">
                    <m:sSup>
                      <m:sSupPr>
                        <m:ctrlPr>
                          <a:rPr lang="en-IN" sz="1200" i="1" kern="1200">
                            <a:solidFill>
                              <a:schemeClr val="tx1"/>
                            </a:solidFill>
                            <a:effectLst/>
                            <a:latin typeface="Cambria Math" panose="02040503050406030204" pitchFamily="18" charset="0"/>
                            <a:ea typeface="+mn-ea"/>
                            <a:cs typeface="+mn-cs"/>
                          </a:rPr>
                        </m:ctrlPr>
                      </m:sSupPr>
                      <m:e>
                        <m:r>
                          <a:rPr lang="en-IN" sz="1200" i="1" kern="1200">
                            <a:solidFill>
                              <a:schemeClr val="tx1"/>
                            </a:solidFill>
                            <a:effectLst/>
                            <a:latin typeface="Cambria Math" panose="02040503050406030204" pitchFamily="18" charset="0"/>
                            <a:ea typeface="+mn-ea"/>
                            <a:cs typeface="+mn-cs"/>
                          </a:rPr>
                          <m:t>3</m:t>
                        </m:r>
                      </m:e>
                      <m:sup>
                        <m:r>
                          <a:rPr lang="en-IN" sz="1200" i="1" kern="1200">
                            <a:solidFill>
                              <a:schemeClr val="tx1"/>
                            </a:solidFill>
                            <a:effectLst/>
                            <a:latin typeface="Cambria Math" panose="02040503050406030204" pitchFamily="18" charset="0"/>
                            <a:ea typeface="+mn-ea"/>
                            <a:cs typeface="+mn-cs"/>
                          </a:rPr>
                          <m:t>3</m:t>
                        </m:r>
                      </m:sup>
                    </m:sSup>
                  </m:oMath>
                </a14:m>
                <a:r>
                  <a:rPr lang="en-IN" sz="1200" kern="1200" dirty="0">
                    <a:solidFill>
                      <a:schemeClr val="tx1"/>
                    </a:solidFill>
                    <a:effectLst/>
                    <a:latin typeface="+mn-lt"/>
                    <a:ea typeface="+mn-ea"/>
                    <a:cs typeface="+mn-cs"/>
                  </a:rPr>
                  <a:t> = 98 cubes</a:t>
                </a:r>
              </a:p>
              <a:p>
                <a:r>
                  <a:rPr lang="en-IN" sz="1200" kern="1200" dirty="0">
                    <a:solidFill>
                      <a:schemeClr val="tx1"/>
                    </a:solidFill>
                    <a:effectLst/>
                    <a:latin typeface="+mn-lt"/>
                    <a:ea typeface="+mn-ea"/>
                    <a:cs typeface="+mn-cs"/>
                  </a:rPr>
                  <a:t>Total number of faces = 98 x 6 = 588</a:t>
                </a:r>
              </a:p>
              <a:p>
                <a:r>
                  <a:rPr lang="en-IN" sz="1200" kern="1200" dirty="0">
                    <a:solidFill>
                      <a:schemeClr val="tx1"/>
                    </a:solidFill>
                    <a:effectLst/>
                    <a:latin typeface="+mn-lt"/>
                    <a:ea typeface="+mn-ea"/>
                    <a:cs typeface="+mn-cs"/>
                  </a:rPr>
                  <a:t>On each face of the larger cube there will be 25 faces of smaller cubes</a:t>
                </a:r>
              </a:p>
              <a:p>
                <a:r>
                  <a:rPr lang="en-IN" sz="1200" kern="1200" dirty="0">
                    <a:solidFill>
                      <a:schemeClr val="tx1"/>
                    </a:solidFill>
                    <a:effectLst/>
                    <a:latin typeface="+mn-lt"/>
                    <a:ea typeface="+mn-ea"/>
                    <a:cs typeface="+mn-cs"/>
                  </a:rPr>
                  <a:t>Total faces painted = 25 x 4 = 100</a:t>
                </a:r>
              </a:p>
              <a:p>
                <a:r>
                  <a:rPr lang="en-IN" sz="1200" kern="1200" dirty="0">
                    <a:solidFill>
                      <a:schemeClr val="tx1"/>
                    </a:solidFill>
                    <a:effectLst/>
                    <a:latin typeface="+mn-lt"/>
                    <a:ea typeface="+mn-ea"/>
                    <a:cs typeface="+mn-cs"/>
                  </a:rPr>
                  <a:t>Therefore, faces unpainted = 588 – 100 = 488</a:t>
                </a:r>
              </a:p>
              <a:p>
                <a:endParaRPr lang="en-US" b="1" dirty="0"/>
              </a:p>
            </p:txBody>
          </p:sp>
        </mc:Choice>
        <mc:Fallback xmlns="">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Option b</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Total number of cubes in solid cube = 5 x 5 x 5 = 125 cubes</a:t>
                </a:r>
              </a:p>
              <a:p>
                <a:r>
                  <a:rPr lang="en-IN" sz="1200" kern="1200" dirty="0">
                    <a:solidFill>
                      <a:schemeClr val="tx1"/>
                    </a:solidFill>
                    <a:effectLst/>
                    <a:latin typeface="+mn-lt"/>
                    <a:ea typeface="+mn-ea"/>
                    <a:cs typeface="+mn-cs"/>
                  </a:rPr>
                  <a:t>Total number of cubes in given hollow cube = </a:t>
                </a:r>
                <a:r>
                  <a:rPr lang="en-IN" sz="1200" i="0" kern="1200">
                    <a:solidFill>
                      <a:schemeClr val="tx1"/>
                    </a:solidFill>
                    <a:effectLst/>
                    <a:latin typeface="+mn-lt"/>
                    <a:ea typeface="+mn-ea"/>
                    <a:cs typeface="+mn-cs"/>
                  </a:rPr>
                  <a:t>5^3</a:t>
                </a:r>
                <a:r>
                  <a:rPr lang="en-IN" sz="1200" kern="1200" dirty="0">
                    <a:solidFill>
                      <a:schemeClr val="tx1"/>
                    </a:solidFill>
                    <a:effectLst/>
                    <a:latin typeface="+mn-lt"/>
                    <a:ea typeface="+mn-ea"/>
                    <a:cs typeface="+mn-cs"/>
                  </a:rPr>
                  <a:t> - </a:t>
                </a:r>
                <a:r>
                  <a:rPr lang="en-IN" sz="1200" i="0" kern="1200">
                    <a:solidFill>
                      <a:schemeClr val="tx1"/>
                    </a:solidFill>
                    <a:effectLst/>
                    <a:latin typeface="+mn-lt"/>
                    <a:ea typeface="+mn-ea"/>
                    <a:cs typeface="+mn-cs"/>
                  </a:rPr>
                  <a:t>3^3</a:t>
                </a:r>
                <a:r>
                  <a:rPr lang="en-IN" sz="1200" kern="1200" dirty="0">
                    <a:solidFill>
                      <a:schemeClr val="tx1"/>
                    </a:solidFill>
                    <a:effectLst/>
                    <a:latin typeface="+mn-lt"/>
                    <a:ea typeface="+mn-ea"/>
                    <a:cs typeface="+mn-cs"/>
                  </a:rPr>
                  <a:t> = 98 cubes</a:t>
                </a:r>
              </a:p>
              <a:p>
                <a:r>
                  <a:rPr lang="en-IN" sz="1200" kern="1200" dirty="0">
                    <a:solidFill>
                      <a:schemeClr val="tx1"/>
                    </a:solidFill>
                    <a:effectLst/>
                    <a:latin typeface="+mn-lt"/>
                    <a:ea typeface="+mn-ea"/>
                    <a:cs typeface="+mn-cs"/>
                  </a:rPr>
                  <a:t>Total number of faces = 98 x 6 = 588</a:t>
                </a:r>
              </a:p>
              <a:p>
                <a:r>
                  <a:rPr lang="en-IN" sz="1200" kern="1200" dirty="0">
                    <a:solidFill>
                      <a:schemeClr val="tx1"/>
                    </a:solidFill>
                    <a:effectLst/>
                    <a:latin typeface="+mn-lt"/>
                    <a:ea typeface="+mn-ea"/>
                    <a:cs typeface="+mn-cs"/>
                  </a:rPr>
                  <a:t>On each face of the larger cube there will be 25 faces of smaller cubes</a:t>
                </a:r>
              </a:p>
              <a:p>
                <a:r>
                  <a:rPr lang="en-IN" sz="1200" kern="1200" dirty="0">
                    <a:solidFill>
                      <a:schemeClr val="tx1"/>
                    </a:solidFill>
                    <a:effectLst/>
                    <a:latin typeface="+mn-lt"/>
                    <a:ea typeface="+mn-ea"/>
                    <a:cs typeface="+mn-cs"/>
                  </a:rPr>
                  <a:t>Total faces painted = 25 x 4 = 100</a:t>
                </a:r>
              </a:p>
              <a:p>
                <a:r>
                  <a:rPr lang="en-IN" sz="1200" kern="1200" dirty="0">
                    <a:solidFill>
                      <a:schemeClr val="tx1"/>
                    </a:solidFill>
                    <a:effectLst/>
                    <a:latin typeface="+mn-lt"/>
                    <a:ea typeface="+mn-ea"/>
                    <a:cs typeface="+mn-cs"/>
                  </a:rPr>
                  <a:t>Therefore, faces unpainted = 588 – 100 = 488</a:t>
                </a:r>
              </a:p>
              <a:p>
                <a:endParaRPr lang="en-US" b="1" dirty="0"/>
              </a:p>
            </p:txBody>
          </p:sp>
        </mc:Fallback>
      </mc:AlternateContent>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683118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When we see layer 1 figure, there are no cubes that have no face painted. Similarly, the layer 3 will have no cubes with no faces painted. So, we look at layer 2.</a:t>
            </a:r>
          </a:p>
          <a:p>
            <a:r>
              <a:rPr lang="en-IN" dirty="0"/>
              <a:t>When we see layer 2 figure, there is only one small cube which is not </a:t>
            </a:r>
            <a:r>
              <a:rPr lang="en-IN" dirty="0" err="1"/>
              <a:t>colored</a:t>
            </a:r>
            <a:r>
              <a:rPr lang="en-IN" dirty="0"/>
              <a:t>. That is the core cube.</a:t>
            </a:r>
          </a:p>
          <a:p>
            <a:r>
              <a:rPr lang="en-IN" b="1" dirty="0"/>
              <a:t>For image View </a:t>
            </a:r>
            <a:r>
              <a:rPr lang="en-IN" b="1" dirty="0">
                <a:sym typeface="Wingdings" panose="05000000000000000000" pitchFamily="2" charset="2"/>
              </a:rPr>
              <a:t> Notes Page</a:t>
            </a:r>
          </a:p>
          <a:p>
            <a:endParaRPr lang="en-IN" b="1" dirty="0">
              <a:sym typeface="Wingdings" panose="05000000000000000000" pitchFamily="2" charset="2"/>
            </a:endParaRP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19" y="5715118"/>
            <a:ext cx="2777068" cy="2286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2868" y="5715118"/>
            <a:ext cx="3166531" cy="2457332"/>
          </a:xfrm>
          <a:prstGeom prst="rect">
            <a:avLst/>
          </a:prstGeom>
        </p:spPr>
      </p:pic>
    </p:spTree>
    <p:extLst>
      <p:ext uri="{BB962C8B-B14F-4D97-AF65-F5344CB8AC3E}">
        <p14:creationId xmlns:p14="http://schemas.microsoft.com/office/powerpoint/2010/main" val="4215980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All the corner cubes will be having 3 faces </a:t>
            </a:r>
            <a:r>
              <a:rPr lang="en-IN" dirty="0" err="1"/>
              <a:t>colored</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1200221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There is no small cube with four faces </a:t>
            </a:r>
            <a:r>
              <a:rPr lang="en-IN" dirty="0" err="1"/>
              <a:t>colored</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4049416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latin typeface="+mn-lt"/>
                <a:ea typeface="+mn-ea"/>
                <a:cs typeface="+mn-cs"/>
              </a:rPr>
              <a:t>84identical pieces = 3*4*7=  here 3 using 2 cuts in X, 4 using 3cuts in Y, 7 using 6cuts in Z , </a:t>
            </a:r>
          </a:p>
          <a:p>
            <a:r>
              <a:rPr lang="en-US" sz="1200" b="0" i="0" kern="1200" dirty="0">
                <a:solidFill>
                  <a:schemeClr val="tx1"/>
                </a:solidFill>
                <a:latin typeface="+mn-lt"/>
                <a:ea typeface="+mn-ea"/>
                <a:cs typeface="+mn-cs"/>
              </a:rPr>
              <a:t> so totals cuts = </a:t>
            </a:r>
            <a:r>
              <a:rPr lang="en-US" sz="1200" b="1" i="0" kern="1200" dirty="0">
                <a:solidFill>
                  <a:schemeClr val="tx1"/>
                </a:solidFill>
                <a:latin typeface="+mn-lt"/>
                <a:ea typeface="+mn-ea"/>
                <a:cs typeface="+mn-cs"/>
              </a:rPr>
              <a:t>2+3+6= 11(least cuts)</a:t>
            </a:r>
            <a:endParaRPr lang="en-US" sz="1200" b="0" i="0" kern="1200" dirty="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2113871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5.According to the formula, cubes with no side painted= (12-2) ^3= 1000.</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But we have to include the cubes from the unpainted side too. It will be 10*10=100</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So, total number of unpainted cubes= 1000+100=1100.</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3458597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125 - (9*6) - 27 = 44</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b="0" i="0" kern="1200" dirty="0">
                <a:solidFill>
                  <a:schemeClr val="tx1"/>
                </a:solidFill>
                <a:latin typeface="+mn-lt"/>
                <a:ea typeface="+mn-ea"/>
                <a:cs typeface="+mn-cs"/>
              </a:rPr>
            </a:b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3571395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Cubes with no painting lie in the middle.   Since there are 4 row below the top layer, total cubes with no painting are (9 x 4) = 36.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For image – View notes</a:t>
            </a:r>
            <a:r>
              <a:rPr lang="en-US" sz="1200" b="0" i="0" kern="1200" baseline="0" dirty="0">
                <a:solidFill>
                  <a:schemeClr val="tx1"/>
                </a:solidFill>
                <a:latin typeface="+mn-lt"/>
                <a:ea typeface="+mn-ea"/>
                <a:cs typeface="+mn-cs"/>
              </a:rPr>
              <a:t> page of this particular slide</a:t>
            </a:r>
            <a:br>
              <a:rPr lang="en-US" sz="1200" b="0" i="0" kern="1200" dirty="0">
                <a:solidFill>
                  <a:schemeClr val="tx1"/>
                </a:solidFill>
                <a:latin typeface="+mn-lt"/>
                <a:ea typeface="+mn-ea"/>
                <a:cs typeface="+mn-cs"/>
              </a:rPr>
            </a:b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pic>
        <p:nvPicPr>
          <p:cNvPr id="5" name="Picture 4"/>
          <p:cNvPicPr>
            <a:picLocks noChangeAspect="1"/>
          </p:cNvPicPr>
          <p:nvPr/>
        </p:nvPicPr>
        <p:blipFill>
          <a:blip r:embed="rId3"/>
          <a:stretch>
            <a:fillRect/>
          </a:stretch>
        </p:blipFill>
        <p:spPr>
          <a:xfrm>
            <a:off x="990600" y="5418909"/>
            <a:ext cx="4548010" cy="2036240"/>
          </a:xfrm>
          <a:prstGeom prst="rect">
            <a:avLst/>
          </a:prstGeom>
        </p:spPr>
      </p:pic>
    </p:spTree>
    <p:extLst>
      <p:ext uri="{BB962C8B-B14F-4D97-AF65-F5344CB8AC3E}">
        <p14:creationId xmlns:p14="http://schemas.microsoft.com/office/powerpoint/2010/main" val="2653124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2541890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Text</a:t>
            </a: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2804302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IN" sz="1200" b="1" kern="1200" dirty="0">
                    <a:solidFill>
                      <a:schemeClr val="tx1"/>
                    </a:solidFill>
                    <a:effectLst/>
                    <a:latin typeface="+mn-lt"/>
                    <a:ea typeface="+mn-ea"/>
                    <a:cs typeface="+mn-cs"/>
                  </a:rPr>
                  <a:t>Option c</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Given cube is 4 x 4 x 4 cube where side of each cube is 2 cm</a:t>
                </a:r>
              </a:p>
              <a:p>
                <a:r>
                  <a:rPr lang="en-IN" sz="1200" kern="1200" dirty="0">
                    <a:solidFill>
                      <a:schemeClr val="tx1"/>
                    </a:solidFill>
                    <a:effectLst/>
                    <a:latin typeface="+mn-lt"/>
                    <a:ea typeface="+mn-ea"/>
                    <a:cs typeface="+mn-cs"/>
                  </a:rPr>
                  <a:t>Number of zero face painted cubes = </a:t>
                </a:r>
                <a14:m>
                  <m:oMath xmlns:m="http://schemas.openxmlformats.org/officeDocument/2006/math">
                    <m:sSup>
                      <m:sSupPr>
                        <m:ctrlPr>
                          <a:rPr lang="en-IN" sz="1200" i="1" kern="1200">
                            <a:solidFill>
                              <a:schemeClr val="tx1"/>
                            </a:solidFill>
                            <a:effectLst/>
                            <a:latin typeface="Cambria Math" panose="02040503050406030204" pitchFamily="18" charset="0"/>
                            <a:ea typeface="+mn-ea"/>
                            <a:cs typeface="+mn-cs"/>
                          </a:rPr>
                        </m:ctrlPr>
                      </m:sSupPr>
                      <m:e>
                        <m:r>
                          <a:rPr lang="en-IN" sz="1200" i="1" kern="1200">
                            <a:solidFill>
                              <a:schemeClr val="tx1"/>
                            </a:solidFill>
                            <a:effectLst/>
                            <a:latin typeface="Cambria Math" panose="02040503050406030204" pitchFamily="18" charset="0"/>
                            <a:ea typeface="+mn-ea"/>
                            <a:cs typeface="+mn-cs"/>
                          </a:rPr>
                          <m:t>(</m:t>
                        </m:r>
                        <m:r>
                          <a:rPr lang="en-IN" sz="1200" i="1" kern="1200">
                            <a:solidFill>
                              <a:schemeClr val="tx1"/>
                            </a:solidFill>
                            <a:effectLst/>
                            <a:latin typeface="Cambria Math" panose="02040503050406030204" pitchFamily="18" charset="0"/>
                            <a:ea typeface="+mn-ea"/>
                            <a:cs typeface="+mn-cs"/>
                          </a:rPr>
                          <m:t>𝑛</m:t>
                        </m:r>
                        <m:r>
                          <a:rPr lang="en-IN" sz="1200" i="1" kern="1200">
                            <a:solidFill>
                              <a:schemeClr val="tx1"/>
                            </a:solidFill>
                            <a:effectLst/>
                            <a:latin typeface="Cambria Math" panose="02040503050406030204" pitchFamily="18" charset="0"/>
                            <a:ea typeface="+mn-ea"/>
                            <a:cs typeface="+mn-cs"/>
                          </a:rPr>
                          <m:t>−2)</m:t>
                        </m:r>
                      </m:e>
                      <m:sup>
                        <m:r>
                          <a:rPr lang="en-IN" sz="1200" i="1" kern="1200">
                            <a:solidFill>
                              <a:schemeClr val="tx1"/>
                            </a:solidFill>
                            <a:effectLst/>
                            <a:latin typeface="Cambria Math" panose="02040503050406030204" pitchFamily="18" charset="0"/>
                            <a:ea typeface="+mn-ea"/>
                            <a:cs typeface="+mn-cs"/>
                          </a:rPr>
                          <m:t>3</m:t>
                        </m:r>
                      </m:sup>
                    </m:sSup>
                  </m:oMath>
                </a14:m>
                <a:r>
                  <a:rPr lang="en-IN" sz="1200" kern="1200" dirty="0">
                    <a:solidFill>
                      <a:schemeClr val="tx1"/>
                    </a:solidFill>
                    <a:effectLst/>
                    <a:latin typeface="+mn-lt"/>
                    <a:ea typeface="+mn-ea"/>
                    <a:cs typeface="+mn-cs"/>
                  </a:rPr>
                  <a:t> = </a:t>
                </a:r>
                <a14:m>
                  <m:oMath xmlns:m="http://schemas.openxmlformats.org/officeDocument/2006/math">
                    <m:sSup>
                      <m:sSupPr>
                        <m:ctrlPr>
                          <a:rPr lang="en-IN" sz="1200" i="1" kern="1200">
                            <a:solidFill>
                              <a:schemeClr val="tx1"/>
                            </a:solidFill>
                            <a:effectLst/>
                            <a:latin typeface="Cambria Math" panose="02040503050406030204" pitchFamily="18" charset="0"/>
                            <a:ea typeface="+mn-ea"/>
                            <a:cs typeface="+mn-cs"/>
                          </a:rPr>
                        </m:ctrlPr>
                      </m:sSupPr>
                      <m:e>
                        <m:r>
                          <a:rPr lang="en-IN" sz="1200" i="1" kern="1200">
                            <a:solidFill>
                              <a:schemeClr val="tx1"/>
                            </a:solidFill>
                            <a:effectLst/>
                            <a:latin typeface="Cambria Math" panose="02040503050406030204" pitchFamily="18" charset="0"/>
                            <a:ea typeface="+mn-ea"/>
                            <a:cs typeface="+mn-cs"/>
                          </a:rPr>
                          <m:t>(4−2)</m:t>
                        </m:r>
                      </m:e>
                      <m:sup>
                        <m:r>
                          <a:rPr lang="en-IN" sz="1200" i="1" kern="1200">
                            <a:solidFill>
                              <a:schemeClr val="tx1"/>
                            </a:solidFill>
                            <a:effectLst/>
                            <a:latin typeface="Cambria Math" panose="02040503050406030204" pitchFamily="18" charset="0"/>
                            <a:ea typeface="+mn-ea"/>
                            <a:cs typeface="+mn-cs"/>
                          </a:rPr>
                          <m:t>3</m:t>
                        </m:r>
                      </m:sup>
                    </m:sSup>
                  </m:oMath>
                </a14:m>
                <a:r>
                  <a:rPr lang="en-IN" sz="1200" kern="1200" dirty="0">
                    <a:solidFill>
                      <a:schemeClr val="tx1"/>
                    </a:solidFill>
                    <a:effectLst/>
                    <a:latin typeface="+mn-lt"/>
                    <a:ea typeface="+mn-ea"/>
                    <a:cs typeface="+mn-cs"/>
                  </a:rPr>
                  <a:t> = </a:t>
                </a:r>
                <a14:m>
                  <m:oMath xmlns:m="http://schemas.openxmlformats.org/officeDocument/2006/math">
                    <m:sSup>
                      <m:sSupPr>
                        <m:ctrlPr>
                          <a:rPr lang="en-IN" sz="1200" i="1" kern="1200">
                            <a:solidFill>
                              <a:schemeClr val="tx1"/>
                            </a:solidFill>
                            <a:effectLst/>
                            <a:latin typeface="Cambria Math" panose="02040503050406030204" pitchFamily="18" charset="0"/>
                            <a:ea typeface="+mn-ea"/>
                            <a:cs typeface="+mn-cs"/>
                          </a:rPr>
                        </m:ctrlPr>
                      </m:sSupPr>
                      <m:e>
                        <m:r>
                          <a:rPr lang="en-IN" sz="1200" i="1" kern="1200">
                            <a:solidFill>
                              <a:schemeClr val="tx1"/>
                            </a:solidFill>
                            <a:effectLst/>
                            <a:latin typeface="Cambria Math" panose="02040503050406030204" pitchFamily="18" charset="0"/>
                            <a:ea typeface="+mn-ea"/>
                            <a:cs typeface="+mn-cs"/>
                          </a:rPr>
                          <m:t>2</m:t>
                        </m:r>
                      </m:e>
                      <m:sup>
                        <m:r>
                          <a:rPr lang="en-IN" sz="1200" i="1" kern="1200">
                            <a:solidFill>
                              <a:schemeClr val="tx1"/>
                            </a:solidFill>
                            <a:effectLst/>
                            <a:latin typeface="Cambria Math" panose="02040503050406030204" pitchFamily="18" charset="0"/>
                            <a:ea typeface="+mn-ea"/>
                            <a:cs typeface="+mn-cs"/>
                          </a:rPr>
                          <m:t>3</m:t>
                        </m:r>
                      </m:sup>
                    </m:sSup>
                  </m:oMath>
                </a14:m>
                <a:r>
                  <a:rPr lang="en-IN" sz="1200" kern="1200" dirty="0">
                    <a:solidFill>
                      <a:schemeClr val="tx1"/>
                    </a:solidFill>
                    <a:effectLst/>
                    <a:latin typeface="+mn-lt"/>
                    <a:ea typeface="+mn-ea"/>
                    <a:cs typeface="+mn-cs"/>
                  </a:rPr>
                  <a:t> = 8</a:t>
                </a:r>
              </a:p>
              <a:p>
                <a:endParaRPr lang="en-US" b="1" dirty="0"/>
              </a:p>
            </p:txBody>
          </p:sp>
        </mc:Choice>
        <mc:Fallback xmlns="">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Option c</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Given cube is 4 x 4 x 4 cube where side of each cube is 2 cm</a:t>
                </a:r>
              </a:p>
              <a:p>
                <a:r>
                  <a:rPr lang="en-IN" sz="1200" kern="1200" dirty="0">
                    <a:solidFill>
                      <a:schemeClr val="tx1"/>
                    </a:solidFill>
                    <a:effectLst/>
                    <a:latin typeface="+mn-lt"/>
                    <a:ea typeface="+mn-ea"/>
                    <a:cs typeface="+mn-cs"/>
                  </a:rPr>
                  <a:t>Number of zero face painted cubes = </a:t>
                </a:r>
                <a:r>
                  <a:rPr lang="en-IN" sz="1200" i="0" kern="1200">
                    <a:solidFill>
                      <a:schemeClr val="tx1"/>
                    </a:solidFill>
                    <a:effectLst/>
                    <a:latin typeface="+mn-lt"/>
                    <a:ea typeface="+mn-ea"/>
                    <a:cs typeface="+mn-cs"/>
                  </a:rPr>
                  <a:t>〖(𝑛−2)〗^3</a:t>
                </a:r>
                <a:r>
                  <a:rPr lang="en-IN" sz="1200" kern="1200" dirty="0">
                    <a:solidFill>
                      <a:schemeClr val="tx1"/>
                    </a:solidFill>
                    <a:effectLst/>
                    <a:latin typeface="+mn-lt"/>
                    <a:ea typeface="+mn-ea"/>
                    <a:cs typeface="+mn-cs"/>
                  </a:rPr>
                  <a:t> = </a:t>
                </a:r>
                <a:r>
                  <a:rPr lang="en-IN" sz="1200" i="0" kern="1200">
                    <a:solidFill>
                      <a:schemeClr val="tx1"/>
                    </a:solidFill>
                    <a:effectLst/>
                    <a:latin typeface="+mn-lt"/>
                    <a:ea typeface="+mn-ea"/>
                    <a:cs typeface="+mn-cs"/>
                  </a:rPr>
                  <a:t>〖(4−2)〗^3</a:t>
                </a:r>
                <a:r>
                  <a:rPr lang="en-IN" sz="1200" kern="1200" dirty="0">
                    <a:solidFill>
                      <a:schemeClr val="tx1"/>
                    </a:solidFill>
                    <a:effectLst/>
                    <a:latin typeface="+mn-lt"/>
                    <a:ea typeface="+mn-ea"/>
                    <a:cs typeface="+mn-cs"/>
                  </a:rPr>
                  <a:t> = </a:t>
                </a:r>
                <a:r>
                  <a:rPr lang="en-IN" sz="1200" i="0" kern="1200">
                    <a:solidFill>
                      <a:schemeClr val="tx1"/>
                    </a:solidFill>
                    <a:effectLst/>
                    <a:latin typeface="+mn-lt"/>
                    <a:ea typeface="+mn-ea"/>
                    <a:cs typeface="+mn-cs"/>
                  </a:rPr>
                  <a:t>2^3</a:t>
                </a:r>
                <a:r>
                  <a:rPr lang="en-IN" sz="1200" kern="1200" dirty="0">
                    <a:solidFill>
                      <a:schemeClr val="tx1"/>
                    </a:solidFill>
                    <a:effectLst/>
                    <a:latin typeface="+mn-lt"/>
                    <a:ea typeface="+mn-ea"/>
                    <a:cs typeface="+mn-cs"/>
                  </a:rPr>
                  <a:t> = 8</a:t>
                </a:r>
              </a:p>
              <a:p>
                <a:endParaRPr lang="en-US" b="1" dirty="0"/>
              </a:p>
            </p:txBody>
          </p:sp>
        </mc:Fallback>
      </mc:AlternateContent>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3357412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IN" sz="1200" b="1" kern="1200" dirty="0">
                    <a:solidFill>
                      <a:schemeClr val="tx1"/>
                    </a:solidFill>
                    <a:effectLst/>
                    <a:latin typeface="+mn-lt"/>
                    <a:ea typeface="+mn-ea"/>
                    <a:cs typeface="+mn-cs"/>
                  </a:rPr>
                  <a:t>Option c</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Number of cubes that have only one face painted = 6 </a:t>
                </a:r>
                <a14:m>
                  <m:oMath xmlns:m="http://schemas.openxmlformats.org/officeDocument/2006/math">
                    <m:sSup>
                      <m:sSupPr>
                        <m:ctrlPr>
                          <a:rPr lang="en-IN" sz="1200" i="1" kern="1200">
                            <a:solidFill>
                              <a:schemeClr val="tx1"/>
                            </a:solidFill>
                            <a:effectLst/>
                            <a:latin typeface="Cambria Math" panose="02040503050406030204" pitchFamily="18" charset="0"/>
                            <a:ea typeface="+mn-ea"/>
                            <a:cs typeface="+mn-cs"/>
                          </a:rPr>
                        </m:ctrlPr>
                      </m:sSupPr>
                      <m:e>
                        <m:r>
                          <a:rPr lang="en-IN" sz="1200" i="1" kern="1200">
                            <a:solidFill>
                              <a:schemeClr val="tx1"/>
                            </a:solidFill>
                            <a:effectLst/>
                            <a:latin typeface="Cambria Math" panose="02040503050406030204" pitchFamily="18" charset="0"/>
                            <a:ea typeface="+mn-ea"/>
                            <a:cs typeface="+mn-cs"/>
                          </a:rPr>
                          <m:t>(</m:t>
                        </m:r>
                        <m:r>
                          <a:rPr lang="en-IN" sz="1200" i="1" kern="1200">
                            <a:solidFill>
                              <a:schemeClr val="tx1"/>
                            </a:solidFill>
                            <a:effectLst/>
                            <a:latin typeface="Cambria Math" panose="02040503050406030204" pitchFamily="18" charset="0"/>
                            <a:ea typeface="+mn-ea"/>
                            <a:cs typeface="+mn-cs"/>
                          </a:rPr>
                          <m:t>𝑛</m:t>
                        </m:r>
                        <m:r>
                          <a:rPr lang="en-IN" sz="1200" i="1" kern="1200">
                            <a:solidFill>
                              <a:schemeClr val="tx1"/>
                            </a:solidFill>
                            <a:effectLst/>
                            <a:latin typeface="Cambria Math" panose="02040503050406030204" pitchFamily="18" charset="0"/>
                            <a:ea typeface="+mn-ea"/>
                            <a:cs typeface="+mn-cs"/>
                          </a:rPr>
                          <m:t>−2)</m:t>
                        </m:r>
                      </m:e>
                      <m:sup>
                        <m:r>
                          <a:rPr lang="en-IN" sz="1200" i="1" kern="1200">
                            <a:solidFill>
                              <a:schemeClr val="tx1"/>
                            </a:solidFill>
                            <a:effectLst/>
                            <a:latin typeface="Cambria Math" panose="02040503050406030204" pitchFamily="18" charset="0"/>
                            <a:ea typeface="+mn-ea"/>
                            <a:cs typeface="+mn-cs"/>
                          </a:rPr>
                          <m:t>2</m:t>
                        </m:r>
                      </m:sup>
                    </m:sSup>
                  </m:oMath>
                </a14:m>
                <a:r>
                  <a:rPr lang="en-IN" sz="1200" kern="1200" dirty="0">
                    <a:solidFill>
                      <a:schemeClr val="tx1"/>
                    </a:solidFill>
                    <a:effectLst/>
                    <a:latin typeface="+mn-lt"/>
                    <a:ea typeface="+mn-ea"/>
                    <a:cs typeface="+mn-cs"/>
                  </a:rPr>
                  <a:t> = 6</a:t>
                </a:r>
                <a14:m>
                  <m:oMath xmlns:m="http://schemas.openxmlformats.org/officeDocument/2006/math">
                    <m:sSup>
                      <m:sSupPr>
                        <m:ctrlPr>
                          <a:rPr lang="en-IN" sz="1200" i="1" kern="1200">
                            <a:solidFill>
                              <a:schemeClr val="tx1"/>
                            </a:solidFill>
                            <a:effectLst/>
                            <a:latin typeface="Cambria Math" panose="02040503050406030204" pitchFamily="18" charset="0"/>
                            <a:ea typeface="+mn-ea"/>
                            <a:cs typeface="+mn-cs"/>
                          </a:rPr>
                        </m:ctrlPr>
                      </m:sSupPr>
                      <m:e>
                        <m:r>
                          <a:rPr lang="en-IN" sz="1200" i="1" kern="1200">
                            <a:solidFill>
                              <a:schemeClr val="tx1"/>
                            </a:solidFill>
                            <a:effectLst/>
                            <a:latin typeface="Cambria Math" panose="02040503050406030204" pitchFamily="18" charset="0"/>
                            <a:ea typeface="+mn-ea"/>
                            <a:cs typeface="+mn-cs"/>
                          </a:rPr>
                          <m:t>(4−2)</m:t>
                        </m:r>
                      </m:e>
                      <m:sup>
                        <m:r>
                          <a:rPr lang="en-IN" sz="1200" i="1" kern="1200">
                            <a:solidFill>
                              <a:schemeClr val="tx1"/>
                            </a:solidFill>
                            <a:effectLst/>
                            <a:latin typeface="Cambria Math" panose="02040503050406030204" pitchFamily="18" charset="0"/>
                            <a:ea typeface="+mn-ea"/>
                            <a:cs typeface="+mn-cs"/>
                          </a:rPr>
                          <m:t>2</m:t>
                        </m:r>
                      </m:sup>
                    </m:sSup>
                  </m:oMath>
                </a14:m>
                <a:r>
                  <a:rPr lang="en-IN" sz="1200" kern="1200" dirty="0">
                    <a:solidFill>
                      <a:schemeClr val="tx1"/>
                    </a:solidFill>
                    <a:effectLst/>
                    <a:latin typeface="+mn-lt"/>
                    <a:ea typeface="+mn-ea"/>
                    <a:cs typeface="+mn-cs"/>
                  </a:rPr>
                  <a:t> = 24</a:t>
                </a:r>
              </a:p>
              <a:p>
                <a:endParaRPr lang="en-US" b="1" dirty="0"/>
              </a:p>
            </p:txBody>
          </p:sp>
        </mc:Choice>
        <mc:Fallback xmlns="">
          <p:sp>
            <p:nvSpPr>
              <p:cNvPr id="3" name="Notes Placeholder 2"/>
              <p:cNvSpPr>
                <a:spLocks noGrp="1"/>
              </p:cNvSpPr>
              <p:nvPr>
                <p:ph type="body" idx="1"/>
              </p:nvPr>
            </p:nvSpPr>
            <p:spPr/>
            <p:txBody>
              <a:bodyPr/>
              <a:lstStyle/>
              <a:p>
                <a:pPr lvl="0"/>
                <a:r>
                  <a:rPr lang="en-IN" sz="1200" b="1" kern="1200" dirty="0" smtClean="0">
                    <a:solidFill>
                      <a:schemeClr val="tx1"/>
                    </a:solidFill>
                    <a:effectLst/>
                    <a:latin typeface="+mn-lt"/>
                    <a:ea typeface="+mn-ea"/>
                    <a:cs typeface="+mn-cs"/>
                  </a:rPr>
                  <a:t>Option c</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Number of cubes that have only one face painted = 6 </a:t>
                </a:r>
                <a:r>
                  <a:rPr lang="en-IN" sz="1200" i="0" kern="1200">
                    <a:solidFill>
                      <a:schemeClr val="tx1"/>
                    </a:solidFill>
                    <a:effectLst/>
                    <a:latin typeface="+mn-lt"/>
                    <a:ea typeface="+mn-ea"/>
                    <a:cs typeface="+mn-cs"/>
                  </a:rPr>
                  <a:t>〖(𝑛−2)〗^2</a:t>
                </a:r>
                <a:r>
                  <a:rPr lang="en-IN" sz="1200" kern="1200" dirty="0">
                    <a:solidFill>
                      <a:schemeClr val="tx1"/>
                    </a:solidFill>
                    <a:effectLst/>
                    <a:latin typeface="+mn-lt"/>
                    <a:ea typeface="+mn-ea"/>
                    <a:cs typeface="+mn-cs"/>
                  </a:rPr>
                  <a:t> = 6</a:t>
                </a:r>
                <a:r>
                  <a:rPr lang="en-IN" sz="1200" i="0" kern="1200">
                    <a:solidFill>
                      <a:schemeClr val="tx1"/>
                    </a:solidFill>
                    <a:effectLst/>
                    <a:latin typeface="+mn-lt"/>
                    <a:ea typeface="+mn-ea"/>
                    <a:cs typeface="+mn-cs"/>
                  </a:rPr>
                  <a:t>〖(4−2)〗^2</a:t>
                </a:r>
                <a:r>
                  <a:rPr lang="en-IN" sz="1200" kern="1200" dirty="0">
                    <a:solidFill>
                      <a:schemeClr val="tx1"/>
                    </a:solidFill>
                    <a:effectLst/>
                    <a:latin typeface="+mn-lt"/>
                    <a:ea typeface="+mn-ea"/>
                    <a:cs typeface="+mn-cs"/>
                  </a:rPr>
                  <a:t> = 24</a:t>
                </a:r>
              </a:p>
              <a:p>
                <a:endParaRPr lang="en-US" b="1" dirty="0"/>
              </a:p>
            </p:txBody>
          </p:sp>
        </mc:Fallback>
      </mc:AlternateContent>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3911855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b="1" kern="1200" dirty="0">
                <a:solidFill>
                  <a:schemeClr val="tx1"/>
                </a:solidFill>
                <a:effectLst/>
                <a:latin typeface="+mn-lt"/>
                <a:ea typeface="+mn-ea"/>
                <a:cs typeface="+mn-cs"/>
              </a:rPr>
              <a:t>Option d</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Cubes that have only two faces painted = 12 (n-2) = 12 (4-2)= 24</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494741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b="1" kern="1200" dirty="0">
                <a:solidFill>
                  <a:schemeClr val="tx1"/>
                </a:solidFill>
                <a:effectLst/>
                <a:latin typeface="+mn-lt"/>
                <a:ea typeface="+mn-ea"/>
                <a:cs typeface="+mn-cs"/>
              </a:rPr>
              <a:t>Option b</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From each face, there are 4 cubes which are painted on one side</a:t>
            </a:r>
          </a:p>
          <a:p>
            <a:r>
              <a:rPr lang="en-IN" sz="1200" kern="1200" dirty="0">
                <a:solidFill>
                  <a:schemeClr val="tx1"/>
                </a:solidFill>
                <a:effectLst/>
                <a:latin typeface="+mn-lt"/>
                <a:ea typeface="+mn-ea"/>
                <a:cs typeface="+mn-cs"/>
              </a:rPr>
              <a:t>Total cubes = 4 * 6 faces = 24 cubes</a:t>
            </a:r>
          </a:p>
          <a:p>
            <a:r>
              <a:rPr lang="en-IN" sz="1200" kern="1200" dirty="0">
                <a:solidFill>
                  <a:schemeClr val="tx1"/>
                </a:solidFill>
                <a:effectLst/>
                <a:latin typeface="+mn-lt"/>
                <a:ea typeface="+mn-ea"/>
                <a:cs typeface="+mn-cs"/>
              </a:rPr>
              <a:t>For image – View</a:t>
            </a:r>
            <a:r>
              <a:rPr lang="en-IN" sz="1200" kern="1200" dirty="0">
                <a:solidFill>
                  <a:schemeClr val="tx1"/>
                </a:solidFill>
                <a:effectLst/>
                <a:latin typeface="+mn-lt"/>
                <a:ea typeface="+mn-ea"/>
                <a:cs typeface="+mn-cs"/>
                <a:sym typeface="Wingdings" panose="05000000000000000000" pitchFamily="2" charset="2"/>
              </a:rPr>
              <a:t> Notes Page</a:t>
            </a:r>
            <a:endParaRPr lang="en-IN" sz="1200" kern="1200" dirty="0">
              <a:solidFill>
                <a:schemeClr val="tx1"/>
              </a:solidFill>
              <a:effectLst/>
              <a:latin typeface="+mn-lt"/>
              <a:ea typeface="+mn-ea"/>
              <a:cs typeface="+mn-cs"/>
            </a:endParaRPr>
          </a:p>
          <a:p>
            <a:endParaRPr lang="en-IN" dirty="0"/>
          </a:p>
          <a:p>
            <a:r>
              <a:rPr lang="en-IN" sz="1200" kern="1200" dirty="0">
                <a:solidFill>
                  <a:schemeClr val="tx1"/>
                </a:solidFill>
                <a:effectLst/>
                <a:latin typeface="+mn-lt"/>
                <a:ea typeface="+mn-ea"/>
                <a:cs typeface="+mn-cs"/>
              </a:rPr>
              <a:t> </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pic>
        <p:nvPicPr>
          <p:cNvPr id="5" name="Picture 4"/>
          <p:cNvPicPr>
            <a:picLocks noChangeAspect="1"/>
          </p:cNvPicPr>
          <p:nvPr/>
        </p:nvPicPr>
        <p:blipFill>
          <a:blip r:embed="rId3"/>
          <a:stretch>
            <a:fillRect/>
          </a:stretch>
        </p:blipFill>
        <p:spPr>
          <a:xfrm>
            <a:off x="304800" y="5399601"/>
            <a:ext cx="5867400" cy="2578395"/>
          </a:xfrm>
          <a:prstGeom prst="rect">
            <a:avLst/>
          </a:prstGeom>
        </p:spPr>
      </p:pic>
    </p:spTree>
    <p:extLst>
      <p:ext uri="{BB962C8B-B14F-4D97-AF65-F5344CB8AC3E}">
        <p14:creationId xmlns:p14="http://schemas.microsoft.com/office/powerpoint/2010/main" val="367122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b="1" kern="1200" dirty="0">
                <a:solidFill>
                  <a:schemeClr val="tx1"/>
                </a:solidFill>
                <a:effectLst/>
                <a:latin typeface="+mn-lt"/>
                <a:ea typeface="+mn-ea"/>
                <a:cs typeface="+mn-cs"/>
              </a:rPr>
              <a:t>Option c</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Two of the cube’s faces are painted in red colour</a:t>
            </a:r>
          </a:p>
          <a:p>
            <a:r>
              <a:rPr lang="en-IN" sz="1200" kern="1200" dirty="0">
                <a:solidFill>
                  <a:schemeClr val="tx1"/>
                </a:solidFill>
                <a:effectLst/>
                <a:latin typeface="+mn-lt"/>
                <a:ea typeface="+mn-ea"/>
                <a:cs typeface="+mn-cs"/>
              </a:rPr>
              <a:t>From each face 16 cubes., but 4 are common</a:t>
            </a:r>
          </a:p>
          <a:p>
            <a:r>
              <a:rPr lang="en-IN" sz="1200" kern="1200" dirty="0">
                <a:solidFill>
                  <a:schemeClr val="tx1"/>
                </a:solidFill>
                <a:effectLst/>
                <a:latin typeface="+mn-lt"/>
                <a:ea typeface="+mn-ea"/>
                <a:cs typeface="+mn-cs"/>
              </a:rPr>
              <a:t>Total cubes that have at least one side as red = 16 + 16 – 4 = 28</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1807210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228600" y="1156906"/>
            <a:ext cx="11963399" cy="2785378"/>
          </a:xfrm>
          <a:prstGeom prst="rect">
            <a:avLst/>
          </a:prstGeom>
          <a:noFill/>
        </p:spPr>
        <p:txBody>
          <a:bodyPr wrap="square" rtlCol="0">
            <a:spAutoFit/>
          </a:bodyPr>
          <a:lstStyle/>
          <a:p>
            <a:pPr>
              <a:defRPr/>
            </a:pPr>
            <a:r>
              <a:rPr lang="en-IN" sz="2500" dirty="0">
                <a:latin typeface="Nunito Sans" panose="020B0604020202020204" charset="0"/>
              </a:rPr>
              <a:t>6. How many cubes are there which are red on one side and black on the opposite side? 		</a:t>
            </a:r>
          </a:p>
          <a:p>
            <a:pPr>
              <a:defRPr/>
            </a:pPr>
            <a:endParaRPr lang="en-IN" sz="2500" dirty="0">
              <a:latin typeface="Nunito Sans" panose="020B0604020202020204" charset="0"/>
            </a:endParaRPr>
          </a:p>
          <a:p>
            <a:pPr>
              <a:defRPr/>
            </a:pPr>
            <a:r>
              <a:rPr lang="en-IN" sz="2500" dirty="0">
                <a:latin typeface="Nunito Sans" panose="020B0604020202020204" charset="0"/>
              </a:rPr>
              <a:t>a. 0</a:t>
            </a:r>
          </a:p>
          <a:p>
            <a:pPr>
              <a:defRPr/>
            </a:pPr>
            <a:r>
              <a:rPr lang="en-IN" sz="2500" dirty="0">
                <a:latin typeface="Nunito Sans" panose="020B0604020202020204" charset="0"/>
              </a:rPr>
              <a:t>b. 4</a:t>
            </a:r>
          </a:p>
          <a:p>
            <a:pPr>
              <a:defRPr/>
            </a:pPr>
            <a:r>
              <a:rPr lang="en-IN" sz="2500" dirty="0">
                <a:latin typeface="Nunito Sans" panose="020B0604020202020204" charset="0"/>
              </a:rPr>
              <a:t>c. 8</a:t>
            </a:r>
          </a:p>
          <a:p>
            <a:pPr>
              <a:defRPr/>
            </a:pPr>
            <a:r>
              <a:rPr lang="en-IN" sz="2500" dirty="0">
                <a:latin typeface="Nunito Sans" panose="020B0604020202020204" charset="0"/>
              </a:rPr>
              <a:t>d. 16</a:t>
            </a:r>
            <a:endParaRPr lang="en-US" sz="25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647425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228600" y="1156906"/>
            <a:ext cx="11963399" cy="2400657"/>
          </a:xfrm>
          <a:prstGeom prst="rect">
            <a:avLst/>
          </a:prstGeom>
          <a:noFill/>
        </p:spPr>
        <p:txBody>
          <a:bodyPr wrap="square" rtlCol="0">
            <a:spAutoFit/>
          </a:bodyPr>
          <a:lstStyle/>
          <a:p>
            <a:pPr>
              <a:defRPr/>
            </a:pPr>
            <a:r>
              <a:rPr lang="en-IN" sz="2500" dirty="0">
                <a:latin typeface="Nunito Sans" panose="020B0604020202020204" charset="0"/>
              </a:rPr>
              <a:t>7. How many cubes have three sides painted? 			</a:t>
            </a:r>
          </a:p>
          <a:p>
            <a:pPr>
              <a:defRPr/>
            </a:pPr>
            <a:endParaRPr lang="en-IN" sz="2500" dirty="0">
              <a:latin typeface="Nunito Sans" panose="020B0604020202020204" charset="0"/>
            </a:endParaRPr>
          </a:p>
          <a:p>
            <a:pPr>
              <a:defRPr/>
            </a:pPr>
            <a:r>
              <a:rPr lang="en-IN" sz="2500" dirty="0">
                <a:latin typeface="Nunito Sans" panose="020B0604020202020204" charset="0"/>
              </a:rPr>
              <a:t>a. 24</a:t>
            </a:r>
          </a:p>
          <a:p>
            <a:pPr>
              <a:defRPr/>
            </a:pPr>
            <a:r>
              <a:rPr lang="en-IN" sz="2500" dirty="0">
                <a:latin typeface="Nunito Sans" panose="020B0604020202020204" charset="0"/>
              </a:rPr>
              <a:t>b. 8</a:t>
            </a:r>
          </a:p>
          <a:p>
            <a:pPr>
              <a:defRPr/>
            </a:pPr>
            <a:r>
              <a:rPr lang="en-IN" sz="2500" dirty="0">
                <a:latin typeface="Nunito Sans" panose="020B0604020202020204" charset="0"/>
              </a:rPr>
              <a:t>c. 16</a:t>
            </a:r>
          </a:p>
          <a:p>
            <a:pPr>
              <a:defRPr/>
            </a:pPr>
            <a:r>
              <a:rPr lang="en-IN" sz="2500" dirty="0">
                <a:latin typeface="Nunito Sans" panose="020B0604020202020204" charset="0"/>
              </a:rPr>
              <a:t>d. 20</a:t>
            </a:r>
            <a:endParaRPr lang="en-US" sz="25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45568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228600" y="1156906"/>
            <a:ext cx="11963399" cy="2785378"/>
          </a:xfrm>
          <a:prstGeom prst="rect">
            <a:avLst/>
          </a:prstGeom>
          <a:noFill/>
        </p:spPr>
        <p:txBody>
          <a:bodyPr wrap="square" rtlCol="0">
            <a:spAutoFit/>
          </a:bodyPr>
          <a:lstStyle/>
          <a:p>
            <a:pPr>
              <a:defRPr/>
            </a:pPr>
            <a:r>
              <a:rPr lang="en-IN" sz="2500" dirty="0">
                <a:latin typeface="Nunito Sans" panose="020B0604020202020204" charset="0"/>
              </a:rPr>
              <a:t>8. How many cubes have one face green and one of the adjacent faces black or red? 				</a:t>
            </a:r>
          </a:p>
          <a:p>
            <a:pPr>
              <a:defRPr/>
            </a:pPr>
            <a:endParaRPr lang="en-IN" sz="2500" dirty="0">
              <a:latin typeface="Nunito Sans" panose="020B0604020202020204" charset="0"/>
            </a:endParaRPr>
          </a:p>
          <a:p>
            <a:pPr>
              <a:defRPr/>
            </a:pPr>
            <a:r>
              <a:rPr lang="en-IN" sz="2500" dirty="0">
                <a:latin typeface="Nunito Sans" panose="020B0604020202020204" charset="0"/>
              </a:rPr>
              <a:t>a. 8</a:t>
            </a:r>
          </a:p>
          <a:p>
            <a:pPr>
              <a:defRPr/>
            </a:pPr>
            <a:r>
              <a:rPr lang="en-IN" sz="2500" dirty="0">
                <a:latin typeface="Nunito Sans" panose="020B0604020202020204" charset="0"/>
              </a:rPr>
              <a:t>b. 16</a:t>
            </a:r>
          </a:p>
          <a:p>
            <a:pPr>
              <a:defRPr/>
            </a:pPr>
            <a:r>
              <a:rPr lang="en-IN" sz="2500" dirty="0">
                <a:latin typeface="Nunito Sans" panose="020B0604020202020204" charset="0"/>
              </a:rPr>
              <a:t>c. 24</a:t>
            </a:r>
          </a:p>
          <a:p>
            <a:pPr>
              <a:defRPr/>
            </a:pPr>
            <a:r>
              <a:rPr lang="en-IN" sz="2500" dirty="0">
                <a:latin typeface="Nunito Sans" panose="020B0604020202020204" charset="0"/>
              </a:rPr>
              <a:t>d. 28</a:t>
            </a:r>
            <a:endParaRPr lang="en-US" sz="25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41364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228600" y="1156906"/>
            <a:ext cx="11963399" cy="4324261"/>
          </a:xfrm>
          <a:prstGeom prst="rect">
            <a:avLst/>
          </a:prstGeom>
          <a:noFill/>
        </p:spPr>
        <p:txBody>
          <a:bodyPr wrap="square" rtlCol="0">
            <a:spAutoFit/>
          </a:bodyPr>
          <a:lstStyle/>
          <a:p>
            <a:pPr>
              <a:defRPr/>
            </a:pPr>
            <a:r>
              <a:rPr lang="en-IN" sz="2500" dirty="0">
                <a:latin typeface="Nunito Sans" panose="020B0604020202020204" charset="0"/>
              </a:rPr>
              <a:t>Directions for questions 9 to 12: </a:t>
            </a:r>
          </a:p>
          <a:p>
            <a:pPr>
              <a:defRPr/>
            </a:pPr>
            <a:r>
              <a:rPr lang="en-IN" sz="2500" dirty="0">
                <a:latin typeface="Nunito Sans" panose="020B0604020202020204" charset="0"/>
              </a:rPr>
              <a:t>A cube has the following figures drawn on five of its faces: circle, cross, triangle, square and ellipse. The top surface is blank. The ellipse is between the cross and the triangle and the square is on the triangle’s right. The ellipse and the square are opposite to each other. Answer the following questions based on the given information.</a:t>
            </a:r>
          </a:p>
          <a:p>
            <a:pPr>
              <a:defRPr/>
            </a:pPr>
            <a:r>
              <a:rPr lang="en-IN" sz="2500" dirty="0">
                <a:latin typeface="Nunito Sans" panose="020B0604020202020204" charset="0"/>
              </a:rPr>
              <a:t>9.  Where is the circle? 			</a:t>
            </a:r>
          </a:p>
          <a:p>
            <a:pPr>
              <a:defRPr/>
            </a:pPr>
            <a:r>
              <a:rPr lang="en-IN" sz="2500" dirty="0">
                <a:latin typeface="Nunito Sans" panose="020B0604020202020204" charset="0"/>
              </a:rPr>
              <a:t>a. Left of the triangle</a:t>
            </a:r>
          </a:p>
          <a:p>
            <a:pPr>
              <a:defRPr/>
            </a:pPr>
            <a:r>
              <a:rPr lang="en-IN" sz="2500" dirty="0">
                <a:latin typeface="Nunito Sans" panose="020B0604020202020204" charset="0"/>
              </a:rPr>
              <a:t>b. On top</a:t>
            </a:r>
          </a:p>
          <a:p>
            <a:pPr>
              <a:defRPr/>
            </a:pPr>
            <a:r>
              <a:rPr lang="en-IN" sz="2500" dirty="0">
                <a:latin typeface="Nunito Sans" panose="020B0604020202020204" charset="0"/>
              </a:rPr>
              <a:t>c. Bottom face</a:t>
            </a:r>
          </a:p>
          <a:p>
            <a:pPr>
              <a:defRPr/>
            </a:pPr>
            <a:r>
              <a:rPr lang="en-IN" sz="2500" dirty="0">
                <a:latin typeface="Nunito Sans" panose="020B0604020202020204" charset="0"/>
              </a:rPr>
              <a:t>d. Opposite the triangle</a:t>
            </a:r>
            <a:endParaRPr lang="en-US" sz="25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956246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114300" y="1102887"/>
            <a:ext cx="11963399" cy="2015936"/>
          </a:xfrm>
          <a:prstGeom prst="rect">
            <a:avLst/>
          </a:prstGeom>
          <a:noFill/>
        </p:spPr>
        <p:txBody>
          <a:bodyPr wrap="square" rtlCol="0">
            <a:spAutoFit/>
          </a:bodyPr>
          <a:lstStyle/>
          <a:p>
            <a:pPr>
              <a:defRPr/>
            </a:pPr>
            <a:r>
              <a:rPr lang="en-IN" sz="2500" dirty="0">
                <a:latin typeface="Nunito Sans" panose="020B0604020202020204" charset="0"/>
              </a:rPr>
              <a:t>10.  How many arrangements are possible with the given data? </a:t>
            </a:r>
          </a:p>
          <a:p>
            <a:pPr>
              <a:defRPr/>
            </a:pPr>
            <a:r>
              <a:rPr lang="en-IN" sz="2500" dirty="0">
                <a:latin typeface="Nunito Sans" panose="020B0604020202020204" charset="0"/>
              </a:rPr>
              <a:t>a. Only one</a:t>
            </a:r>
          </a:p>
          <a:p>
            <a:pPr>
              <a:defRPr/>
            </a:pPr>
            <a:r>
              <a:rPr lang="en-IN" sz="2500" dirty="0">
                <a:latin typeface="Nunito Sans" panose="020B0604020202020204" charset="0"/>
              </a:rPr>
              <a:t>b. Two</a:t>
            </a:r>
          </a:p>
          <a:p>
            <a:pPr>
              <a:defRPr/>
            </a:pPr>
            <a:r>
              <a:rPr lang="en-IN" sz="2500" dirty="0">
                <a:latin typeface="Nunito Sans" panose="020B0604020202020204" charset="0"/>
              </a:rPr>
              <a:t>c. Three</a:t>
            </a:r>
          </a:p>
          <a:p>
            <a:pPr>
              <a:defRPr/>
            </a:pPr>
            <a:r>
              <a:rPr lang="en-IN" sz="2500" dirty="0">
                <a:latin typeface="Nunito Sans" panose="020B0604020202020204" charset="0"/>
              </a:rPr>
              <a:t>d. Four</a:t>
            </a:r>
            <a:endParaRPr lang="en-US" sz="25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554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228600" y="1156906"/>
            <a:ext cx="11963399" cy="2785378"/>
          </a:xfrm>
          <a:prstGeom prst="rect">
            <a:avLst/>
          </a:prstGeom>
          <a:noFill/>
        </p:spPr>
        <p:txBody>
          <a:bodyPr wrap="square" rtlCol="0">
            <a:spAutoFit/>
          </a:bodyPr>
          <a:lstStyle/>
          <a:p>
            <a:pPr>
              <a:defRPr/>
            </a:pPr>
            <a:r>
              <a:rPr lang="en-IN" sz="2500" dirty="0">
                <a:latin typeface="Nunito Sans" panose="020B0604020202020204" charset="0"/>
              </a:rPr>
              <a:t>11. If the cube is rotated such that the face having the ellipse is towards</a:t>
            </a:r>
          </a:p>
          <a:p>
            <a:pPr>
              <a:defRPr/>
            </a:pPr>
            <a:r>
              <a:rPr lang="en-IN" sz="2500" dirty="0">
                <a:latin typeface="Nunito Sans" panose="020B0604020202020204" charset="0"/>
              </a:rPr>
              <a:t>north, then which figure will face towards west?</a:t>
            </a:r>
          </a:p>
          <a:p>
            <a:pPr>
              <a:defRPr/>
            </a:pPr>
            <a:endParaRPr lang="en-IN" sz="2500" dirty="0">
              <a:latin typeface="Nunito Sans" panose="020B0604020202020204" charset="0"/>
            </a:endParaRPr>
          </a:p>
          <a:p>
            <a:pPr>
              <a:defRPr/>
            </a:pPr>
            <a:r>
              <a:rPr lang="en-IN" sz="2500" dirty="0">
                <a:latin typeface="Nunito Sans" panose="020B0604020202020204" charset="0"/>
              </a:rPr>
              <a:t>a. Square</a:t>
            </a:r>
          </a:p>
          <a:p>
            <a:pPr>
              <a:defRPr/>
            </a:pPr>
            <a:r>
              <a:rPr lang="en-IN" sz="2500" dirty="0">
                <a:latin typeface="Nunito Sans" panose="020B0604020202020204" charset="0"/>
              </a:rPr>
              <a:t>b. Triangle</a:t>
            </a:r>
          </a:p>
          <a:p>
            <a:pPr>
              <a:defRPr/>
            </a:pPr>
            <a:r>
              <a:rPr lang="en-IN" sz="2500" dirty="0">
                <a:latin typeface="Nunito Sans" panose="020B0604020202020204" charset="0"/>
              </a:rPr>
              <a:t>c. Circle</a:t>
            </a:r>
          </a:p>
          <a:p>
            <a:pPr>
              <a:defRPr/>
            </a:pPr>
            <a:r>
              <a:rPr lang="en-IN" sz="2500" dirty="0">
                <a:latin typeface="Nunito Sans" panose="020B0604020202020204" charset="0"/>
              </a:rPr>
              <a:t>d. Cross</a:t>
            </a:r>
            <a:endParaRPr lang="en-US" sz="25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7988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228600" y="1156906"/>
            <a:ext cx="11963399" cy="2785378"/>
          </a:xfrm>
          <a:prstGeom prst="rect">
            <a:avLst/>
          </a:prstGeom>
          <a:noFill/>
        </p:spPr>
        <p:txBody>
          <a:bodyPr wrap="square" rtlCol="0">
            <a:spAutoFit/>
          </a:bodyPr>
          <a:lstStyle/>
          <a:p>
            <a:pPr>
              <a:defRPr/>
            </a:pPr>
            <a:r>
              <a:rPr lang="en-IN" sz="2500" dirty="0">
                <a:latin typeface="Nunito Sans" panose="020B0604020202020204" charset="0"/>
              </a:rPr>
              <a:t>12. The cube is rolled to get the ellipse on the top face. What is on the bottom face of the cube?</a:t>
            </a:r>
          </a:p>
          <a:p>
            <a:pPr>
              <a:defRPr/>
            </a:pPr>
            <a:endParaRPr lang="en-IN" sz="2500" dirty="0">
              <a:latin typeface="Nunito Sans" panose="020B0604020202020204" charset="0"/>
            </a:endParaRPr>
          </a:p>
          <a:p>
            <a:pPr>
              <a:defRPr/>
            </a:pPr>
            <a:r>
              <a:rPr lang="en-IN" sz="2500" dirty="0">
                <a:latin typeface="Nunito Sans" panose="020B0604020202020204" charset="0"/>
              </a:rPr>
              <a:t>a. Square</a:t>
            </a:r>
          </a:p>
          <a:p>
            <a:pPr>
              <a:defRPr/>
            </a:pPr>
            <a:r>
              <a:rPr lang="en-IN" sz="2500" dirty="0">
                <a:latin typeface="Nunito Sans" panose="020B0604020202020204" charset="0"/>
              </a:rPr>
              <a:t>b. Circle</a:t>
            </a:r>
          </a:p>
          <a:p>
            <a:pPr>
              <a:defRPr/>
            </a:pPr>
            <a:r>
              <a:rPr lang="en-IN" sz="2500" dirty="0">
                <a:latin typeface="Nunito Sans" panose="020B0604020202020204" charset="0"/>
              </a:rPr>
              <a:t>c. Blank face of the cube</a:t>
            </a:r>
          </a:p>
          <a:p>
            <a:pPr>
              <a:defRPr/>
            </a:pPr>
            <a:r>
              <a:rPr lang="en-IN" sz="2500" dirty="0">
                <a:latin typeface="Nunito Sans" panose="020B0604020202020204" charset="0"/>
              </a:rPr>
              <a:t>d. Triangle</a:t>
            </a:r>
            <a:endParaRPr lang="en-US" sz="25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98520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228600" y="1156906"/>
            <a:ext cx="11963399" cy="3170099"/>
          </a:xfrm>
          <a:prstGeom prst="rect">
            <a:avLst/>
          </a:prstGeom>
          <a:noFill/>
        </p:spPr>
        <p:txBody>
          <a:bodyPr wrap="square" rtlCol="0">
            <a:spAutoFit/>
          </a:bodyPr>
          <a:lstStyle/>
          <a:p>
            <a:pPr>
              <a:defRPr/>
            </a:pPr>
            <a:r>
              <a:rPr lang="en-IN" sz="2500" dirty="0">
                <a:latin typeface="Nunito Sans" panose="020B0604020202020204" charset="0"/>
              </a:rPr>
              <a:t>13. A hollow cube of size 5 cm is taken. It is made of smaller cubes of size 1 cm. If 4 faces of the outer surface of the cube are painted, totally how many faces of the smaller cubes remain unpainted? 		</a:t>
            </a:r>
          </a:p>
          <a:p>
            <a:pPr>
              <a:defRPr/>
            </a:pPr>
            <a:endParaRPr lang="en-IN" sz="2500" dirty="0">
              <a:latin typeface="Nunito Sans" panose="020B0604020202020204" charset="0"/>
            </a:endParaRPr>
          </a:p>
          <a:p>
            <a:pPr>
              <a:defRPr/>
            </a:pPr>
            <a:r>
              <a:rPr lang="en-IN" sz="2500" dirty="0">
                <a:latin typeface="Nunito Sans" panose="020B0604020202020204" charset="0"/>
              </a:rPr>
              <a:t>a. 800</a:t>
            </a:r>
          </a:p>
          <a:p>
            <a:pPr>
              <a:defRPr/>
            </a:pPr>
            <a:r>
              <a:rPr lang="en-IN" sz="2500" dirty="0">
                <a:latin typeface="Nunito Sans" panose="020B0604020202020204" charset="0"/>
              </a:rPr>
              <a:t>b. 488</a:t>
            </a:r>
          </a:p>
          <a:p>
            <a:pPr>
              <a:defRPr/>
            </a:pPr>
            <a:r>
              <a:rPr lang="en-IN" sz="2500" dirty="0">
                <a:latin typeface="Nunito Sans" panose="020B0604020202020204" charset="0"/>
              </a:rPr>
              <a:t>c. 900</a:t>
            </a:r>
          </a:p>
          <a:p>
            <a:pPr>
              <a:defRPr/>
            </a:pPr>
            <a:r>
              <a:rPr lang="en-IN" sz="2500" dirty="0">
                <a:latin typeface="Nunito Sans" panose="020B0604020202020204" charset="0"/>
              </a:rPr>
              <a:t>d. 500</a:t>
            </a:r>
            <a:endParaRPr lang="en-US" sz="25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026" name="Picture 2" descr="Hollow Cubes and Hypercubes investigation | IB Maths Resources from  Intermathematics">
            <a:extLst>
              <a:ext uri="{FF2B5EF4-FFF2-40B4-BE49-F238E27FC236}">
                <a16:creationId xmlns:a16="http://schemas.microsoft.com/office/drawing/2014/main" id="{1500F2D3-E4DE-1B42-33E1-669BD81E69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6350" y="2852483"/>
            <a:ext cx="3548062"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088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228600" y="1156906"/>
            <a:ext cx="11963399" cy="3554819"/>
          </a:xfrm>
          <a:prstGeom prst="rect">
            <a:avLst/>
          </a:prstGeom>
          <a:noFill/>
        </p:spPr>
        <p:txBody>
          <a:bodyPr wrap="square" rtlCol="0">
            <a:spAutoFit/>
          </a:bodyPr>
          <a:lstStyle/>
          <a:p>
            <a:pPr>
              <a:defRPr/>
            </a:pPr>
            <a:r>
              <a:rPr lang="en-IN" sz="2500" dirty="0">
                <a:latin typeface="Nunito Sans" panose="020B0604020202020204" charset="0"/>
              </a:rPr>
              <a:t>Directions for questions 14 to 16:A solid cube of side 9 cm has been painted green, red and yellow on pairs of opposite faces. It is then cut into cubical blocks of each side 3 cm.</a:t>
            </a:r>
          </a:p>
          <a:p>
            <a:pPr>
              <a:defRPr/>
            </a:pPr>
            <a:endParaRPr lang="en-IN" sz="2500" dirty="0">
              <a:latin typeface="Nunito Sans" panose="020B0604020202020204" charset="0"/>
            </a:endParaRPr>
          </a:p>
          <a:p>
            <a:pPr>
              <a:defRPr/>
            </a:pPr>
            <a:r>
              <a:rPr lang="en-IN" sz="2500" dirty="0">
                <a:latin typeface="Nunito Sans" panose="020B0604020202020204" charset="0"/>
              </a:rPr>
              <a:t>14. How many cubes have none of the faces painted?</a:t>
            </a:r>
          </a:p>
          <a:p>
            <a:pPr>
              <a:defRPr/>
            </a:pPr>
            <a:r>
              <a:rPr lang="en-IN" sz="2500" dirty="0">
                <a:latin typeface="Nunito Sans" panose="020B0604020202020204" charset="0"/>
              </a:rPr>
              <a:t>a. 1</a:t>
            </a:r>
          </a:p>
          <a:p>
            <a:pPr>
              <a:defRPr/>
            </a:pPr>
            <a:r>
              <a:rPr lang="en-IN" sz="2500" dirty="0">
                <a:latin typeface="Nunito Sans" panose="020B0604020202020204" charset="0"/>
              </a:rPr>
              <a:t>b. 6</a:t>
            </a:r>
          </a:p>
          <a:p>
            <a:pPr>
              <a:defRPr/>
            </a:pPr>
            <a:r>
              <a:rPr lang="en-IN" sz="2500" dirty="0">
                <a:latin typeface="Nunito Sans" panose="020B0604020202020204" charset="0"/>
              </a:rPr>
              <a:t>c. 8</a:t>
            </a:r>
          </a:p>
          <a:p>
            <a:pPr>
              <a:defRPr/>
            </a:pPr>
            <a:r>
              <a:rPr lang="en-IN" sz="2500" dirty="0">
                <a:latin typeface="Nunito Sans" panose="020B0604020202020204" charset="0"/>
              </a:rPr>
              <a:t>d. 4</a:t>
            </a:r>
            <a:endParaRPr lang="en-US" sz="25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0245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228600" y="1156906"/>
            <a:ext cx="11963399" cy="2400657"/>
          </a:xfrm>
          <a:prstGeom prst="rect">
            <a:avLst/>
          </a:prstGeom>
          <a:noFill/>
        </p:spPr>
        <p:txBody>
          <a:bodyPr wrap="square" rtlCol="0">
            <a:spAutoFit/>
          </a:bodyPr>
          <a:lstStyle/>
          <a:p>
            <a:pPr>
              <a:defRPr/>
            </a:pPr>
            <a:r>
              <a:rPr lang="en-IN" sz="2500" dirty="0">
                <a:latin typeface="Nunito Sans" panose="020B0604020202020204" charset="0"/>
              </a:rPr>
              <a:t>15. How many cubes have three faces painted?</a:t>
            </a:r>
          </a:p>
          <a:p>
            <a:pPr>
              <a:defRPr/>
            </a:pPr>
            <a:endParaRPr lang="en-IN" sz="2500" dirty="0">
              <a:latin typeface="Nunito Sans" panose="020B0604020202020204" charset="0"/>
            </a:endParaRPr>
          </a:p>
          <a:p>
            <a:pPr>
              <a:defRPr/>
            </a:pPr>
            <a:r>
              <a:rPr lang="en-IN" sz="2500" dirty="0">
                <a:latin typeface="Nunito Sans" panose="020B0604020202020204" charset="0"/>
              </a:rPr>
              <a:t>a. 2</a:t>
            </a:r>
          </a:p>
          <a:p>
            <a:pPr>
              <a:defRPr/>
            </a:pPr>
            <a:r>
              <a:rPr lang="en-IN" sz="2500" dirty="0">
                <a:latin typeface="Nunito Sans" panose="020B0604020202020204" charset="0"/>
              </a:rPr>
              <a:t>b. 4</a:t>
            </a:r>
          </a:p>
          <a:p>
            <a:pPr>
              <a:defRPr/>
            </a:pPr>
            <a:r>
              <a:rPr lang="en-IN" sz="2500" dirty="0">
                <a:latin typeface="Nunito Sans" panose="020B0604020202020204" charset="0"/>
              </a:rPr>
              <a:t>c. 8</a:t>
            </a:r>
          </a:p>
          <a:p>
            <a:pPr>
              <a:defRPr/>
            </a:pPr>
            <a:r>
              <a:rPr lang="en-IN" sz="2500" dirty="0">
                <a:latin typeface="Nunito Sans" panose="020B0604020202020204" charset="0"/>
              </a:rPr>
              <a:t>d. 12</a:t>
            </a:r>
            <a:endParaRPr lang="en-US" sz="25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78081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a:latin typeface="Nunito Sans SemiBold" panose="00000700000000000000" pitchFamily="2" charset="0"/>
              </a:rPr>
              <a:t>Cubes</a:t>
            </a: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228600" y="1156906"/>
            <a:ext cx="11963399" cy="2400657"/>
          </a:xfrm>
          <a:prstGeom prst="rect">
            <a:avLst/>
          </a:prstGeom>
          <a:noFill/>
        </p:spPr>
        <p:txBody>
          <a:bodyPr wrap="square" rtlCol="0">
            <a:spAutoFit/>
          </a:bodyPr>
          <a:lstStyle/>
          <a:p>
            <a:pPr>
              <a:defRPr/>
            </a:pPr>
            <a:r>
              <a:rPr lang="en-IN" sz="2500" dirty="0">
                <a:latin typeface="Nunito Sans" panose="020B0604020202020204" charset="0"/>
              </a:rPr>
              <a:t>16. How many cubes have four faces painted?</a:t>
            </a:r>
          </a:p>
          <a:p>
            <a:pPr>
              <a:defRPr/>
            </a:pPr>
            <a:endParaRPr lang="en-IN" sz="2500" dirty="0">
              <a:latin typeface="Nunito Sans" panose="020B0604020202020204" charset="0"/>
            </a:endParaRPr>
          </a:p>
          <a:p>
            <a:pPr>
              <a:defRPr/>
            </a:pPr>
            <a:r>
              <a:rPr lang="en-IN" sz="2500" dirty="0">
                <a:latin typeface="Nunito Sans" panose="020B0604020202020204" charset="0"/>
              </a:rPr>
              <a:t>a. 0</a:t>
            </a:r>
          </a:p>
          <a:p>
            <a:pPr>
              <a:defRPr/>
            </a:pPr>
            <a:r>
              <a:rPr lang="en-IN" sz="2500" dirty="0">
                <a:latin typeface="Nunito Sans" panose="020B0604020202020204" charset="0"/>
              </a:rPr>
              <a:t>b. 1</a:t>
            </a:r>
          </a:p>
          <a:p>
            <a:pPr>
              <a:defRPr/>
            </a:pPr>
            <a:r>
              <a:rPr lang="en-US" sz="2500" dirty="0">
                <a:latin typeface="Nunito Sans" panose="020B0604020202020204" charset="0"/>
              </a:rPr>
              <a:t>c. 2</a:t>
            </a:r>
          </a:p>
          <a:p>
            <a:pPr>
              <a:defRPr/>
            </a:pPr>
            <a:r>
              <a:rPr lang="en-US" sz="2500" dirty="0">
                <a:latin typeface="Nunito Sans" panose="020B0604020202020204" charset="0"/>
              </a:rPr>
              <a:t>d. 3</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980631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228600" y="1156906"/>
            <a:ext cx="11963399" cy="2785378"/>
          </a:xfrm>
          <a:prstGeom prst="rect">
            <a:avLst/>
          </a:prstGeom>
          <a:noFill/>
        </p:spPr>
        <p:txBody>
          <a:bodyPr wrap="square" rtlCol="0">
            <a:spAutoFit/>
          </a:bodyPr>
          <a:lstStyle/>
          <a:p>
            <a:pPr>
              <a:defRPr/>
            </a:pPr>
            <a:r>
              <a:rPr lang="en-IN" sz="2500" dirty="0">
                <a:latin typeface="Nunito Sans" panose="020B0604020202020204" charset="0"/>
              </a:rPr>
              <a:t>17. What is the least number of cuts required to cut a cube into 84 identical pieces, assuming all cuts are made parallel to the faces of the cube?</a:t>
            </a:r>
          </a:p>
          <a:p>
            <a:pPr>
              <a:defRPr/>
            </a:pPr>
            <a:endParaRPr lang="en-IN" sz="2500" dirty="0">
              <a:latin typeface="Nunito Sans" panose="020B0604020202020204" charset="0"/>
            </a:endParaRPr>
          </a:p>
          <a:p>
            <a:pPr marL="457200" indent="-457200">
              <a:buFont typeface="+mj-lt"/>
              <a:buAutoNum type="alphaLcParenR"/>
              <a:defRPr/>
            </a:pPr>
            <a:r>
              <a:rPr lang="en-IN" sz="2500" dirty="0">
                <a:latin typeface="Nunito Sans" panose="020B0604020202020204" charset="0"/>
              </a:rPr>
              <a:t>11</a:t>
            </a:r>
          </a:p>
          <a:p>
            <a:pPr marL="457200" indent="-457200">
              <a:buFont typeface="+mj-lt"/>
              <a:buAutoNum type="alphaLcParenR"/>
              <a:defRPr/>
            </a:pPr>
            <a:r>
              <a:rPr lang="en-IN" sz="2500" dirty="0">
                <a:latin typeface="Nunito Sans" panose="020B0604020202020204" charset="0"/>
              </a:rPr>
              <a:t>12</a:t>
            </a:r>
          </a:p>
          <a:p>
            <a:pPr marL="457200" indent="-457200">
              <a:buFont typeface="+mj-lt"/>
              <a:buAutoNum type="alphaLcParenR"/>
              <a:defRPr/>
            </a:pPr>
            <a:r>
              <a:rPr lang="en-IN" sz="2500" dirty="0">
                <a:latin typeface="Nunito Sans" panose="020B0604020202020204" charset="0"/>
              </a:rPr>
              <a:t>13</a:t>
            </a:r>
          </a:p>
          <a:p>
            <a:pPr marL="457200" indent="-457200">
              <a:buFont typeface="+mj-lt"/>
              <a:buAutoNum type="alphaLcParenR"/>
              <a:defRPr/>
            </a:pPr>
            <a:r>
              <a:rPr lang="en-IN" sz="2500" dirty="0">
                <a:latin typeface="Nunito Sans" panose="020B0604020202020204" charset="0"/>
              </a:rPr>
              <a:t>10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339593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228600" y="1156906"/>
            <a:ext cx="11963399" cy="3939540"/>
          </a:xfrm>
          <a:prstGeom prst="rect">
            <a:avLst/>
          </a:prstGeom>
          <a:noFill/>
        </p:spPr>
        <p:txBody>
          <a:bodyPr wrap="square" rtlCol="0">
            <a:spAutoFit/>
          </a:bodyPr>
          <a:lstStyle/>
          <a:p>
            <a:pPr>
              <a:defRPr/>
            </a:pPr>
            <a:r>
              <a:rPr lang="en-IN" sz="2500" dirty="0">
                <a:latin typeface="Nunito Sans" panose="020B0604020202020204" charset="0"/>
              </a:rPr>
              <a:t>18. A cube having an edge of 12 cm each. It is painted red on two opposite faces, blue on one other pair of opposite faces, black on one more face and one face is left unpainted. Then it is cut into smaller cubes of 1 cm each. Find the no. of smaller cubes which are having 0-face painted.</a:t>
            </a:r>
          </a:p>
          <a:p>
            <a:pPr>
              <a:defRPr/>
            </a:pPr>
            <a:endParaRPr lang="en-IN" sz="2500" dirty="0">
              <a:latin typeface="Nunito Sans" panose="020B0604020202020204" charset="0"/>
            </a:endParaRPr>
          </a:p>
          <a:p>
            <a:pPr marL="457200" indent="-457200">
              <a:buFont typeface="+mj-lt"/>
              <a:buAutoNum type="alphaLcParenR"/>
              <a:defRPr/>
            </a:pPr>
            <a:r>
              <a:rPr lang="en-IN" sz="2500" dirty="0">
                <a:latin typeface="Nunito Sans" panose="020B0604020202020204" charset="0"/>
              </a:rPr>
              <a:t>1100</a:t>
            </a:r>
          </a:p>
          <a:p>
            <a:pPr marL="457200" indent="-457200">
              <a:buFont typeface="+mj-lt"/>
              <a:buAutoNum type="alphaLcParenR"/>
              <a:defRPr/>
            </a:pPr>
            <a:r>
              <a:rPr lang="en-IN" sz="2500" dirty="0">
                <a:latin typeface="Nunito Sans" panose="020B0604020202020204" charset="0"/>
              </a:rPr>
              <a:t>1000</a:t>
            </a:r>
          </a:p>
          <a:p>
            <a:pPr marL="457200" indent="-457200">
              <a:buFont typeface="+mj-lt"/>
              <a:buAutoNum type="alphaLcParenR"/>
              <a:defRPr/>
            </a:pPr>
            <a:r>
              <a:rPr lang="en-IN" sz="2500" dirty="0">
                <a:latin typeface="Nunito Sans" panose="020B0604020202020204" charset="0"/>
              </a:rPr>
              <a:t>900</a:t>
            </a:r>
          </a:p>
          <a:p>
            <a:pPr marL="457200" indent="-457200">
              <a:buFont typeface="+mj-lt"/>
              <a:buAutoNum type="alphaLcParenR"/>
              <a:defRPr/>
            </a:pPr>
            <a:r>
              <a:rPr lang="en-IN" sz="2500" dirty="0">
                <a:latin typeface="Nunito Sans" panose="020B0604020202020204" charset="0"/>
              </a:rPr>
              <a:t>800</a:t>
            </a:r>
          </a:p>
          <a:p>
            <a:pPr>
              <a:defRPr/>
            </a:pPr>
            <a:endParaRPr lang="en-IN" sz="25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927253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228600" y="1156906"/>
            <a:ext cx="11963399" cy="3554819"/>
          </a:xfrm>
          <a:prstGeom prst="rect">
            <a:avLst/>
          </a:prstGeom>
          <a:noFill/>
        </p:spPr>
        <p:txBody>
          <a:bodyPr wrap="square" rtlCol="0">
            <a:spAutoFit/>
          </a:bodyPr>
          <a:lstStyle/>
          <a:p>
            <a:pPr>
              <a:defRPr/>
            </a:pPr>
            <a:r>
              <a:rPr lang="en-IN" sz="2500" dirty="0">
                <a:latin typeface="Nunito Sans" panose="020B0604020202020204" charset="0"/>
              </a:rPr>
              <a:t>19. A cube of side 20cm is of blue colour with a 4cm wide yellow strip along all the sides on all the faces. The cube is then cut into 125 smaller equal size cubes. How many cubes have at least two yellow faces each?</a:t>
            </a:r>
          </a:p>
          <a:p>
            <a:pPr>
              <a:defRPr/>
            </a:pPr>
            <a:endParaRPr lang="en-IN" sz="2500" dirty="0">
              <a:latin typeface="Nunito Sans" panose="020B0604020202020204" charset="0"/>
            </a:endParaRPr>
          </a:p>
          <a:p>
            <a:pPr marL="457200" indent="-457200">
              <a:buFont typeface="+mj-lt"/>
              <a:buAutoNum type="alphaLcParenR"/>
              <a:defRPr/>
            </a:pPr>
            <a:r>
              <a:rPr lang="en-IN" sz="2500" dirty="0">
                <a:latin typeface="Nunito Sans" panose="020B0604020202020204" charset="0"/>
              </a:rPr>
              <a:t>125</a:t>
            </a:r>
          </a:p>
          <a:p>
            <a:pPr marL="457200" indent="-457200">
              <a:buFont typeface="+mj-lt"/>
              <a:buAutoNum type="alphaLcParenR"/>
              <a:defRPr/>
            </a:pPr>
            <a:r>
              <a:rPr lang="en-IN" sz="2500" dirty="0">
                <a:latin typeface="Nunito Sans" panose="020B0604020202020204" charset="0"/>
              </a:rPr>
              <a:t>44</a:t>
            </a:r>
          </a:p>
          <a:p>
            <a:pPr marL="457200" indent="-457200">
              <a:buFont typeface="+mj-lt"/>
              <a:buAutoNum type="alphaLcParenR"/>
              <a:defRPr/>
            </a:pPr>
            <a:r>
              <a:rPr lang="en-IN" sz="2500" dirty="0">
                <a:latin typeface="Nunito Sans" panose="020B0604020202020204" charset="0"/>
              </a:rPr>
              <a:t>54</a:t>
            </a:r>
          </a:p>
          <a:p>
            <a:pPr marL="457200" indent="-457200">
              <a:buFont typeface="+mj-lt"/>
              <a:buAutoNum type="alphaLcParenR"/>
              <a:defRPr/>
            </a:pPr>
            <a:r>
              <a:rPr lang="en-IN" sz="2500" dirty="0">
                <a:latin typeface="Nunito Sans" panose="020B0604020202020204" charset="0"/>
              </a:rPr>
              <a:t>27</a:t>
            </a:r>
          </a:p>
          <a:p>
            <a:pPr>
              <a:defRPr/>
            </a:pPr>
            <a:endParaRPr lang="en-IN" sz="25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853529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228600" y="1156906"/>
            <a:ext cx="11963399" cy="4370427"/>
          </a:xfrm>
          <a:prstGeom prst="rect">
            <a:avLst/>
          </a:prstGeom>
          <a:noFill/>
        </p:spPr>
        <p:txBody>
          <a:bodyPr wrap="square" rtlCol="0">
            <a:spAutoFit/>
          </a:bodyPr>
          <a:lstStyle/>
          <a:p>
            <a:pPr>
              <a:defRPr/>
            </a:pPr>
            <a:r>
              <a:rPr lang="en-IN" sz="2500" dirty="0">
                <a:latin typeface="Nunito Sans" panose="020B0604020202020204" charset="0"/>
              </a:rPr>
              <a:t>20. One hundred and twenty-five cubes of the same size are arranged in the form of a cube on a table. Then a column of five cubes is removed from each of the four corners. All the exposed faces of the rest of the solid (except the face touching the table) are coloured red. How many cubes do not have any coloured face?</a:t>
            </a:r>
            <a:br>
              <a:rPr lang="en-IN" sz="2500" dirty="0">
                <a:latin typeface="Nunito Sans" panose="020B0604020202020204" charset="0"/>
              </a:rPr>
            </a:br>
            <a:br>
              <a:rPr lang="en-US" sz="2800" dirty="0"/>
            </a:br>
            <a:endParaRPr lang="en-IN" sz="2500" dirty="0">
              <a:latin typeface="Nunito Sans" panose="020B0604020202020204" charset="0"/>
            </a:endParaRPr>
          </a:p>
          <a:p>
            <a:pPr>
              <a:defRPr/>
            </a:pPr>
            <a:endParaRPr lang="en-IN" sz="2500" dirty="0">
              <a:latin typeface="Nunito Sans" panose="020B0604020202020204" charset="0"/>
            </a:endParaRPr>
          </a:p>
          <a:p>
            <a:pPr marL="457200" indent="-457200">
              <a:buFont typeface="+mj-lt"/>
              <a:buAutoNum type="alphaLcParenR"/>
              <a:defRPr/>
            </a:pPr>
            <a:r>
              <a:rPr lang="en-IN" sz="2500" dirty="0">
                <a:latin typeface="Nunito Sans" panose="020B0604020202020204" charset="0"/>
              </a:rPr>
              <a:t>125</a:t>
            </a:r>
          </a:p>
          <a:p>
            <a:pPr marL="457200" indent="-457200">
              <a:buFont typeface="+mj-lt"/>
              <a:buAutoNum type="alphaLcParenR"/>
              <a:defRPr/>
            </a:pPr>
            <a:r>
              <a:rPr lang="en-IN" sz="2500" dirty="0">
                <a:latin typeface="Nunito Sans" panose="020B0604020202020204" charset="0"/>
              </a:rPr>
              <a:t>44</a:t>
            </a:r>
          </a:p>
          <a:p>
            <a:pPr marL="457200" indent="-457200">
              <a:buFont typeface="+mj-lt"/>
              <a:buAutoNum type="alphaLcParenR"/>
              <a:defRPr/>
            </a:pPr>
            <a:r>
              <a:rPr lang="en-IN" sz="2500" dirty="0">
                <a:latin typeface="Nunito Sans" panose="020B0604020202020204" charset="0"/>
              </a:rPr>
              <a:t>54</a:t>
            </a:r>
          </a:p>
          <a:p>
            <a:pPr marL="457200" indent="-457200">
              <a:buFont typeface="+mj-lt"/>
              <a:buAutoNum type="alphaLcParenR"/>
              <a:defRPr/>
            </a:pPr>
            <a:r>
              <a:rPr lang="en-IN" sz="2500" dirty="0">
                <a:latin typeface="Nunito Sans" panose="020B0604020202020204" charset="0"/>
              </a:rPr>
              <a:t>36</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610458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Cubes</a:t>
            </a: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8138" y="6076454"/>
            <a:ext cx="2559606" cy="552946"/>
          </a:xfrm>
          <a:prstGeom prst="rect">
            <a:avLst/>
          </a:prstGeom>
        </p:spPr>
      </p:pic>
      <p:pic>
        <p:nvPicPr>
          <p:cNvPr id="10" name="Content Placeholder 12" descr="cube.png"/>
          <p:cNvPicPr>
            <a:picLocks noChangeAspect="1"/>
          </p:cNvPicPr>
          <p:nvPr/>
        </p:nvPicPr>
        <p:blipFill>
          <a:blip r:embed="rId4" cstate="print"/>
          <a:stretch>
            <a:fillRect/>
          </a:stretch>
        </p:blipFill>
        <p:spPr>
          <a:xfrm>
            <a:off x="6442612" y="2088820"/>
            <a:ext cx="5150675" cy="2787980"/>
          </a:xfrm>
          <a:prstGeom prst="rect">
            <a:avLst/>
          </a:prstGeom>
        </p:spPr>
      </p:pic>
    </p:spTree>
    <p:extLst>
      <p:ext uri="{BB962C8B-B14F-4D97-AF65-F5344CB8AC3E}">
        <p14:creationId xmlns:p14="http://schemas.microsoft.com/office/powerpoint/2010/main" val="2537369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IN" sz="4500" b="1" dirty="0">
                <a:latin typeface="Nunito Sans" panose="00000500000000000000" pitchFamily="2" charset="0"/>
              </a:rPr>
              <a:t>Cuts and Pieces</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1769715"/>
          </a:xfrm>
          <a:prstGeom prst="rect">
            <a:avLst/>
          </a:prstGeom>
          <a:noFill/>
        </p:spPr>
        <p:txBody>
          <a:bodyPr wrap="square" rtlCol="0">
            <a:spAutoFit/>
          </a:bodyPr>
          <a:lstStyle/>
          <a:p>
            <a:r>
              <a:rPr lang="en-IN" sz="2800" dirty="0">
                <a:latin typeface="Nunito Sans" panose="00000500000000000000" pitchFamily="2" charset="0"/>
              </a:rPr>
              <a:t>N cuts will give N+1 pieces. If we have L number of cuts, B number of cuts, H number of cuts along length, breadth and height of a cube respectively, then Total number of pieces will be, (L+1)(B+1)(H+1).</a:t>
            </a:r>
          </a:p>
          <a:p>
            <a:endParaRPr lang="en-US" sz="2500" dirty="0">
              <a:latin typeface="Nunito Sans" panose="00000500000000000000" pitchFamily="2"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547253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71888" y="1299124"/>
            <a:ext cx="11811000" cy="3216265"/>
          </a:xfrm>
          <a:prstGeom prst="rect">
            <a:avLst/>
          </a:prstGeom>
          <a:noFill/>
        </p:spPr>
        <p:txBody>
          <a:bodyPr wrap="square" rtlCol="0">
            <a:spAutoFit/>
          </a:bodyPr>
          <a:lstStyle/>
          <a:p>
            <a:pPr>
              <a:defRPr/>
            </a:pPr>
            <a:r>
              <a:rPr lang="en-IN" sz="2500" dirty="0">
                <a:latin typeface="Nunito Sans" panose="020B0604020202020204" charset="0"/>
              </a:rPr>
              <a:t> </a:t>
            </a:r>
            <a:r>
              <a:rPr lang="en-IN" sz="2800" dirty="0"/>
              <a:t>Directions for questions 1 to 3: </a:t>
            </a:r>
            <a:r>
              <a:rPr lang="en-IN" sz="2500" dirty="0">
                <a:latin typeface="Nunito Sans" panose="020B0604020202020204" charset="0"/>
              </a:rPr>
              <a:t>A solid cube of side 8 cm has been painted red, blue and black on pairs of opposite faces. It is then cut into cubical blocks of side 2 cm each. </a:t>
            </a:r>
          </a:p>
          <a:p>
            <a:pPr>
              <a:defRPr/>
            </a:pPr>
            <a:r>
              <a:rPr lang="en-IN" sz="2500" dirty="0">
                <a:latin typeface="Nunito Sans" panose="020B0604020202020204" charset="0"/>
              </a:rPr>
              <a:t>1. How many cubes have no face painted? 		</a:t>
            </a:r>
          </a:p>
          <a:p>
            <a:pPr>
              <a:defRPr/>
            </a:pPr>
            <a:r>
              <a:rPr lang="en-IN" sz="2500" dirty="0">
                <a:latin typeface="Nunito Sans" panose="020B0604020202020204" charset="0"/>
              </a:rPr>
              <a:t>a. 1</a:t>
            </a:r>
          </a:p>
          <a:p>
            <a:pPr>
              <a:defRPr/>
            </a:pPr>
            <a:r>
              <a:rPr lang="en-IN" sz="2500" dirty="0">
                <a:latin typeface="Nunito Sans" panose="020B0604020202020204" charset="0"/>
              </a:rPr>
              <a:t>b. 4</a:t>
            </a:r>
          </a:p>
          <a:p>
            <a:pPr>
              <a:defRPr/>
            </a:pPr>
            <a:r>
              <a:rPr lang="en-IN" sz="2500" dirty="0">
                <a:latin typeface="Nunito Sans" panose="020B0604020202020204" charset="0"/>
              </a:rPr>
              <a:t>c. 8</a:t>
            </a:r>
          </a:p>
          <a:p>
            <a:pPr>
              <a:defRPr/>
            </a:pPr>
            <a:r>
              <a:rPr lang="en-IN" sz="2500" dirty="0">
                <a:latin typeface="Nunito Sans" panose="020B0604020202020204" charset="0"/>
              </a:rPr>
              <a:t>d. 27</a:t>
            </a:r>
            <a:endParaRPr lang="en-US" sz="25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165380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43000"/>
            <a:ext cx="10907041" cy="2400657"/>
          </a:xfrm>
          <a:prstGeom prst="rect">
            <a:avLst/>
          </a:prstGeom>
          <a:noFill/>
        </p:spPr>
        <p:txBody>
          <a:bodyPr wrap="square" rtlCol="0">
            <a:spAutoFit/>
          </a:bodyPr>
          <a:lstStyle/>
          <a:p>
            <a:pPr>
              <a:defRPr/>
            </a:pPr>
            <a:r>
              <a:rPr lang="en-IN" sz="2500" dirty="0">
                <a:latin typeface="Nunito Sans" panose="020B0604020202020204" charset="0"/>
              </a:rPr>
              <a:t>How many cubes have only 1 face painted? 	</a:t>
            </a:r>
          </a:p>
          <a:p>
            <a:pPr>
              <a:defRPr/>
            </a:pPr>
            <a:endParaRPr lang="en-IN" sz="2500" dirty="0">
              <a:latin typeface="Nunito Sans" panose="020B0604020202020204" charset="0"/>
            </a:endParaRPr>
          </a:p>
          <a:p>
            <a:pPr>
              <a:defRPr/>
            </a:pPr>
            <a:r>
              <a:rPr lang="en-IN" sz="2500" dirty="0">
                <a:latin typeface="Nunito Sans" panose="020B0604020202020204" charset="0"/>
              </a:rPr>
              <a:t>a. 18</a:t>
            </a:r>
          </a:p>
          <a:p>
            <a:pPr>
              <a:defRPr/>
            </a:pPr>
            <a:r>
              <a:rPr lang="en-IN" sz="2500" dirty="0">
                <a:latin typeface="Nunito Sans" panose="020B0604020202020204" charset="0"/>
              </a:rPr>
              <a:t>b. 22</a:t>
            </a:r>
          </a:p>
          <a:p>
            <a:pPr>
              <a:defRPr/>
            </a:pPr>
            <a:r>
              <a:rPr lang="en-IN" sz="2500" dirty="0">
                <a:latin typeface="Nunito Sans" panose="020B0604020202020204" charset="0"/>
              </a:rPr>
              <a:t>c. 24</a:t>
            </a:r>
          </a:p>
          <a:p>
            <a:pPr>
              <a:defRPr/>
            </a:pPr>
            <a:r>
              <a:rPr lang="en-IN" sz="2500" dirty="0">
                <a:latin typeface="Nunito Sans" panose="020B0604020202020204" charset="0"/>
              </a:rPr>
              <a:t>d. 8</a:t>
            </a:r>
            <a:endParaRPr lang="en-US" sz="25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62284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marL="457200" indent="-457200">
              <a:buAutoNum type="arabicPeriod" startAt="3"/>
              <a:defRPr/>
            </a:pPr>
            <a:r>
              <a:rPr lang="en-IN" sz="2500" dirty="0">
                <a:latin typeface="Nunito Sans" panose="020B0604020202020204" charset="0"/>
              </a:rPr>
              <a:t>How many cubes have only 2 faces painted? 		</a:t>
            </a:r>
          </a:p>
          <a:p>
            <a:pPr>
              <a:defRPr/>
            </a:pPr>
            <a:endParaRPr lang="en-IN" sz="2500" dirty="0">
              <a:latin typeface="Nunito Sans" panose="020B0604020202020204" charset="0"/>
            </a:endParaRPr>
          </a:p>
          <a:p>
            <a:pPr>
              <a:defRPr/>
            </a:pPr>
            <a:r>
              <a:rPr lang="en-IN" sz="2500" dirty="0">
                <a:latin typeface="Nunito Sans" panose="020B0604020202020204" charset="0"/>
              </a:rPr>
              <a:t>a. 8</a:t>
            </a:r>
          </a:p>
          <a:p>
            <a:pPr>
              <a:defRPr/>
            </a:pPr>
            <a:r>
              <a:rPr lang="en-IN" sz="2500" dirty="0">
                <a:latin typeface="Nunito Sans" panose="020B0604020202020204" charset="0"/>
              </a:rPr>
              <a:t>b. 16</a:t>
            </a:r>
          </a:p>
          <a:p>
            <a:pPr>
              <a:defRPr/>
            </a:pPr>
            <a:r>
              <a:rPr lang="en-IN" sz="2500" dirty="0">
                <a:latin typeface="Nunito Sans" panose="020B0604020202020204" charset="0"/>
              </a:rPr>
              <a:t>c. 20</a:t>
            </a:r>
          </a:p>
          <a:p>
            <a:pPr>
              <a:defRPr/>
            </a:pPr>
            <a:r>
              <a:rPr lang="en-IN" sz="2500" dirty="0">
                <a:latin typeface="Nunito Sans" panose="020B0604020202020204" charset="0"/>
              </a:rPr>
              <a:t>d. 24</a:t>
            </a:r>
            <a:endParaRPr lang="en-US" sz="25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584635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82371" y="1115531"/>
            <a:ext cx="10907041" cy="4324261"/>
          </a:xfrm>
          <a:prstGeom prst="rect">
            <a:avLst/>
          </a:prstGeom>
          <a:noFill/>
        </p:spPr>
        <p:txBody>
          <a:bodyPr wrap="square" rtlCol="0">
            <a:spAutoFit/>
          </a:bodyPr>
          <a:lstStyle/>
          <a:p>
            <a:pPr>
              <a:defRPr/>
            </a:pPr>
            <a:r>
              <a:rPr lang="en-IN" sz="2500" dirty="0">
                <a:latin typeface="Nunito Sans" panose="020B0604020202020204" charset="0"/>
              </a:rPr>
              <a:t>Directions for questions 4 to 8: </a:t>
            </a:r>
          </a:p>
          <a:p>
            <a:pPr>
              <a:defRPr/>
            </a:pPr>
            <a:endParaRPr lang="en-IN" sz="2500" dirty="0">
              <a:latin typeface="Nunito Sans" panose="020B0604020202020204" charset="0"/>
            </a:endParaRPr>
          </a:p>
          <a:p>
            <a:pPr>
              <a:defRPr/>
            </a:pPr>
            <a:r>
              <a:rPr lang="en-IN" sz="2500" dirty="0">
                <a:latin typeface="Nunito Sans" panose="020B0604020202020204" charset="0"/>
              </a:rPr>
              <a:t>A solid cube is painted red on two adjacent sides and black on the sides opposite to the red sides, and green on the remaining sides. It is then cut into 64 smaller cubes of equal size.</a:t>
            </a:r>
          </a:p>
          <a:p>
            <a:pPr>
              <a:defRPr/>
            </a:pPr>
            <a:endParaRPr lang="en-IN" sz="2500" dirty="0">
              <a:latin typeface="Nunito Sans" panose="020B0604020202020204" charset="0"/>
            </a:endParaRPr>
          </a:p>
          <a:p>
            <a:pPr>
              <a:defRPr/>
            </a:pPr>
            <a:r>
              <a:rPr lang="en-IN" sz="2500" dirty="0">
                <a:latin typeface="Nunito Sans" panose="020B0604020202020204" charset="0"/>
              </a:rPr>
              <a:t>4. How many cubes have only one side coloured? </a:t>
            </a:r>
          </a:p>
          <a:p>
            <a:pPr>
              <a:defRPr/>
            </a:pPr>
            <a:r>
              <a:rPr lang="en-IN" sz="2500" dirty="0">
                <a:latin typeface="Nunito Sans" panose="020B0604020202020204" charset="0"/>
              </a:rPr>
              <a:t>a. 16</a:t>
            </a:r>
          </a:p>
          <a:p>
            <a:pPr>
              <a:defRPr/>
            </a:pPr>
            <a:r>
              <a:rPr lang="en-IN" sz="2500" dirty="0">
                <a:latin typeface="Nunito Sans" panose="020B0604020202020204" charset="0"/>
              </a:rPr>
              <a:t>b. 24</a:t>
            </a:r>
          </a:p>
          <a:p>
            <a:pPr>
              <a:defRPr/>
            </a:pPr>
            <a:r>
              <a:rPr lang="en-IN" sz="2500" dirty="0">
                <a:latin typeface="Nunito Sans" panose="020B0604020202020204" charset="0"/>
              </a:rPr>
              <a:t>c. 28</a:t>
            </a:r>
          </a:p>
          <a:p>
            <a:pPr>
              <a:defRPr/>
            </a:pPr>
            <a:r>
              <a:rPr lang="en-IN" sz="2500" dirty="0">
                <a:latin typeface="Nunito Sans" panose="020B0604020202020204" charset="0"/>
              </a:rPr>
              <a:t>d. 32</a:t>
            </a:r>
            <a:endParaRPr lang="en-US" sz="25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143531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pPr>
              <a:defRPr/>
            </a:pPr>
            <a:r>
              <a:rPr lang="en-IN" sz="2500" dirty="0">
                <a:latin typeface="Nunito Sans" panose="020B0604020202020204" charset="0"/>
              </a:rPr>
              <a:t>5. How many smaller cubes have at least one side as red? 			</a:t>
            </a:r>
          </a:p>
          <a:p>
            <a:pPr>
              <a:defRPr/>
            </a:pPr>
            <a:endParaRPr lang="en-IN" sz="2500" dirty="0">
              <a:latin typeface="Nunito Sans" panose="020B0604020202020204" charset="0"/>
            </a:endParaRPr>
          </a:p>
          <a:p>
            <a:pPr>
              <a:defRPr/>
            </a:pPr>
            <a:r>
              <a:rPr lang="en-IN" sz="2500" dirty="0">
                <a:latin typeface="Nunito Sans" panose="020B0604020202020204" charset="0"/>
              </a:rPr>
              <a:t>a. 16</a:t>
            </a:r>
          </a:p>
          <a:p>
            <a:pPr>
              <a:defRPr/>
            </a:pPr>
            <a:r>
              <a:rPr lang="en-IN" sz="2500" dirty="0">
                <a:latin typeface="Nunito Sans" panose="020B0604020202020204" charset="0"/>
              </a:rPr>
              <a:t>b. 24</a:t>
            </a:r>
          </a:p>
          <a:p>
            <a:pPr>
              <a:defRPr/>
            </a:pPr>
            <a:r>
              <a:rPr lang="en-IN" sz="2500" dirty="0">
                <a:latin typeface="Nunito Sans" panose="020B0604020202020204" charset="0"/>
              </a:rPr>
              <a:t>c. 28</a:t>
            </a:r>
          </a:p>
          <a:p>
            <a:pPr>
              <a:defRPr/>
            </a:pPr>
            <a:r>
              <a:rPr lang="en-IN" sz="2500" dirty="0">
                <a:latin typeface="Nunito Sans" panose="020B0604020202020204" charset="0"/>
              </a:rPr>
              <a:t>d. 32</a:t>
            </a:r>
            <a:endParaRPr lang="en-US" sz="25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802700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Nunito Sans"/>
        <a:ea typeface=""/>
        <a:cs typeface=""/>
      </a:majorFont>
      <a:minorFont>
        <a:latin typeface="Nunito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2634</TotalTime>
  <Words>1739</Words>
  <Application>Microsoft Office PowerPoint</Application>
  <PresentationFormat>Widescreen</PresentationFormat>
  <Paragraphs>246</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Cambria Math</vt:lpstr>
      <vt:lpstr>Nunito Sans</vt:lpstr>
      <vt:lpstr>Arial</vt:lpstr>
      <vt:lpstr>Calibri</vt:lpstr>
      <vt:lpstr>Nunito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mamatha gudavalli</cp:lastModifiedBy>
  <cp:revision>283</cp:revision>
  <dcterms:created xsi:type="dcterms:W3CDTF">2006-08-16T00:00:00Z</dcterms:created>
  <dcterms:modified xsi:type="dcterms:W3CDTF">2023-11-22T07:57:37Z</dcterms:modified>
</cp:coreProperties>
</file>