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6"/>
  </p:notesMasterIdLst>
  <p:sldIdLst>
    <p:sldId id="272" r:id="rId2"/>
    <p:sldId id="271" r:id="rId3"/>
    <p:sldId id="349" r:id="rId4"/>
    <p:sldId id="370" r:id="rId5"/>
    <p:sldId id="371" r:id="rId6"/>
    <p:sldId id="372" r:id="rId7"/>
    <p:sldId id="373" r:id="rId8"/>
    <p:sldId id="374" r:id="rId9"/>
    <p:sldId id="375" r:id="rId10"/>
    <p:sldId id="376" r:id="rId11"/>
    <p:sldId id="377" r:id="rId12"/>
    <p:sldId id="378" r:id="rId13"/>
    <p:sldId id="379" r:id="rId14"/>
    <p:sldId id="380" r:id="rId15"/>
    <p:sldId id="369" r:id="rId16"/>
    <p:sldId id="364"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289" r:id="rId35"/>
  </p:sldIdLst>
  <p:sldSz cx="12192000" cy="6858000"/>
  <p:notesSz cx="6858000" cy="9144000"/>
  <p:embeddedFontLst>
    <p:embeddedFont>
      <p:font typeface="Nunito Sans"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Nunito Sans SemiBold" panose="020B0604020202020204" charset="0"/>
      <p:bold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7698" autoAdjust="0"/>
  </p:normalViewPr>
  <p:slideViewPr>
    <p:cSldViewPr>
      <p:cViewPr varScale="1">
        <p:scale>
          <a:sx n="65" d="100"/>
          <a:sy n="65" d="100"/>
        </p:scale>
        <p:origin x="73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2430" y="-4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(a)</a:t>
            </a:r>
            <a:r>
              <a:rPr lang="en-IN" sz="1200" kern="1200" dirty="0" smtClean="0">
                <a:solidFill>
                  <a:schemeClr val="tx1"/>
                </a:solidFill>
                <a:effectLst/>
                <a:latin typeface="+mn-lt"/>
                <a:ea typeface="+mn-ea"/>
                <a:cs typeface="+mn-cs"/>
              </a:rPr>
              <a:t> Basketball is scheduled on Friday</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57718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(e)</a:t>
            </a:r>
            <a:r>
              <a:rPr lang="en-IN" sz="1200" kern="1200" dirty="0" smtClean="0">
                <a:solidFill>
                  <a:schemeClr val="tx1"/>
                </a:solidFill>
                <a:effectLst/>
                <a:latin typeface="+mn-lt"/>
                <a:ea typeface="+mn-ea"/>
                <a:cs typeface="+mn-cs"/>
              </a:rPr>
              <a:t> Weightlifting and Swimming is scheduled on Sunday</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137515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(d)</a:t>
            </a:r>
            <a:r>
              <a:rPr lang="en-IN" sz="1200" kern="1200" dirty="0" smtClean="0">
                <a:solidFill>
                  <a:schemeClr val="tx1"/>
                </a:solidFill>
                <a:effectLst/>
                <a:latin typeface="+mn-lt"/>
                <a:ea typeface="+mn-ea"/>
                <a:cs typeface="+mn-cs"/>
              </a:rPr>
              <a:t> Sprinting is scheduled on Monday</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551518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(e)</a:t>
            </a:r>
            <a:r>
              <a:rPr lang="en-IN" sz="1200" kern="1200" dirty="0" smtClean="0">
                <a:solidFill>
                  <a:schemeClr val="tx1"/>
                </a:solidFill>
                <a:effectLst/>
                <a:latin typeface="+mn-lt"/>
                <a:ea typeface="+mn-ea"/>
                <a:cs typeface="+mn-cs"/>
              </a:rPr>
              <a:t> Weight Lifting is scheduled on Sunday</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37846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(b)</a:t>
            </a:r>
            <a:r>
              <a:rPr lang="en-IN" sz="1200" kern="1200" dirty="0" smtClean="0">
                <a:solidFill>
                  <a:schemeClr val="tx1"/>
                </a:solidFill>
                <a:effectLst/>
                <a:latin typeface="+mn-lt"/>
                <a:ea typeface="+mn-ea"/>
                <a:cs typeface="+mn-cs"/>
              </a:rPr>
              <a:t> Basketball is scheduled immediately after Shooting. Similarly, Football is scheduled immediately after Wrestling.</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648714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1087940" y="4913313"/>
            <a:ext cx="4682120" cy="2762250"/>
          </a:xfrm>
          <a:prstGeom prst="rect">
            <a:avLst/>
          </a:prstGeom>
        </p:spPr>
      </p:pic>
      <p:sp>
        <p:nvSpPr>
          <p:cNvPr id="3" name="Notes Placeholder 2"/>
          <p:cNvSpPr>
            <a:spLocks noGrp="1"/>
          </p:cNvSpPr>
          <p:nvPr>
            <p:ph type="body" idx="1"/>
          </p:nvPr>
        </p:nvSpPr>
        <p:spPr/>
        <p:txBody>
          <a:bodyPr/>
          <a:lstStyle/>
          <a:p>
            <a:r>
              <a:rPr lang="en-US" b="1" dirty="0" smtClean="0"/>
              <a:t>View</a:t>
            </a:r>
            <a:r>
              <a:rPr lang="en-US" b="1" dirty="0" smtClean="0">
                <a:sym typeface="Wingdings" panose="05000000000000000000" pitchFamily="2" charset="2"/>
              </a:rPr>
              <a:t> Notes Page for table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02664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c) From information (iii), we get that A, Band E are industrial cities. From information (iv) and (v), we get that B is a port city and E has a university. From information (i), we get D, being hill city, will have University. Now using all the information again, we can easily complete the above table. On the basis of the table, we can answer all questions.</a:t>
            </a:r>
          </a:p>
          <a:p>
            <a:r>
              <a:rPr lang="en-IN" sz="1200" b="0" i="0" kern="1200" dirty="0" smtClean="0">
                <a:solidFill>
                  <a:schemeClr val="tx1"/>
                </a:solidFill>
                <a:effectLst/>
                <a:latin typeface="+mn-lt"/>
                <a:ea typeface="+mn-ea"/>
                <a:cs typeface="+mn-cs"/>
              </a:rPr>
              <a:t>City B has industries as well as a port but does not have a university.</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873492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e) From information (iii), we get that A, Band E are industrial cities. From information (iv) and (v), we get that B is a port city and E has a university. From information (i), we get D, being hill city, will have University. Now using all the information again, we can easily complete the above table. On the basis of the table, we can answer all questions.</a:t>
            </a:r>
          </a:p>
          <a:p>
            <a:r>
              <a:rPr lang="en-IN" sz="1200" b="0" i="0" kern="1200" dirty="0" smtClean="0">
                <a:solidFill>
                  <a:schemeClr val="tx1"/>
                </a:solidFill>
                <a:effectLst/>
                <a:latin typeface="+mn-lt"/>
                <a:ea typeface="+mn-ea"/>
                <a:cs typeface="+mn-cs"/>
              </a:rPr>
              <a:t>Cities Band Care port cities.</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554983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b) From information (iii), we get that A, Band E are industrial cities. From information (iv) and (v), we get that B is a port city and E has a university. From information (i), we get D, being hill city, will have University. Now using all the information again, we can easily complete the above table. On the basis of the table, we can answer all questions.</a:t>
            </a:r>
          </a:p>
          <a:p>
            <a:r>
              <a:rPr lang="en-IN" sz="1200" b="0" i="0" kern="1200" dirty="0" smtClean="0">
                <a:solidFill>
                  <a:schemeClr val="tx1"/>
                </a:solidFill>
                <a:effectLst/>
                <a:latin typeface="+mn-lt"/>
                <a:ea typeface="+mn-ea"/>
                <a:cs typeface="+mn-cs"/>
              </a:rPr>
              <a:t>City B is an industrial city but does not have a university.</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197302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c) From information (iii), we get that A, Band E are industrial cities. From information (iv) and (v), we get that B is a port city and E has a university. From information (i), we get D, being hill city, will have University. Now using all the information again, we can easily complete the above table. On the basis of the table, we can answer all questions.</a:t>
            </a:r>
          </a:p>
          <a:p>
            <a:r>
              <a:rPr lang="en-IN" sz="1200" b="0" i="0" kern="1200" dirty="0" smtClean="0">
                <a:solidFill>
                  <a:schemeClr val="tx1"/>
                </a:solidFill>
                <a:effectLst/>
                <a:latin typeface="+mn-lt"/>
                <a:ea typeface="+mn-ea"/>
                <a:cs typeface="+mn-cs"/>
              </a:rPr>
              <a:t>City C neither has industries nor has a university nor is a hill city.</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380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1112143" y="5188347"/>
            <a:ext cx="4633713" cy="2486819"/>
          </a:xfrm>
          <a:prstGeom prst="rect">
            <a:avLst/>
          </a:prstGeom>
        </p:spPr>
      </p:pic>
      <p:sp>
        <p:nvSpPr>
          <p:cNvPr id="3" name="Notes Placeholder 2"/>
          <p:cNvSpPr>
            <a:spLocks noGrp="1"/>
          </p:cNvSpPr>
          <p:nvPr>
            <p:ph type="body" idx="1"/>
          </p:nvPr>
        </p:nvSpPr>
        <p:spPr/>
        <p:txBody>
          <a:bodyPr/>
          <a:lstStyle/>
          <a:p>
            <a:r>
              <a:rPr lang="en-US" dirty="0" smtClean="0">
                <a:effectLst/>
              </a:rPr>
              <a:t>View</a:t>
            </a:r>
            <a:r>
              <a:rPr lang="en-US" dirty="0" smtClean="0">
                <a:effectLst/>
                <a:sym typeface="Wingdings" panose="05000000000000000000" pitchFamily="2" charset="2"/>
              </a:rPr>
              <a:t> Notes Page</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710763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 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(i), (ii), (iii), (iv), we conclude that the Sales Manager can be married either to Kanchan or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Sheela or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but possibility of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being the wife of sales Manager is ruled out as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can’t be Accountant. Therefore, from here we get that Sale Manager is Kanchan’s Husband and she is an Accountant. 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(v) and (vi), we get the husbands of ladies and their professions as in the table above.</a:t>
            </a:r>
          </a:p>
          <a:p>
            <a:r>
              <a:rPr lang="en-IN" sz="1200" b="0" i="0" kern="1200" dirty="0" smtClean="0">
                <a:solidFill>
                  <a:schemeClr val="tx1"/>
                </a:solidFill>
                <a:effectLst/>
                <a:latin typeface="+mn-lt"/>
                <a:ea typeface="+mn-ea"/>
                <a:cs typeface="+mn-cs"/>
              </a:rPr>
              <a:t>Sheela is a Doctor and married to Doctor.</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709274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D)</a:t>
            </a:r>
            <a:r>
              <a:rPr lang="en-US" baseline="0" dirty="0" smtClean="0">
                <a:effectLst/>
              </a:rPr>
              <a:t> </a:t>
            </a:r>
            <a:r>
              <a:rPr lang="en-IN" sz="1200" b="0" i="0" kern="1200" dirty="0" smtClean="0">
                <a:solidFill>
                  <a:schemeClr val="tx1"/>
                </a:solidFill>
                <a:effectLst/>
                <a:latin typeface="+mn-lt"/>
                <a:ea typeface="+mn-ea"/>
                <a:cs typeface="+mn-cs"/>
              </a:rPr>
              <a:t>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(i), (ii), (iii), (iv), we conclude that the Sales Manager can be married either to Kanchan or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Sheela or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but possibility of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being the wife of sales Manager is ruled out as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can’t be Accountant. Therefore, from here we get that Sale Manager is Kanchan’s Husband and she is an Accountant. 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(v) and (vi), we get the husbands of ladies and their professions as in the table above.</a:t>
            </a:r>
          </a:p>
          <a:p>
            <a:r>
              <a:rPr lang="en-IN" sz="1200" b="0" i="0" kern="1200" dirty="0" smtClean="0">
                <a:solidFill>
                  <a:schemeClr val="tx1"/>
                </a:solidFill>
                <a:effectLst/>
                <a:latin typeface="+mn-lt"/>
                <a:ea typeface="+mn-ea"/>
                <a:cs typeface="+mn-cs"/>
              </a:rPr>
              <a:t>Engineer is married to </a:t>
            </a:r>
            <a:r>
              <a:rPr lang="en-IN" sz="1200" b="0" i="0" kern="1200" dirty="0" err="1" smtClean="0">
                <a:solidFill>
                  <a:schemeClr val="tx1"/>
                </a:solidFill>
                <a:effectLst/>
                <a:latin typeface="+mn-lt"/>
                <a:ea typeface="+mn-ea"/>
                <a:cs typeface="+mn-cs"/>
              </a:rPr>
              <a:t>Chandni</a:t>
            </a:r>
            <a:r>
              <a:rPr lang="en-IN" sz="1200" b="0" i="0" kern="1200" dirty="0" smtClean="0">
                <a:solidFill>
                  <a:schemeClr val="tx1"/>
                </a:solidFill>
                <a:effectLst/>
                <a:latin typeface="+mn-lt"/>
                <a:ea typeface="+mn-ea"/>
                <a:cs typeface="+mn-cs"/>
              </a:rPr>
              <a:t>.</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433828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 </a:t>
            </a:r>
            <a:r>
              <a:rPr lang="en-IN" sz="1200" b="0" i="0" kern="1200" dirty="0" smtClean="0">
                <a:solidFill>
                  <a:schemeClr val="tx1"/>
                </a:solidFill>
                <a:effectLst/>
                <a:latin typeface="+mn-lt"/>
                <a:ea typeface="+mn-ea"/>
                <a:cs typeface="+mn-cs"/>
              </a:rPr>
              <a:t>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(i), (ii), (iii), (iv), we conclude that the Sales Manager can be married either to Kanchan or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Sheela or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but possibility of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being the wife of sales Manager is ruled out as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can’t be Accountant. Therefore, from here we get that Sale Manager is Kanchan’s Husband and she is an Accountant. 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(v) and (vi), we get the husbands of ladies and their professions as in the table above.</a:t>
            </a:r>
          </a:p>
          <a:p>
            <a:r>
              <a:rPr lang="en-IN" sz="1200" b="0" i="0" kern="1200" dirty="0" err="1" smtClean="0">
                <a:solidFill>
                  <a:schemeClr val="tx1"/>
                </a:solidFill>
                <a:effectLst/>
                <a:latin typeface="+mn-lt"/>
                <a:ea typeface="+mn-ea"/>
                <a:cs typeface="+mn-cs"/>
              </a:rPr>
              <a:t>Chandni</a:t>
            </a:r>
            <a:r>
              <a:rPr lang="en-IN" sz="1200" b="0" i="0" kern="1200" dirty="0" smtClean="0">
                <a:solidFill>
                  <a:schemeClr val="tx1"/>
                </a:solidFill>
                <a:effectLst/>
                <a:latin typeface="+mn-lt"/>
                <a:ea typeface="+mn-ea"/>
                <a:cs typeface="+mn-cs"/>
              </a:rPr>
              <a:t>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are Housewives.</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870661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c) </a:t>
            </a:r>
            <a:r>
              <a:rPr lang="en-IN" sz="1200" b="0" i="0" kern="1200" dirty="0" smtClean="0">
                <a:solidFill>
                  <a:schemeClr val="tx1"/>
                </a:solidFill>
                <a:effectLst/>
                <a:latin typeface="+mn-lt"/>
                <a:ea typeface="+mn-ea"/>
                <a:cs typeface="+mn-cs"/>
              </a:rPr>
              <a:t>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(i), (ii), (iii), (iv), we conclude that the Sales Manager can be married either to Kanchan or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Sheela or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but possibility of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being the wife of sales Manager is ruled out as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can’t be Accountant. Therefore, from here we get that Sale Manager is Kanchan’s Husband and she is an Accountant. 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(v) and (vi), we get the husbands of ladies and their professions as in the table above.</a:t>
            </a:r>
          </a:p>
          <a:p>
            <a:r>
              <a:rPr lang="en-IN" sz="1200" b="0" i="0" kern="1200" dirty="0" smtClean="0">
                <a:solidFill>
                  <a:schemeClr val="tx1"/>
                </a:solidFill>
                <a:effectLst/>
                <a:latin typeface="+mn-lt"/>
                <a:ea typeface="+mn-ea"/>
                <a:cs typeface="+mn-cs"/>
              </a:rPr>
              <a:t>Wife of the Engineer is a Housewife.</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447183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d)</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(i), (ii), (iii), (iv), we conclude that the Sales Manager can be married either to Kanchan or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Sheela or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but possibility of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being the wife of sales Manager is ruled out as Sheela and </a:t>
            </a:r>
            <a:r>
              <a:rPr lang="en-IN" sz="1200" b="0" i="0" kern="1200" dirty="0" err="1" smtClean="0">
                <a:solidFill>
                  <a:schemeClr val="tx1"/>
                </a:solidFill>
                <a:effectLst/>
                <a:latin typeface="+mn-lt"/>
                <a:ea typeface="+mn-ea"/>
                <a:cs typeface="+mn-cs"/>
              </a:rPr>
              <a:t>Rekha</a:t>
            </a:r>
            <a:r>
              <a:rPr lang="en-IN" sz="1200" b="0" i="0" kern="1200" dirty="0" smtClean="0">
                <a:solidFill>
                  <a:schemeClr val="tx1"/>
                </a:solidFill>
                <a:effectLst/>
                <a:latin typeface="+mn-lt"/>
                <a:ea typeface="+mn-ea"/>
                <a:cs typeface="+mn-cs"/>
              </a:rPr>
              <a:t> can’t be Accountant. Therefore, from here we get that Sale Manager is Kanchan’s Husband and she is an Accountant. Using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(v) and (vi), we get the husbands of ladies and their professions as in the table above.</a:t>
            </a:r>
          </a:p>
          <a:p>
            <a:r>
              <a:rPr lang="en-IN" sz="1200" b="0" i="0" kern="1200" dirty="0" err="1" smtClean="0">
                <a:solidFill>
                  <a:schemeClr val="tx1"/>
                </a:solidFill>
                <a:effectLst/>
                <a:latin typeface="+mn-lt"/>
                <a:ea typeface="+mn-ea"/>
                <a:cs typeface="+mn-cs"/>
              </a:rPr>
              <a:t>Madhu</a:t>
            </a:r>
            <a:r>
              <a:rPr lang="en-IN" sz="1200" b="0" i="0" kern="1200" dirty="0" smtClean="0">
                <a:solidFill>
                  <a:schemeClr val="tx1"/>
                </a:solidFill>
                <a:effectLst/>
                <a:latin typeface="+mn-lt"/>
                <a:ea typeface="+mn-ea"/>
                <a:cs typeface="+mn-cs"/>
              </a:rPr>
              <a:t> is married to the Naval officer.</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3846458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1219200" y="5333999"/>
            <a:ext cx="4152583" cy="2172863"/>
          </a:xfrm>
          <a:prstGeom prst="rect">
            <a:avLst/>
          </a:prstGeom>
        </p:spPr>
      </p:pic>
      <p:sp>
        <p:nvSpPr>
          <p:cNvPr id="3" name="Notes Placeholder 2"/>
          <p:cNvSpPr>
            <a:spLocks noGrp="1"/>
          </p:cNvSpPr>
          <p:nvPr>
            <p:ph type="body" idx="1"/>
          </p:nvPr>
        </p:nvSpPr>
        <p:spPr/>
        <p:txBody>
          <a:bodyPr/>
          <a:lstStyle/>
          <a:p>
            <a:r>
              <a:rPr lang="en-US" dirty="0" smtClean="0">
                <a:effectLst/>
              </a:rPr>
              <a:t>View</a:t>
            </a:r>
            <a:r>
              <a:rPr lang="en-US" dirty="0" smtClean="0">
                <a:effectLst/>
                <a:sym typeface="Wingdings" panose="05000000000000000000" pitchFamily="2" charset="2"/>
              </a:rPr>
              <a:t> Notes Page for table</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3254184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Ans.(a)</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Since A and E are unmarried, the two couples will be (F-B) and (C-D). A and C will be Artist: out of which C is married and A is unmarried . Now from the information (iv), (v and (vi), we get that C the male Artist is married to D, a lady Sociologist and F, Male Engineer is married to B, a Female Teacher.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                              D</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(Male Artist)     (Female Sociologist)</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                              B</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(Male </a:t>
            </a:r>
            <a:r>
              <a:rPr lang="en-IN" sz="1200" b="0" i="0" kern="1200" dirty="0" err="1" smtClean="0">
                <a:solidFill>
                  <a:schemeClr val="tx1"/>
                </a:solidFill>
                <a:effectLst/>
                <a:latin typeface="+mn-lt"/>
                <a:ea typeface="+mn-ea"/>
                <a:cs typeface="+mn-cs"/>
              </a:rPr>
              <a:t>Engg</a:t>
            </a:r>
            <a:r>
              <a:rPr lang="en-IN" sz="1200" b="0" i="0" kern="1200" dirty="0" smtClean="0">
                <a:solidFill>
                  <a:schemeClr val="tx1"/>
                </a:solidFill>
                <a:effectLst/>
                <a:latin typeface="+mn-lt"/>
                <a:ea typeface="+mn-ea"/>
                <a:cs typeface="+mn-cs"/>
              </a:rPr>
              <a:t>.)     (Female Teacher)</a:t>
            </a:r>
          </a:p>
          <a:p>
            <a:r>
              <a:rPr lang="en-IN" sz="1200" b="0" i="0" kern="1200" dirty="0" smtClean="0">
                <a:solidFill>
                  <a:schemeClr val="tx1"/>
                </a:solidFill>
                <a:effectLst/>
                <a:latin typeface="+mn-lt"/>
                <a:ea typeface="+mn-ea"/>
                <a:cs typeface="+mn-cs"/>
              </a:rPr>
              <a:t>Male Engineer F is married to Female Teacher B.</a:t>
            </a:r>
            <a:endParaRPr lang="en-US" dirty="0" smtClean="0">
              <a:effectLst/>
            </a:endParaRP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572608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Ans.(e)</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Since A and E are unmarried, the two couples will be (F-B) and (C-D). A and C will be Artist: out of which C is married and A is unmarried . Now from the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(iv), (v and (vi), we get that C the male Artist is married to D, a lady Sociologist and F, Male Engineer is married to B, a Female Teacher.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                             D</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(Male Artist)     (Female Sociologist)</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                             B</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(Male </a:t>
            </a:r>
            <a:r>
              <a:rPr lang="en-IN" sz="1200" b="0" i="0" kern="1200" dirty="0" err="1" smtClean="0">
                <a:solidFill>
                  <a:schemeClr val="tx1"/>
                </a:solidFill>
                <a:effectLst/>
                <a:latin typeface="+mn-lt"/>
                <a:ea typeface="+mn-ea"/>
                <a:cs typeface="+mn-cs"/>
              </a:rPr>
              <a:t>Engg</a:t>
            </a:r>
            <a:r>
              <a:rPr lang="en-IN" sz="1200" b="0" i="0" kern="1200" dirty="0" smtClean="0">
                <a:solidFill>
                  <a:schemeClr val="tx1"/>
                </a:solidFill>
                <a:effectLst/>
                <a:latin typeface="+mn-lt"/>
                <a:ea typeface="+mn-ea"/>
                <a:cs typeface="+mn-cs"/>
              </a:rPr>
              <a:t>)      (Female Teacher)</a:t>
            </a:r>
          </a:p>
          <a:p>
            <a:r>
              <a:rPr lang="en-IN" sz="1200" b="0" i="0" kern="1200" dirty="0" smtClean="0">
                <a:solidFill>
                  <a:schemeClr val="tx1"/>
                </a:solidFill>
                <a:effectLst/>
                <a:latin typeface="+mn-lt"/>
                <a:ea typeface="+mn-ea"/>
                <a:cs typeface="+mn-cs"/>
              </a:rPr>
              <a:t>Female D is a Sociologist.</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4150401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Ans.(b)</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Since A and E are unmarried, the two couples will be (F-B) and (C-D). A and C will be Artist: out of which C is married and A is unmarried . Now from the </a:t>
            </a:r>
            <a:r>
              <a:rPr lang="en-IN" sz="1200" b="0" i="0" kern="1200" dirty="0" err="1" smtClean="0">
                <a:solidFill>
                  <a:schemeClr val="tx1"/>
                </a:solidFill>
                <a:effectLst/>
                <a:latin typeface="+mn-lt"/>
                <a:ea typeface="+mn-ea"/>
                <a:cs typeface="+mn-cs"/>
              </a:rPr>
              <a:t>informations</a:t>
            </a:r>
            <a:r>
              <a:rPr lang="en-IN" sz="1200" b="0" i="0" kern="1200" dirty="0" smtClean="0">
                <a:solidFill>
                  <a:schemeClr val="tx1"/>
                </a:solidFill>
                <a:effectLst/>
                <a:latin typeface="+mn-lt"/>
                <a:ea typeface="+mn-ea"/>
                <a:cs typeface="+mn-cs"/>
              </a:rPr>
              <a:t> (iv), (v and (vi), we get that C the male Artist is married to D, a lady Sociologist and F, Male Engineer is married to B, a Female Teacher.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                         D</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(Male Artist) (Female Sociologist)</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                         B</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(Male </a:t>
            </a:r>
            <a:r>
              <a:rPr lang="en-IN" sz="1200" b="0" i="0" kern="1200" dirty="0" err="1" smtClean="0">
                <a:solidFill>
                  <a:schemeClr val="tx1"/>
                </a:solidFill>
                <a:effectLst/>
                <a:latin typeface="+mn-lt"/>
                <a:ea typeface="+mn-ea"/>
                <a:cs typeface="+mn-cs"/>
              </a:rPr>
              <a:t>Engg</a:t>
            </a:r>
            <a:r>
              <a:rPr lang="en-IN" sz="1200" b="0" i="0" kern="1200" dirty="0" smtClean="0">
                <a:solidFill>
                  <a:schemeClr val="tx1"/>
                </a:solidFill>
                <a:effectLst/>
                <a:latin typeface="+mn-lt"/>
                <a:ea typeface="+mn-ea"/>
                <a:cs typeface="+mn-cs"/>
              </a:rPr>
              <a:t>) (Female Teacher)</a:t>
            </a:r>
          </a:p>
          <a:p>
            <a:r>
              <a:rPr lang="en-IN" sz="1200" b="0" i="0" kern="1200" dirty="0" smtClean="0">
                <a:solidFill>
                  <a:schemeClr val="tx1"/>
                </a:solidFill>
                <a:effectLst/>
                <a:latin typeface="+mn-lt"/>
                <a:ea typeface="+mn-ea"/>
                <a:cs typeface="+mn-cs"/>
              </a:rPr>
              <a:t>CD and FB are the married couples.</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375099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We know R left for Jaipur on Monday.</a:t>
            </a:r>
          </a:p>
          <a:p>
            <a:r>
              <a:rPr lang="en-IN" sz="1200" kern="1200" dirty="0" smtClean="0">
                <a:solidFill>
                  <a:schemeClr val="tx1"/>
                </a:solidFill>
                <a:effectLst/>
                <a:latin typeface="+mn-lt"/>
                <a:ea typeface="+mn-ea"/>
                <a:cs typeface="+mn-cs"/>
              </a:rPr>
              <a:t>T left the next day of P.</a:t>
            </a:r>
          </a:p>
          <a:p>
            <a:r>
              <a:rPr lang="en-IN" sz="1200" kern="1200" dirty="0" smtClean="0">
                <a:solidFill>
                  <a:schemeClr val="tx1"/>
                </a:solidFill>
                <a:effectLst/>
                <a:latin typeface="+mn-lt"/>
                <a:ea typeface="+mn-ea"/>
                <a:cs typeface="+mn-cs"/>
              </a:rPr>
              <a:t>According to the given information, if R is the first man to leave, then T, W, P leave after him in the given consecutive order..</a:t>
            </a:r>
          </a:p>
          <a:p>
            <a:r>
              <a:rPr lang="en-IN" sz="1200" kern="1200" dirty="0" smtClean="0">
                <a:solidFill>
                  <a:schemeClr val="tx1"/>
                </a:solidFill>
                <a:effectLst/>
                <a:latin typeface="+mn-lt"/>
                <a:ea typeface="+mn-ea"/>
                <a:cs typeface="+mn-cs"/>
              </a:rPr>
              <a:t>Now R left for Jaipur, P left for Chandigarh, S left for Kolkata and W left for Delhi.</a:t>
            </a:r>
          </a:p>
          <a:p>
            <a:r>
              <a:rPr lang="en-IN" sz="1200" kern="1200" dirty="0" smtClean="0">
                <a:solidFill>
                  <a:schemeClr val="tx1"/>
                </a:solidFill>
                <a:effectLst/>
                <a:latin typeface="+mn-lt"/>
                <a:ea typeface="+mn-ea"/>
                <a:cs typeface="+mn-cs"/>
              </a:rPr>
              <a:t>Now T, V and Q can go to the following cities: Chennai, Hyderabad, and Bangalore.</a:t>
            </a:r>
          </a:p>
          <a:p>
            <a:r>
              <a:rPr lang="en-IN" sz="1200" kern="1200" dirty="0" smtClean="0">
                <a:solidFill>
                  <a:schemeClr val="tx1"/>
                </a:solidFill>
                <a:effectLst/>
                <a:latin typeface="+mn-lt"/>
                <a:ea typeface="+mn-ea"/>
                <a:cs typeface="+mn-cs"/>
              </a:rPr>
              <a:t>Q did not leave for Hyderabad and Bangalore, so Q left for Chennai.</a:t>
            </a:r>
          </a:p>
          <a:p>
            <a:r>
              <a:rPr lang="en-IN" sz="1200" kern="1200" dirty="0" smtClean="0">
                <a:solidFill>
                  <a:schemeClr val="tx1"/>
                </a:solidFill>
                <a:effectLst/>
                <a:latin typeface="+mn-lt"/>
                <a:ea typeface="+mn-ea"/>
                <a:cs typeface="+mn-cs"/>
              </a:rPr>
              <a:t>T is not the last person to leave, so T left for Hyderabad and lastly V left for Bangalore on Sunday.</a:t>
            </a:r>
          </a:p>
          <a:p>
            <a:endParaRPr lang="en-IN" dirty="0"/>
          </a:p>
          <a:p>
            <a:r>
              <a:rPr lang="en-IN" sz="1200" kern="1200" dirty="0" smtClean="0">
                <a:solidFill>
                  <a:schemeClr val="tx1"/>
                </a:solidFill>
                <a:effectLst/>
                <a:latin typeface="+mn-lt"/>
                <a:ea typeface="+mn-ea"/>
                <a:cs typeface="+mn-cs"/>
              </a:rPr>
              <a:t>View</a:t>
            </a:r>
            <a:r>
              <a:rPr lang="en-IN" sz="1200" kern="1200" dirty="0" smtClean="0">
                <a:solidFill>
                  <a:schemeClr val="tx1"/>
                </a:solidFill>
                <a:effectLst/>
                <a:latin typeface="+mn-lt"/>
                <a:ea typeface="+mn-ea"/>
                <a:cs typeface="+mn-cs"/>
                <a:sym typeface="Wingdings" panose="05000000000000000000" pitchFamily="2" charset="2"/>
              </a:rPr>
              <a:t> Notes Page for table</a:t>
            </a:r>
            <a:endParaRPr lang="en-IN" sz="120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2869299"/>
              </p:ext>
            </p:extLst>
          </p:nvPr>
        </p:nvGraphicFramePr>
        <p:xfrm>
          <a:off x="838200" y="6436106"/>
          <a:ext cx="4600575" cy="1736344"/>
        </p:xfrm>
        <a:graphic>
          <a:graphicData uri="http://schemas.openxmlformats.org/drawingml/2006/table">
            <a:tbl>
              <a:tblPr firstRow="1" firstCol="1" bandRow="1">
                <a:tableStyleId>{5C22544A-7EE6-4342-B048-85BDC9FD1C3A}</a:tableStyleId>
              </a:tblPr>
              <a:tblGrid>
                <a:gridCol w="1533525"/>
                <a:gridCol w="1533525"/>
                <a:gridCol w="1533525"/>
              </a:tblGrid>
              <a:tr h="0">
                <a:tc>
                  <a:txBody>
                    <a:bodyPr/>
                    <a:lstStyle/>
                    <a:p>
                      <a:pPr>
                        <a:lnSpc>
                          <a:spcPct val="115000"/>
                        </a:lnSpc>
                        <a:spcAft>
                          <a:spcPts val="0"/>
                        </a:spcAft>
                      </a:pPr>
                      <a:r>
                        <a:rPr lang="en-IN" sz="1200">
                          <a:effectLst/>
                        </a:rPr>
                        <a:t>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Person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City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Monday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Jaipur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Tuesday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P</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Chandigarh</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Wednesday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Hyderabad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Thursday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W</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Delhi</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Friday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Kolkata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Saturday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Q</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Chennai</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Sunday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V</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dirty="0">
                          <a:effectLst/>
                        </a:rPr>
                        <a:t>Bangalore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759652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1038176" y="4913313"/>
            <a:ext cx="4781647" cy="2705893"/>
          </a:xfrm>
          <a:prstGeom prst="rect">
            <a:avLst/>
          </a:prstGeom>
        </p:spPr>
      </p:pic>
      <p:sp>
        <p:nvSpPr>
          <p:cNvPr id="3" name="Notes Placeholder 2"/>
          <p:cNvSpPr>
            <a:spLocks noGrp="1"/>
          </p:cNvSpPr>
          <p:nvPr>
            <p:ph type="body" idx="1"/>
          </p:nvPr>
        </p:nvSpPr>
        <p:spPr/>
        <p:txBody>
          <a:bodyPr/>
          <a:lstStyle/>
          <a:p>
            <a:r>
              <a:rPr lang="en-US" dirty="0" smtClean="0">
                <a:effectLst/>
              </a:rPr>
              <a:t>View</a:t>
            </a:r>
            <a:r>
              <a:rPr lang="en-US" dirty="0" smtClean="0">
                <a:effectLst/>
                <a:sym typeface="Wingdings" panose="05000000000000000000" pitchFamily="2" charset="2"/>
              </a:rPr>
              <a:t> Notes Page for table</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307258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Ans.(b)</a:t>
            </a:r>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Sand R stay at hostel and home, respectively.</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3718583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Ans.(e)</a:t>
            </a:r>
          </a:p>
          <a:p>
            <a:r>
              <a:rPr lang="en-IN" sz="1200" b="1" i="0" kern="1200" dirty="0" smtClean="0">
                <a:solidFill>
                  <a:schemeClr val="tx1"/>
                </a:solidFill>
                <a:effectLst/>
                <a:latin typeface="+mn-lt"/>
                <a:ea typeface="+mn-ea"/>
                <a:cs typeface="+mn-cs"/>
              </a:rPr>
              <a:t>P studies English.</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372045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Ans.(b)</a:t>
            </a:r>
          </a:p>
          <a:p>
            <a:r>
              <a:rPr lang="en-IN" sz="1200" b="0" i="0" kern="1200" smtClean="0">
                <a:solidFill>
                  <a:schemeClr val="tx1"/>
                </a:solidFill>
                <a:effectLst/>
                <a:latin typeface="+mn-lt"/>
                <a:ea typeface="+mn-ea"/>
                <a:cs typeface="+mn-cs"/>
              </a:rPr>
              <a:t>Persons Q and R stay at home.</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34028374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b)Q left on Saturday</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833278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c)V left for Bangalore</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68008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d)T left on Wednesday</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7261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e)All combinations are correct.</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482163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a)P left on Tuesday.</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87017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View</a:t>
            </a:r>
            <a:r>
              <a:rPr lang="en-US" b="0" dirty="0" smtClean="0">
                <a:sym typeface="Wingdings" panose="05000000000000000000" pitchFamily="2" charset="2"/>
              </a:rPr>
              <a:t> Notes Page for table</a:t>
            </a:r>
          </a:p>
          <a:p>
            <a:r>
              <a:rPr lang="en-IN" dirty="0"/>
              <a:t>1. Swimming is not scheduled on Monday</a:t>
            </a:r>
          </a:p>
          <a:p>
            <a:r>
              <a:rPr lang="en-IN" dirty="0"/>
              <a:t>2. Shooting is scheduled on Thursday</a:t>
            </a:r>
          </a:p>
          <a:p>
            <a:r>
              <a:rPr lang="en-IN" dirty="0"/>
              <a:t>3. Since Weight Lifting is scheduled immediately after boxing so Weight lifting cannot be on Friday</a:t>
            </a:r>
          </a:p>
          <a:p>
            <a:r>
              <a:rPr lang="en-IN" dirty="0"/>
              <a:t>4. Since Shooting is scheduled on Thursday therefore Wrestling cannot be on Monday, because we are given by the statement that between Wrestling and Basketball there must be two games so if Wrestling is scheduled on Monday it will not possible for Basketball to schedule after three days</a:t>
            </a:r>
          </a:p>
          <a:p>
            <a:r>
              <a:rPr lang="en-IN" dirty="0"/>
              <a:t>5. Boxing and Cycling are on the same day so both will be on the same day so they will be on either Sunday or Saturday, since Weightlifting is scheduled after Boxing Therefore Boxing and Cycling would be on Saturday and Weight Lifting would scheduled on Sunday</a:t>
            </a:r>
          </a:p>
          <a:p>
            <a:r>
              <a:rPr lang="en-IN" dirty="0"/>
              <a:t>6. Wrestling cannot be scheduled on Monday, Wednesday, Friday or Sunday so Wresting is scheduled on Tuesday and Basketball would be scheduled on Friday</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35909415"/>
              </p:ext>
            </p:extLst>
          </p:nvPr>
        </p:nvGraphicFramePr>
        <p:xfrm>
          <a:off x="1143000" y="7203662"/>
          <a:ext cx="3657600" cy="1736344"/>
        </p:xfrm>
        <a:graphic>
          <a:graphicData uri="http://schemas.openxmlformats.org/drawingml/2006/table">
            <a:tbl>
              <a:tblPr firstRow="1" firstCol="1" bandRow="1">
                <a:tableStyleId>{5C22544A-7EE6-4342-B048-85BDC9FD1C3A}</a:tableStyleId>
              </a:tblPr>
              <a:tblGrid>
                <a:gridCol w="1828800"/>
                <a:gridCol w="1828800"/>
              </a:tblGrid>
              <a:tr h="0">
                <a:tc>
                  <a:txBody>
                    <a:bodyPr/>
                    <a:lstStyle/>
                    <a:p>
                      <a:pPr>
                        <a:lnSpc>
                          <a:spcPct val="115000"/>
                        </a:lnSpc>
                        <a:spcAft>
                          <a:spcPts val="0"/>
                        </a:spcAft>
                      </a:pPr>
                      <a:r>
                        <a:rPr lang="en-IN" sz="1200">
                          <a:effectLst/>
                        </a:rPr>
                        <a:t>Days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Games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Monday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Sprinting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Tuesday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Wrestling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Wednesday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Football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Thursday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Shooting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Friday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Basketball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Saturday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a:effectLst/>
                        </a:rPr>
                        <a:t>Boxing, Cycling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0">
                <a:tc>
                  <a:txBody>
                    <a:bodyPr/>
                    <a:lstStyle/>
                    <a:p>
                      <a:pPr>
                        <a:lnSpc>
                          <a:spcPct val="115000"/>
                        </a:lnSpc>
                        <a:spcAft>
                          <a:spcPts val="0"/>
                        </a:spcAft>
                      </a:pPr>
                      <a:r>
                        <a:rPr lang="en-IN" sz="1200">
                          <a:effectLst/>
                        </a:rPr>
                        <a:t>Sunday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spcAft>
                          <a:spcPts val="0"/>
                        </a:spcAft>
                      </a:pPr>
                      <a:r>
                        <a:rPr lang="en-IN" sz="1200" dirty="0">
                          <a:effectLst/>
                        </a:rPr>
                        <a:t>Weightlifting, Swimming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271978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76200" y="1156906"/>
            <a:ext cx="12115799" cy="2785378"/>
          </a:xfrm>
          <a:prstGeom prst="rect">
            <a:avLst/>
          </a:prstGeom>
          <a:noFill/>
        </p:spPr>
        <p:txBody>
          <a:bodyPr wrap="square" rtlCol="0">
            <a:spAutoFit/>
          </a:bodyPr>
          <a:lstStyle/>
          <a:p>
            <a:r>
              <a:rPr lang="en-IN" sz="2500" dirty="0">
                <a:latin typeface="Nunito Sans" panose="00000500000000000000" pitchFamily="2" charset="0"/>
              </a:rPr>
              <a:t>Which of the following games is scheduled to be held on Friday?</a:t>
            </a:r>
          </a:p>
          <a:p>
            <a:endParaRPr lang="en-IN" sz="2500" dirty="0">
              <a:latin typeface="Nunito Sans" panose="00000500000000000000" pitchFamily="2" charset="0"/>
            </a:endParaRPr>
          </a:p>
          <a:p>
            <a:r>
              <a:rPr lang="en-IN" sz="2500" dirty="0">
                <a:latin typeface="Nunito Sans" panose="00000500000000000000" pitchFamily="2" charset="0"/>
              </a:rPr>
              <a:t>(a) Basketball</a:t>
            </a:r>
          </a:p>
          <a:p>
            <a:r>
              <a:rPr lang="en-IN" sz="2500" dirty="0">
                <a:latin typeface="Nunito Sans" panose="00000500000000000000" pitchFamily="2" charset="0"/>
              </a:rPr>
              <a:t>(b) Wrestling</a:t>
            </a:r>
          </a:p>
          <a:p>
            <a:r>
              <a:rPr lang="en-IN" sz="2500" dirty="0">
                <a:latin typeface="Nunito Sans" panose="00000500000000000000" pitchFamily="2" charset="0"/>
              </a:rPr>
              <a:t>(c) Swimming</a:t>
            </a:r>
          </a:p>
          <a:p>
            <a:r>
              <a:rPr lang="en-IN" sz="2500" dirty="0">
                <a:latin typeface="Nunito Sans" panose="00000500000000000000" pitchFamily="2" charset="0"/>
              </a:rPr>
              <a:t>(d) Weightlifting</a:t>
            </a:r>
          </a:p>
          <a:p>
            <a:r>
              <a:rPr lang="en-IN" sz="2500" dirty="0">
                <a:latin typeface="Nunito Sans" panose="00000500000000000000" pitchFamily="2" charset="0"/>
              </a:rPr>
              <a:t>(e) Sprinting</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6</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59518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76200" y="1156906"/>
            <a:ext cx="12115799" cy="2785378"/>
          </a:xfrm>
          <a:prstGeom prst="rect">
            <a:avLst/>
          </a:prstGeom>
          <a:noFill/>
        </p:spPr>
        <p:txBody>
          <a:bodyPr wrap="square" rtlCol="0">
            <a:spAutoFit/>
          </a:bodyPr>
          <a:lstStyle/>
          <a:p>
            <a:r>
              <a:rPr lang="en-IN" sz="2500" dirty="0">
                <a:latin typeface="Nunito Sans" panose="00000500000000000000" pitchFamily="2" charset="0"/>
              </a:rPr>
              <a:t>Which of the following games is scheduled to be held on Sunday</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Football</a:t>
            </a:r>
          </a:p>
          <a:p>
            <a:r>
              <a:rPr lang="en-IN" sz="2500" dirty="0">
                <a:latin typeface="Nunito Sans" panose="00000500000000000000" pitchFamily="2" charset="0"/>
              </a:rPr>
              <a:t>(b) Wrestling</a:t>
            </a:r>
          </a:p>
          <a:p>
            <a:r>
              <a:rPr lang="en-IN" sz="2500" dirty="0">
                <a:latin typeface="Nunito Sans" panose="00000500000000000000" pitchFamily="2" charset="0"/>
              </a:rPr>
              <a:t>(c) Basketball</a:t>
            </a:r>
          </a:p>
          <a:p>
            <a:r>
              <a:rPr lang="en-IN" sz="2500" dirty="0">
                <a:latin typeface="Nunito Sans" panose="00000500000000000000" pitchFamily="2" charset="0"/>
              </a:rPr>
              <a:t>(d) Cycling</a:t>
            </a:r>
          </a:p>
          <a:p>
            <a:r>
              <a:rPr lang="en-IN" sz="2500" dirty="0">
                <a:latin typeface="Nunito Sans" panose="00000500000000000000" pitchFamily="2" charset="0"/>
              </a:rPr>
              <a:t>(e) Swimming</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87715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76200" y="1156906"/>
            <a:ext cx="12115799" cy="2785378"/>
          </a:xfrm>
          <a:prstGeom prst="rect">
            <a:avLst/>
          </a:prstGeom>
          <a:noFill/>
        </p:spPr>
        <p:txBody>
          <a:bodyPr wrap="square" rtlCol="0">
            <a:spAutoFit/>
          </a:bodyPr>
          <a:lstStyle/>
          <a:p>
            <a:r>
              <a:rPr lang="en-IN" sz="2500" dirty="0">
                <a:latin typeface="Nunito Sans" panose="00000500000000000000" pitchFamily="2" charset="0"/>
              </a:rPr>
              <a:t>On which of the following days is sprinting scheduled</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Saturday</a:t>
            </a:r>
          </a:p>
          <a:p>
            <a:r>
              <a:rPr lang="en-IN" sz="2500" dirty="0">
                <a:latin typeface="Nunito Sans" panose="00000500000000000000" pitchFamily="2" charset="0"/>
              </a:rPr>
              <a:t>(b) Friday</a:t>
            </a:r>
          </a:p>
          <a:p>
            <a:r>
              <a:rPr lang="en-IN" sz="2500" dirty="0">
                <a:latin typeface="Nunito Sans" panose="00000500000000000000" pitchFamily="2" charset="0"/>
              </a:rPr>
              <a:t>(c) Wednesday</a:t>
            </a:r>
          </a:p>
          <a:p>
            <a:r>
              <a:rPr lang="en-IN" sz="2500" dirty="0">
                <a:latin typeface="Nunito Sans" panose="00000500000000000000" pitchFamily="2" charset="0"/>
              </a:rPr>
              <a:t>(d) Monday</a:t>
            </a:r>
          </a:p>
          <a:p>
            <a:r>
              <a:rPr lang="en-IN" sz="2500" dirty="0">
                <a:latin typeface="Nunito Sans" panose="00000500000000000000" pitchFamily="2" charset="0"/>
              </a:rPr>
              <a:t>(e) Cannot be determined</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8</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9794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76200" y="1156906"/>
            <a:ext cx="12115799" cy="2785378"/>
          </a:xfrm>
          <a:prstGeom prst="rect">
            <a:avLst/>
          </a:prstGeom>
          <a:noFill/>
        </p:spPr>
        <p:txBody>
          <a:bodyPr wrap="square" rtlCol="0">
            <a:spAutoFit/>
          </a:bodyPr>
          <a:lstStyle/>
          <a:p>
            <a:r>
              <a:rPr lang="en-IN" sz="2500" dirty="0">
                <a:latin typeface="Nunito Sans" panose="00000500000000000000" pitchFamily="2" charset="0"/>
              </a:rPr>
              <a:t>On which of the following days is weightlifting scheduled</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Monday</a:t>
            </a:r>
          </a:p>
          <a:p>
            <a:r>
              <a:rPr lang="en-IN" sz="2500" dirty="0">
                <a:latin typeface="Nunito Sans" panose="00000500000000000000" pitchFamily="2" charset="0"/>
              </a:rPr>
              <a:t>(b) Tuesday</a:t>
            </a:r>
          </a:p>
          <a:p>
            <a:r>
              <a:rPr lang="en-IN" sz="2500" dirty="0">
                <a:latin typeface="Nunito Sans" panose="00000500000000000000" pitchFamily="2" charset="0"/>
              </a:rPr>
              <a:t>(c) Wednesday</a:t>
            </a:r>
          </a:p>
          <a:p>
            <a:r>
              <a:rPr lang="en-IN" sz="2500" dirty="0">
                <a:latin typeface="Nunito Sans" panose="00000500000000000000" pitchFamily="2" charset="0"/>
              </a:rPr>
              <a:t>(d) Friday</a:t>
            </a:r>
          </a:p>
          <a:p>
            <a:r>
              <a:rPr lang="en-IN" sz="2500" dirty="0">
                <a:latin typeface="Nunito Sans" panose="00000500000000000000" pitchFamily="2" charset="0"/>
              </a:rPr>
              <a:t>(e) Sunday</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22878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76200" y="1156906"/>
            <a:ext cx="12115799" cy="2785378"/>
          </a:xfrm>
          <a:prstGeom prst="rect">
            <a:avLst/>
          </a:prstGeom>
          <a:noFill/>
        </p:spPr>
        <p:txBody>
          <a:bodyPr wrap="square" rtlCol="0">
            <a:spAutoFit/>
          </a:bodyPr>
          <a:lstStyle/>
          <a:p>
            <a:r>
              <a:rPr lang="en-IN" sz="2500" dirty="0">
                <a:latin typeface="Nunito Sans" panose="00000500000000000000" pitchFamily="2" charset="0"/>
              </a:rPr>
              <a:t>Shooting is related to Basketball in the same way as Wrestling is related </a:t>
            </a:r>
            <a:r>
              <a:rPr lang="en-IN" sz="2500" dirty="0" smtClean="0">
                <a:latin typeface="Nunito Sans" panose="00000500000000000000" pitchFamily="2" charset="0"/>
              </a:rPr>
              <a:t>to-</a:t>
            </a:r>
          </a:p>
          <a:p>
            <a:endParaRPr lang="en-IN" sz="2500" dirty="0">
              <a:latin typeface="Nunito Sans" panose="00000500000000000000" pitchFamily="2" charset="0"/>
            </a:endParaRPr>
          </a:p>
          <a:p>
            <a:r>
              <a:rPr lang="en-IN" sz="2500" dirty="0">
                <a:latin typeface="Nunito Sans" panose="00000500000000000000" pitchFamily="2" charset="0"/>
              </a:rPr>
              <a:t>(a) Sprinting</a:t>
            </a:r>
          </a:p>
          <a:p>
            <a:r>
              <a:rPr lang="en-IN" sz="2500" dirty="0">
                <a:latin typeface="Nunito Sans" panose="00000500000000000000" pitchFamily="2" charset="0"/>
              </a:rPr>
              <a:t>(b) Football</a:t>
            </a:r>
          </a:p>
          <a:p>
            <a:r>
              <a:rPr lang="en-IN" sz="2500" dirty="0">
                <a:latin typeface="Nunito Sans" panose="00000500000000000000" pitchFamily="2" charset="0"/>
              </a:rPr>
              <a:t>(c) Shooting</a:t>
            </a:r>
          </a:p>
          <a:p>
            <a:r>
              <a:rPr lang="en-IN" sz="2500" dirty="0">
                <a:latin typeface="Nunito Sans" panose="00000500000000000000" pitchFamily="2" charset="0"/>
              </a:rPr>
              <a:t>(d) Weightlifting</a:t>
            </a:r>
          </a:p>
          <a:p>
            <a:r>
              <a:rPr lang="en-IN" sz="2500" dirty="0">
                <a:latin typeface="Nunito Sans" panose="00000500000000000000" pitchFamily="2" charset="0"/>
              </a:rPr>
              <a:t>(e) Boxing</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97661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918827"/>
            <a:ext cx="12039599" cy="5863144"/>
          </a:xfrm>
          <a:prstGeom prst="rect">
            <a:avLst/>
          </a:prstGeom>
          <a:noFill/>
        </p:spPr>
        <p:txBody>
          <a:bodyPr wrap="square" rtlCol="0">
            <a:spAutoFit/>
          </a:bodyPr>
          <a:lstStyle/>
          <a:p>
            <a:r>
              <a:rPr lang="en-IN" sz="2500" dirty="0">
                <a:latin typeface="Nunito Sans" panose="00000500000000000000" pitchFamily="2" charset="0"/>
              </a:rPr>
              <a:t>Read the information given below carefully and then answer </a:t>
            </a:r>
            <a:r>
              <a:rPr lang="en-IN" sz="2500" dirty="0" smtClean="0">
                <a:latin typeface="Nunito Sans" panose="00000500000000000000" pitchFamily="2" charset="0"/>
              </a:rPr>
              <a:t>the questions </a:t>
            </a:r>
            <a:r>
              <a:rPr lang="en-IN" sz="2500" dirty="0">
                <a:latin typeface="Nunito Sans" panose="00000500000000000000" pitchFamily="2" charset="0"/>
              </a:rPr>
              <a:t>that follow:</a:t>
            </a:r>
          </a:p>
          <a:p>
            <a:r>
              <a:rPr lang="en-IN" sz="2500" dirty="0">
                <a:latin typeface="Nunito Sans" panose="00000500000000000000" pitchFamily="2" charset="0"/>
              </a:rPr>
              <a:t>A, B, C, D and E are Jive cities of which three are </a:t>
            </a:r>
            <a:r>
              <a:rPr lang="en-IN" sz="2500" dirty="0" smtClean="0">
                <a:latin typeface="Nunito Sans" panose="00000500000000000000" pitchFamily="2" charset="0"/>
              </a:rPr>
              <a:t>industrial cities</a:t>
            </a:r>
            <a:r>
              <a:rPr lang="en-IN" sz="2500" dirty="0">
                <a:latin typeface="Nunito Sans" panose="00000500000000000000" pitchFamily="2" charset="0"/>
              </a:rPr>
              <a:t>, two are port cities, one a hill station and three cities </a:t>
            </a:r>
            <a:r>
              <a:rPr lang="en-IN" sz="2500" dirty="0" smtClean="0">
                <a:latin typeface="Nunito Sans" panose="00000500000000000000" pitchFamily="2" charset="0"/>
              </a:rPr>
              <a:t>have a </a:t>
            </a:r>
            <a:r>
              <a:rPr lang="en-IN" sz="2500" dirty="0">
                <a:latin typeface="Nunito Sans" panose="00000500000000000000" pitchFamily="2" charset="0"/>
              </a:rPr>
              <a:t>university each.</a:t>
            </a:r>
          </a:p>
          <a:p>
            <a:endParaRPr lang="en-IN" sz="2500" dirty="0">
              <a:latin typeface="Nunito Sans" panose="00000500000000000000" pitchFamily="2" charset="0"/>
            </a:endParaRPr>
          </a:p>
          <a:p>
            <a:r>
              <a:rPr lang="en-IN" sz="2500" dirty="0">
                <a:latin typeface="Nunito Sans" panose="00000500000000000000" pitchFamily="2" charset="0"/>
              </a:rPr>
              <a:t>(i) Hill city has a university but has not a port.</a:t>
            </a:r>
          </a:p>
          <a:p>
            <a:endParaRPr lang="en-IN" sz="2500" dirty="0">
              <a:latin typeface="Nunito Sans" panose="00000500000000000000" pitchFamily="2" charset="0"/>
            </a:endParaRPr>
          </a:p>
          <a:p>
            <a:r>
              <a:rPr lang="en-IN" sz="2500" dirty="0">
                <a:latin typeface="Nunito Sans" panose="00000500000000000000" pitchFamily="2" charset="0"/>
              </a:rPr>
              <a:t>(ii) The industrial cities with universities do not have ports.</a:t>
            </a:r>
          </a:p>
          <a:p>
            <a:endParaRPr lang="en-IN" sz="2500" dirty="0">
              <a:latin typeface="Nunito Sans" panose="00000500000000000000" pitchFamily="2" charset="0"/>
            </a:endParaRPr>
          </a:p>
          <a:p>
            <a:r>
              <a:rPr lang="en-IN" sz="2500" dirty="0">
                <a:latin typeface="Nunito Sans" panose="00000500000000000000" pitchFamily="2" charset="0"/>
              </a:rPr>
              <a:t>(iii) Two industrial cities have universities and C and D are not industrial cities.</a:t>
            </a:r>
          </a:p>
          <a:p>
            <a:endParaRPr lang="en-IN" sz="2500" dirty="0">
              <a:latin typeface="Nunito Sans" panose="00000500000000000000" pitchFamily="2" charset="0"/>
            </a:endParaRPr>
          </a:p>
          <a:p>
            <a:r>
              <a:rPr lang="en-IN" sz="2500" dirty="0">
                <a:latin typeface="Nunito Sans" panose="00000500000000000000" pitchFamily="2" charset="0"/>
              </a:rPr>
              <a:t>(iv) D is not a port city. No port city has a university and B is a port city.</a:t>
            </a:r>
          </a:p>
          <a:p>
            <a:endParaRPr lang="en-IN" sz="2500" dirty="0">
              <a:latin typeface="Nunito Sans" panose="00000500000000000000" pitchFamily="2" charset="0"/>
            </a:endParaRPr>
          </a:p>
          <a:p>
            <a:r>
              <a:rPr lang="en-IN" sz="2500" dirty="0">
                <a:latin typeface="Nunito Sans" panose="00000500000000000000" pitchFamily="2" charset="0"/>
              </a:rPr>
              <a:t>(v) None of the industrial cities has hill station. D is a hill station and E has a university.</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 </a:t>
            </a:r>
            <a:r>
              <a:rPr lang="en-US" sz="4800" b="1" dirty="0" smtClean="0">
                <a:solidFill>
                  <a:schemeClr val="bg1"/>
                </a:solidFill>
                <a:latin typeface="Nunito Sans" panose="00000500000000000000" pitchFamily="2" charset="0"/>
              </a:rPr>
              <a:t>-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26639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IN" sz="2500" dirty="0" smtClean="0">
                <a:latin typeface="Nunito Sans" panose="00000500000000000000" pitchFamily="2" charset="0"/>
              </a:rPr>
              <a:t>Which </a:t>
            </a:r>
            <a:r>
              <a:rPr lang="en-IN" sz="2500" dirty="0">
                <a:latin typeface="Nunito Sans" panose="00000500000000000000" pitchFamily="2" charset="0"/>
              </a:rPr>
              <a:t>city has industries as well 2.S a port but does not have a university </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A and D</a:t>
            </a:r>
          </a:p>
          <a:p>
            <a:r>
              <a:rPr lang="en-IN" sz="2500" dirty="0">
                <a:latin typeface="Nunito Sans" panose="00000500000000000000" pitchFamily="2" charset="0"/>
              </a:rPr>
              <a:t>(b) D and B</a:t>
            </a:r>
          </a:p>
          <a:p>
            <a:r>
              <a:rPr lang="en-IN" sz="2500" dirty="0">
                <a:latin typeface="Nunito Sans" panose="00000500000000000000" pitchFamily="2" charset="0"/>
              </a:rPr>
              <a:t>(c) B</a:t>
            </a:r>
          </a:p>
          <a:p>
            <a:r>
              <a:rPr lang="en-IN" sz="2500" dirty="0">
                <a:latin typeface="Nunito Sans" panose="00000500000000000000" pitchFamily="2" charset="0"/>
              </a:rPr>
              <a:t>(d) C</a:t>
            </a:r>
          </a:p>
          <a:p>
            <a:r>
              <a:rPr lang="en-IN" sz="2500" dirty="0">
                <a:latin typeface="Nunito Sans" panose="00000500000000000000" pitchFamily="2" charset="0"/>
              </a:rPr>
              <a:t>(e) 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62875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IN" sz="2500" dirty="0">
                <a:latin typeface="Nunito Sans" panose="00000500000000000000" pitchFamily="2" charset="0"/>
              </a:rPr>
              <a:t>Which two cities have ports</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B and D</a:t>
            </a:r>
          </a:p>
          <a:p>
            <a:r>
              <a:rPr lang="en-IN" sz="2500" dirty="0">
                <a:latin typeface="Nunito Sans" panose="00000500000000000000" pitchFamily="2" charset="0"/>
              </a:rPr>
              <a:t>(b) D and C</a:t>
            </a:r>
          </a:p>
          <a:p>
            <a:r>
              <a:rPr lang="en-IN" sz="2500" dirty="0">
                <a:latin typeface="Nunito Sans" panose="00000500000000000000" pitchFamily="2" charset="0"/>
              </a:rPr>
              <a:t>(c) D and E</a:t>
            </a:r>
          </a:p>
          <a:p>
            <a:r>
              <a:rPr lang="en-IN" sz="2500" dirty="0">
                <a:latin typeface="Nunito Sans" panose="00000500000000000000" pitchFamily="2" charset="0"/>
              </a:rPr>
              <a:t>(d) A and C</a:t>
            </a:r>
          </a:p>
          <a:p>
            <a:r>
              <a:rPr lang="en-IN" sz="2500" dirty="0">
                <a:latin typeface="Nunito Sans" panose="00000500000000000000" pitchFamily="2" charset="0"/>
              </a:rPr>
              <a:t>(e) 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21940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IN" sz="2500" dirty="0">
                <a:latin typeface="Nunito Sans" panose="00000500000000000000" pitchFamily="2" charset="0"/>
              </a:rPr>
              <a:t>Which industrial city does not have a university</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A</a:t>
            </a:r>
          </a:p>
          <a:p>
            <a:r>
              <a:rPr lang="en-IN" sz="2500" dirty="0">
                <a:latin typeface="Nunito Sans" panose="00000500000000000000" pitchFamily="2" charset="0"/>
              </a:rPr>
              <a:t>(b) B</a:t>
            </a:r>
          </a:p>
          <a:p>
            <a:r>
              <a:rPr lang="en-IN" sz="2500" dirty="0">
                <a:latin typeface="Nunito Sans" panose="00000500000000000000" pitchFamily="2" charset="0"/>
              </a:rPr>
              <a:t>(c) C</a:t>
            </a:r>
          </a:p>
          <a:p>
            <a:r>
              <a:rPr lang="en-IN" sz="2500" dirty="0">
                <a:latin typeface="Nunito Sans" panose="00000500000000000000" pitchFamily="2" charset="0"/>
              </a:rPr>
              <a:t>(d) D</a:t>
            </a:r>
          </a:p>
          <a:p>
            <a:r>
              <a:rPr lang="en-IN" sz="2500" dirty="0">
                <a:latin typeface="Nunito Sans" panose="00000500000000000000" pitchFamily="2" charset="0"/>
              </a:rPr>
              <a:t>(e) 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84312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3554819"/>
          </a:xfrm>
          <a:prstGeom prst="rect">
            <a:avLst/>
          </a:prstGeom>
          <a:noFill/>
        </p:spPr>
        <p:txBody>
          <a:bodyPr wrap="square" rtlCol="0">
            <a:spAutoFit/>
          </a:bodyPr>
          <a:lstStyle/>
          <a:p>
            <a:r>
              <a:rPr lang="en-IN" sz="2500" dirty="0">
                <a:latin typeface="Nunito Sans" panose="00000500000000000000" pitchFamily="2" charset="0"/>
              </a:rPr>
              <a:t> Which city has neither industries nor a university a </a:t>
            </a:r>
            <a:r>
              <a:rPr lang="en-IN" sz="2500" dirty="0" smtClean="0">
                <a:latin typeface="Nunito Sans" panose="00000500000000000000" pitchFamily="2" charset="0"/>
              </a:rPr>
              <a:t>hill  station?</a:t>
            </a:r>
          </a:p>
          <a:p>
            <a:endParaRPr lang="en-IN" sz="2500" dirty="0">
              <a:latin typeface="Nunito Sans" panose="00000500000000000000" pitchFamily="2" charset="0"/>
            </a:endParaRPr>
          </a:p>
          <a:p>
            <a:r>
              <a:rPr lang="en-IN" sz="2500" dirty="0">
                <a:latin typeface="Nunito Sans" panose="00000500000000000000" pitchFamily="2" charset="0"/>
              </a:rPr>
              <a:t>(a) A</a:t>
            </a:r>
          </a:p>
          <a:p>
            <a:r>
              <a:rPr lang="en-IN" sz="2500" dirty="0">
                <a:latin typeface="Nunito Sans" panose="00000500000000000000" pitchFamily="2" charset="0"/>
              </a:rPr>
              <a:t>(b) B</a:t>
            </a:r>
          </a:p>
          <a:p>
            <a:r>
              <a:rPr lang="en-IN" sz="2500" dirty="0">
                <a:latin typeface="Nunito Sans" panose="00000500000000000000" pitchFamily="2" charset="0"/>
              </a:rPr>
              <a:t>(c) C</a:t>
            </a:r>
          </a:p>
          <a:p>
            <a:r>
              <a:rPr lang="en-IN" sz="2500" dirty="0">
                <a:latin typeface="Nunito Sans" panose="00000500000000000000" pitchFamily="2" charset="0"/>
              </a:rPr>
              <a:t>(d) D</a:t>
            </a:r>
          </a:p>
          <a:p>
            <a:r>
              <a:rPr lang="en-IN" sz="2500" dirty="0">
                <a:latin typeface="Nunito Sans" panose="00000500000000000000" pitchFamily="2" charset="0"/>
              </a:rPr>
              <a:t>(e) E</a:t>
            </a:r>
          </a:p>
          <a:p>
            <a:endParaRPr lang="en-IN" sz="2500" dirty="0">
              <a:latin typeface="Nunito Sans" panose="00000500000000000000" pitchFamily="2" charset="0"/>
            </a:endParaRPr>
          </a:p>
          <a:p>
            <a:r>
              <a:rPr lang="en-IN" sz="2500" dirty="0" smtClean="0">
                <a:latin typeface="Nunito Sans" panose="00000500000000000000" pitchFamily="2" charset="0"/>
              </a:rPr>
              <a:t>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3462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Data Arrangement - 2</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837086"/>
            <a:ext cx="12192000" cy="4708981"/>
          </a:xfrm>
          <a:prstGeom prst="rect">
            <a:avLst/>
          </a:prstGeom>
          <a:noFill/>
        </p:spPr>
        <p:txBody>
          <a:bodyPr wrap="square" rtlCol="0">
            <a:spAutoFit/>
          </a:bodyPr>
          <a:lstStyle/>
          <a:p>
            <a:r>
              <a:rPr lang="en-IN" sz="2500" dirty="0">
                <a:latin typeface="Nunito Sans" panose="00000500000000000000" pitchFamily="2" charset="0"/>
              </a:rPr>
              <a:t> Read the </a:t>
            </a:r>
            <a:r>
              <a:rPr lang="en-IN" sz="2500" dirty="0" smtClean="0">
                <a:latin typeface="Nunito Sans" panose="00000500000000000000" pitchFamily="2" charset="0"/>
              </a:rPr>
              <a:t>information given </a:t>
            </a:r>
            <a:r>
              <a:rPr lang="en-IN" sz="2500" dirty="0">
                <a:latin typeface="Nunito Sans" panose="00000500000000000000" pitchFamily="2" charset="0"/>
              </a:rPr>
              <a:t>below then answer the questions based on it.</a:t>
            </a:r>
          </a:p>
          <a:p>
            <a:r>
              <a:rPr lang="en-IN" sz="2500" dirty="0">
                <a:latin typeface="Nunito Sans" panose="00000500000000000000" pitchFamily="2" charset="0"/>
              </a:rPr>
              <a:t>Five woman </a:t>
            </a:r>
            <a:r>
              <a:rPr lang="en-IN" sz="2500" dirty="0" err="1">
                <a:latin typeface="Nunito Sans" panose="00000500000000000000" pitchFamily="2" charset="0"/>
              </a:rPr>
              <a:t>madhu</a:t>
            </a:r>
            <a:r>
              <a:rPr lang="en-IN" sz="2500" dirty="0">
                <a:latin typeface="Nunito Sans" panose="00000500000000000000" pitchFamily="2" charset="0"/>
              </a:rPr>
              <a:t>. Kanchan, </a:t>
            </a:r>
            <a:r>
              <a:rPr lang="en-IN" sz="2500" dirty="0" err="1">
                <a:latin typeface="Nunito Sans" panose="00000500000000000000" pitchFamily="2" charset="0"/>
              </a:rPr>
              <a:t>Chandni</a:t>
            </a:r>
            <a:r>
              <a:rPr lang="en-IN" sz="2500" dirty="0">
                <a:latin typeface="Nunito Sans" panose="00000500000000000000" pitchFamily="2" charset="0"/>
              </a:rPr>
              <a:t>; Sheela and </a:t>
            </a:r>
            <a:r>
              <a:rPr lang="en-IN" sz="2500" dirty="0" err="1">
                <a:latin typeface="Nunito Sans" panose="00000500000000000000" pitchFamily="2" charset="0"/>
              </a:rPr>
              <a:t>Rekha</a:t>
            </a:r>
            <a:r>
              <a:rPr lang="en-IN" sz="2500" dirty="0">
                <a:latin typeface="Nunito Sans" panose="00000500000000000000" pitchFamily="2" charset="0"/>
              </a:rPr>
              <a:t> </a:t>
            </a:r>
            <a:r>
              <a:rPr lang="en-IN" sz="2500" dirty="0" smtClean="0">
                <a:latin typeface="Nunito Sans" panose="00000500000000000000" pitchFamily="2" charset="0"/>
              </a:rPr>
              <a:t>are married </a:t>
            </a:r>
            <a:r>
              <a:rPr lang="en-IN" sz="2500" dirty="0">
                <a:latin typeface="Nunito Sans" panose="00000500000000000000" pitchFamily="2" charset="0"/>
              </a:rPr>
              <a:t>to Doctor. Naval officer, Lawyer, Sales Manager </a:t>
            </a:r>
            <a:r>
              <a:rPr lang="en-IN" sz="2500" dirty="0" smtClean="0">
                <a:latin typeface="Nunito Sans" panose="00000500000000000000" pitchFamily="2" charset="0"/>
              </a:rPr>
              <a:t>and Engineer</a:t>
            </a:r>
            <a:r>
              <a:rPr lang="en-IN" sz="2500" dirty="0">
                <a:latin typeface="Nunito Sans" panose="00000500000000000000" pitchFamily="2" charset="0"/>
              </a:rPr>
              <a:t>. The ladies are Accountant, Teacher and Doctor </a:t>
            </a:r>
            <a:r>
              <a:rPr lang="en-IN" sz="2500" dirty="0" smtClean="0">
                <a:latin typeface="Nunito Sans" panose="00000500000000000000" pitchFamily="2" charset="0"/>
              </a:rPr>
              <a:t>by profession</a:t>
            </a:r>
            <a:r>
              <a:rPr lang="en-IN" sz="2500" dirty="0">
                <a:latin typeface="Nunito Sans" panose="00000500000000000000" pitchFamily="2" charset="0"/>
              </a:rPr>
              <a:t>, while two are Housewives</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(i) One husband – and wife have the same profession. (ii) </a:t>
            </a:r>
            <a:r>
              <a:rPr lang="en-IN" sz="2500" dirty="0" err="1">
                <a:latin typeface="Nunito Sans" panose="00000500000000000000" pitchFamily="2" charset="0"/>
              </a:rPr>
              <a:t>Madhu</a:t>
            </a:r>
            <a:r>
              <a:rPr lang="en-IN" sz="2500" dirty="0">
                <a:latin typeface="Nunito Sans" panose="00000500000000000000" pitchFamily="2" charset="0"/>
              </a:rPr>
              <a:t> and Kanchan are neither Housewives nor they are ,married to the Doctor or the Lawyer</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(iii) Sheela and </a:t>
            </a:r>
            <a:r>
              <a:rPr lang="en-IN" sz="2500" dirty="0" err="1">
                <a:latin typeface="Nunito Sans" panose="00000500000000000000" pitchFamily="2" charset="0"/>
              </a:rPr>
              <a:t>Rekha</a:t>
            </a:r>
            <a:r>
              <a:rPr lang="en-IN" sz="2500" dirty="0">
                <a:latin typeface="Nunito Sans" panose="00000500000000000000" pitchFamily="2" charset="0"/>
              </a:rPr>
              <a:t> are neither Teacher nor Accountant and their husbands are neither the Engineer nor are in Navy</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(iv) The Sales Manager is not </a:t>
            </a:r>
            <a:r>
              <a:rPr lang="en-IN" sz="2500" dirty="0" err="1">
                <a:latin typeface="Nunito Sans" panose="00000500000000000000" pitchFamily="2" charset="0"/>
              </a:rPr>
              <a:t>Madhu’s</a:t>
            </a:r>
            <a:r>
              <a:rPr lang="en-IN" sz="2500" dirty="0">
                <a:latin typeface="Nunito Sans" panose="00000500000000000000" pitchFamily="2" charset="0"/>
              </a:rPr>
              <a:t> or </a:t>
            </a:r>
            <a:r>
              <a:rPr lang="en-IN" sz="2500" dirty="0" err="1">
                <a:latin typeface="Nunito Sans" panose="00000500000000000000" pitchFamily="2" charset="0"/>
              </a:rPr>
              <a:t>Chandni’s</a:t>
            </a:r>
            <a:r>
              <a:rPr lang="en-IN" sz="2500" dirty="0">
                <a:latin typeface="Nunito Sans" panose="00000500000000000000" pitchFamily="2" charset="0"/>
              </a:rPr>
              <a:t> </a:t>
            </a:r>
            <a:r>
              <a:rPr lang="en-IN" sz="2500" dirty="0" err="1">
                <a:latin typeface="Nunito Sans" panose="00000500000000000000" pitchFamily="2" charset="0"/>
              </a:rPr>
              <a:t>husban</a:t>
            </a:r>
            <a:r>
              <a:rPr lang="en-IN" sz="2500" dirty="0">
                <a:latin typeface="Nunito Sans" panose="00000500000000000000" pitchFamily="2" charset="0"/>
              </a:rPr>
              <a:t> I. first wife is an Accountant</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(v) </a:t>
            </a:r>
            <a:r>
              <a:rPr lang="en-IN" sz="2500" dirty="0" err="1">
                <a:latin typeface="Nunito Sans" panose="00000500000000000000" pitchFamily="2" charset="0"/>
              </a:rPr>
              <a:t>Rekha</a:t>
            </a:r>
            <a:r>
              <a:rPr lang="en-IN" sz="2500" dirty="0">
                <a:latin typeface="Nunito Sans" panose="00000500000000000000" pitchFamily="2" charset="0"/>
              </a:rPr>
              <a:t> is not a Doctor</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(vi) </a:t>
            </a:r>
            <a:r>
              <a:rPr lang="en-IN" sz="2500" dirty="0" err="1">
                <a:latin typeface="Nunito Sans" panose="00000500000000000000" pitchFamily="2" charset="0"/>
              </a:rPr>
              <a:t>Chandni</a:t>
            </a:r>
            <a:r>
              <a:rPr lang="en-IN" sz="2500" dirty="0">
                <a:latin typeface="Nunito Sans" panose="00000500000000000000" pitchFamily="2" charset="0"/>
              </a:rPr>
              <a:t> is not a Teacher and the Teacher’s husband is </a:t>
            </a:r>
            <a:r>
              <a:rPr lang="en-IN" sz="2500" dirty="0" err="1">
                <a:latin typeface="Nunito Sans" panose="00000500000000000000" pitchFamily="2" charset="0"/>
              </a:rPr>
              <a:t>aval</a:t>
            </a:r>
            <a:r>
              <a:rPr lang="en-IN" sz="2500" dirty="0">
                <a:latin typeface="Nunito Sans" panose="00000500000000000000" pitchFamily="2" charset="0"/>
              </a:rPr>
              <a:t> officer,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91128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3170099"/>
          </a:xfrm>
          <a:prstGeom prst="rect">
            <a:avLst/>
          </a:prstGeom>
          <a:noFill/>
        </p:spPr>
        <p:txBody>
          <a:bodyPr wrap="square" rtlCol="0">
            <a:spAutoFit/>
          </a:bodyPr>
          <a:lstStyle/>
          <a:p>
            <a:r>
              <a:rPr lang="en-IN" sz="2500" dirty="0">
                <a:latin typeface="Nunito Sans" panose="00000500000000000000" pitchFamily="2" charset="0"/>
              </a:rPr>
              <a:t> Who among following is engaged in Doctor’s profession with her husband</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Sheela</a:t>
            </a:r>
          </a:p>
          <a:p>
            <a:r>
              <a:rPr lang="en-IN" sz="2500" dirty="0">
                <a:latin typeface="Nunito Sans" panose="00000500000000000000" pitchFamily="2" charset="0"/>
              </a:rPr>
              <a:t>(b) </a:t>
            </a:r>
            <a:r>
              <a:rPr lang="en-IN" sz="2500" dirty="0" err="1">
                <a:latin typeface="Nunito Sans" panose="00000500000000000000" pitchFamily="2" charset="0"/>
              </a:rPr>
              <a:t>Rekha</a:t>
            </a:r>
            <a:endParaRPr lang="en-IN" sz="2500" dirty="0">
              <a:latin typeface="Nunito Sans" panose="00000500000000000000" pitchFamily="2" charset="0"/>
            </a:endParaRPr>
          </a:p>
          <a:p>
            <a:r>
              <a:rPr lang="en-IN" sz="2500" dirty="0">
                <a:latin typeface="Nunito Sans" panose="00000500000000000000" pitchFamily="2" charset="0"/>
              </a:rPr>
              <a:t>(c) </a:t>
            </a:r>
            <a:r>
              <a:rPr lang="en-IN" sz="2500" dirty="0" err="1">
                <a:latin typeface="Nunito Sans" panose="00000500000000000000" pitchFamily="2" charset="0"/>
              </a:rPr>
              <a:t>Madhu</a:t>
            </a:r>
            <a:endParaRPr lang="en-IN" sz="2500" dirty="0">
              <a:latin typeface="Nunito Sans" panose="00000500000000000000" pitchFamily="2" charset="0"/>
            </a:endParaRPr>
          </a:p>
          <a:p>
            <a:r>
              <a:rPr lang="en-IN" sz="2500" dirty="0">
                <a:latin typeface="Nunito Sans" panose="00000500000000000000" pitchFamily="2" charset="0"/>
              </a:rPr>
              <a:t>(d) </a:t>
            </a:r>
            <a:r>
              <a:rPr lang="en-IN" sz="2500" dirty="0" err="1">
                <a:latin typeface="Nunito Sans" panose="00000500000000000000" pitchFamily="2" charset="0"/>
              </a:rPr>
              <a:t>Chandni</a:t>
            </a:r>
            <a:endParaRPr lang="en-IN" sz="2500" dirty="0">
              <a:latin typeface="Nunito Sans" panose="00000500000000000000" pitchFamily="2" charset="0"/>
            </a:endParaRPr>
          </a:p>
          <a:p>
            <a:r>
              <a:rPr lang="en-IN" sz="2500" dirty="0">
                <a:latin typeface="Nunito Sans" panose="00000500000000000000" pitchFamily="2" charset="0"/>
              </a:rPr>
              <a:t>(e) None of these</a:t>
            </a:r>
          </a:p>
          <a:p>
            <a:r>
              <a:rPr lang="en-IN" sz="2500" dirty="0" smtClean="0">
                <a:latin typeface="Nunito Sans" panose="00000500000000000000" pitchFamily="2" charset="0"/>
              </a:rPr>
              <a:t>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79219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3170099"/>
          </a:xfrm>
          <a:prstGeom prst="rect">
            <a:avLst/>
          </a:prstGeom>
          <a:noFill/>
        </p:spPr>
        <p:txBody>
          <a:bodyPr wrap="square" rtlCol="0">
            <a:spAutoFit/>
          </a:bodyPr>
          <a:lstStyle/>
          <a:p>
            <a:r>
              <a:rPr lang="en-IN" sz="2500" dirty="0">
                <a:latin typeface="Nunito Sans" panose="00000500000000000000" pitchFamily="2" charset="0"/>
              </a:rPr>
              <a:t> Which of the following pairs is the correct match of husband-wife</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Naval Officer, Kanchan</a:t>
            </a:r>
          </a:p>
          <a:p>
            <a:r>
              <a:rPr lang="en-IN" sz="2500" dirty="0">
                <a:latin typeface="Nunito Sans" panose="00000500000000000000" pitchFamily="2" charset="0"/>
              </a:rPr>
              <a:t>(b) Sales Manager, </a:t>
            </a:r>
            <a:r>
              <a:rPr lang="en-IN" sz="2500" dirty="0" err="1">
                <a:latin typeface="Nunito Sans" panose="00000500000000000000" pitchFamily="2" charset="0"/>
              </a:rPr>
              <a:t>Madhu</a:t>
            </a:r>
            <a:endParaRPr lang="en-IN" sz="2500" dirty="0">
              <a:latin typeface="Nunito Sans" panose="00000500000000000000" pitchFamily="2" charset="0"/>
            </a:endParaRPr>
          </a:p>
          <a:p>
            <a:r>
              <a:rPr lang="en-IN" sz="2500" dirty="0">
                <a:latin typeface="Nunito Sans" panose="00000500000000000000" pitchFamily="2" charset="0"/>
              </a:rPr>
              <a:t>(c) Lawyer, Sheela</a:t>
            </a:r>
          </a:p>
          <a:p>
            <a:r>
              <a:rPr lang="en-IN" sz="2500" dirty="0">
                <a:latin typeface="Nunito Sans" panose="00000500000000000000" pitchFamily="2" charset="0"/>
              </a:rPr>
              <a:t>(d) Engineer, </a:t>
            </a:r>
            <a:r>
              <a:rPr lang="en-IN" sz="2500" dirty="0" err="1">
                <a:latin typeface="Nunito Sans" panose="00000500000000000000" pitchFamily="2" charset="0"/>
              </a:rPr>
              <a:t>Chandni</a:t>
            </a:r>
            <a:endParaRPr lang="en-IN" sz="2500" dirty="0">
              <a:latin typeface="Nunito Sans" panose="00000500000000000000" pitchFamily="2" charset="0"/>
            </a:endParaRPr>
          </a:p>
          <a:p>
            <a:r>
              <a:rPr lang="en-IN" sz="2500" dirty="0">
                <a:latin typeface="Nunito Sans" panose="00000500000000000000" pitchFamily="2" charset="0"/>
              </a:rPr>
              <a:t>(e) None of the above</a:t>
            </a:r>
          </a:p>
          <a:p>
            <a:r>
              <a:rPr lang="en-IN" sz="2500" dirty="0" smtClean="0">
                <a:latin typeface="Nunito Sans" panose="00000500000000000000" pitchFamily="2" charset="0"/>
              </a:rPr>
              <a:t>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14030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2785378"/>
          </a:xfrm>
          <a:prstGeom prst="rect">
            <a:avLst/>
          </a:prstGeom>
          <a:noFill/>
        </p:spPr>
        <p:txBody>
          <a:bodyPr wrap="square" rtlCol="0">
            <a:spAutoFit/>
          </a:bodyPr>
          <a:lstStyle/>
          <a:p>
            <a:r>
              <a:rPr lang="en-IN" sz="2500" dirty="0">
                <a:latin typeface="Nunito Sans" panose="00000500000000000000" pitchFamily="2" charset="0"/>
              </a:rPr>
              <a:t> Who among the followings are Housewives</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a:t>
            </a:r>
            <a:r>
              <a:rPr lang="en-IN" sz="2500" dirty="0" err="1">
                <a:latin typeface="Nunito Sans" panose="00000500000000000000" pitchFamily="2" charset="0"/>
              </a:rPr>
              <a:t>Chandni</a:t>
            </a:r>
            <a:r>
              <a:rPr lang="en-IN" sz="2500" dirty="0">
                <a:latin typeface="Nunito Sans" panose="00000500000000000000" pitchFamily="2" charset="0"/>
              </a:rPr>
              <a:t>, </a:t>
            </a:r>
            <a:r>
              <a:rPr lang="en-IN" sz="2500" dirty="0" err="1">
                <a:latin typeface="Nunito Sans" panose="00000500000000000000" pitchFamily="2" charset="0"/>
              </a:rPr>
              <a:t>Rekha</a:t>
            </a:r>
            <a:endParaRPr lang="en-IN" sz="2500" dirty="0">
              <a:latin typeface="Nunito Sans" panose="00000500000000000000" pitchFamily="2" charset="0"/>
            </a:endParaRPr>
          </a:p>
          <a:p>
            <a:r>
              <a:rPr lang="en-IN" sz="2500" dirty="0">
                <a:latin typeface="Nunito Sans" panose="00000500000000000000" pitchFamily="2" charset="0"/>
              </a:rPr>
              <a:t>(b) Sheela, </a:t>
            </a:r>
            <a:r>
              <a:rPr lang="en-IN" sz="2500" dirty="0" err="1">
                <a:latin typeface="Nunito Sans" panose="00000500000000000000" pitchFamily="2" charset="0"/>
              </a:rPr>
              <a:t>Chandni</a:t>
            </a:r>
            <a:endParaRPr lang="en-IN" sz="2500" dirty="0">
              <a:latin typeface="Nunito Sans" panose="00000500000000000000" pitchFamily="2" charset="0"/>
            </a:endParaRPr>
          </a:p>
          <a:p>
            <a:r>
              <a:rPr lang="en-IN" sz="2500" dirty="0">
                <a:latin typeface="Nunito Sans" panose="00000500000000000000" pitchFamily="2" charset="0"/>
              </a:rPr>
              <a:t>(c) </a:t>
            </a:r>
            <a:r>
              <a:rPr lang="en-IN" sz="2500" dirty="0" err="1">
                <a:latin typeface="Nunito Sans" panose="00000500000000000000" pitchFamily="2" charset="0"/>
              </a:rPr>
              <a:t>Madhu</a:t>
            </a:r>
            <a:r>
              <a:rPr lang="en-IN" sz="2500" dirty="0">
                <a:latin typeface="Nunito Sans" panose="00000500000000000000" pitchFamily="2" charset="0"/>
              </a:rPr>
              <a:t>, </a:t>
            </a:r>
            <a:r>
              <a:rPr lang="en-IN" sz="2500" dirty="0" err="1">
                <a:latin typeface="Nunito Sans" panose="00000500000000000000" pitchFamily="2" charset="0"/>
              </a:rPr>
              <a:t>Rekha</a:t>
            </a:r>
            <a:endParaRPr lang="en-IN" sz="2500" dirty="0">
              <a:latin typeface="Nunito Sans" panose="00000500000000000000" pitchFamily="2" charset="0"/>
            </a:endParaRPr>
          </a:p>
          <a:p>
            <a:r>
              <a:rPr lang="en-IN" sz="2500" dirty="0">
                <a:latin typeface="Nunito Sans" panose="00000500000000000000" pitchFamily="2" charset="0"/>
              </a:rPr>
              <a:t>(d) </a:t>
            </a:r>
            <a:r>
              <a:rPr lang="en-IN" sz="2500" dirty="0" err="1">
                <a:latin typeface="Nunito Sans" panose="00000500000000000000" pitchFamily="2" charset="0"/>
              </a:rPr>
              <a:t>Chandni</a:t>
            </a:r>
            <a:r>
              <a:rPr lang="en-IN" sz="2500" dirty="0">
                <a:latin typeface="Nunito Sans" panose="00000500000000000000" pitchFamily="2" charset="0"/>
              </a:rPr>
              <a:t>, </a:t>
            </a:r>
            <a:r>
              <a:rPr lang="en-IN" sz="2500" dirty="0" err="1">
                <a:latin typeface="Nunito Sans" panose="00000500000000000000" pitchFamily="2" charset="0"/>
              </a:rPr>
              <a:t>Madhu</a:t>
            </a:r>
            <a:endParaRPr lang="en-IN" sz="2500" dirty="0">
              <a:latin typeface="Nunito Sans" panose="00000500000000000000" pitchFamily="2" charset="0"/>
            </a:endParaRPr>
          </a:p>
          <a:p>
            <a:r>
              <a:rPr lang="en-IN" sz="2500" dirty="0">
                <a:latin typeface="Nunito Sans" panose="00000500000000000000" pitchFamily="2" charset="0"/>
              </a:rPr>
              <a:t>(e) None of these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78746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2785378"/>
          </a:xfrm>
          <a:prstGeom prst="rect">
            <a:avLst/>
          </a:prstGeom>
          <a:noFill/>
        </p:spPr>
        <p:txBody>
          <a:bodyPr wrap="square" rtlCol="0">
            <a:spAutoFit/>
          </a:bodyPr>
          <a:lstStyle/>
          <a:p>
            <a:r>
              <a:rPr lang="en-IN" sz="2500" dirty="0" smtClean="0">
                <a:latin typeface="Nunito Sans" panose="00000500000000000000" pitchFamily="2" charset="0"/>
              </a:rPr>
              <a:t>Who </a:t>
            </a:r>
            <a:r>
              <a:rPr lang="en-IN" sz="2500" dirty="0">
                <a:latin typeface="Nunito Sans" panose="00000500000000000000" pitchFamily="2" charset="0"/>
              </a:rPr>
              <a:t>is the wife of Engineer</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Teacher</a:t>
            </a:r>
          </a:p>
          <a:p>
            <a:r>
              <a:rPr lang="en-IN" sz="2500" dirty="0">
                <a:latin typeface="Nunito Sans" panose="00000500000000000000" pitchFamily="2" charset="0"/>
              </a:rPr>
              <a:t>(b) Accountant</a:t>
            </a:r>
          </a:p>
          <a:p>
            <a:r>
              <a:rPr lang="en-IN" sz="2500" dirty="0">
                <a:latin typeface="Nunito Sans" panose="00000500000000000000" pitchFamily="2" charset="0"/>
              </a:rPr>
              <a:t>(c) House wife</a:t>
            </a:r>
          </a:p>
          <a:p>
            <a:r>
              <a:rPr lang="en-IN" sz="2500" dirty="0">
                <a:latin typeface="Nunito Sans" panose="00000500000000000000" pitchFamily="2" charset="0"/>
              </a:rPr>
              <a:t>(d) Doctor</a:t>
            </a:r>
          </a:p>
          <a:p>
            <a:r>
              <a:rPr lang="en-IN" sz="2500" dirty="0">
                <a:latin typeface="Nunito Sans" panose="00000500000000000000" pitchFamily="2" charset="0"/>
              </a:rPr>
              <a:t>(e) Cannot be determined</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32938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2785378"/>
          </a:xfrm>
          <a:prstGeom prst="rect">
            <a:avLst/>
          </a:prstGeom>
          <a:noFill/>
        </p:spPr>
        <p:txBody>
          <a:bodyPr wrap="square" rtlCol="0">
            <a:spAutoFit/>
          </a:bodyPr>
          <a:lstStyle/>
          <a:p>
            <a:r>
              <a:rPr lang="en-IN" sz="2500" dirty="0">
                <a:latin typeface="Nunito Sans" panose="00000500000000000000" pitchFamily="2" charset="0"/>
              </a:rPr>
              <a:t>Naval officer is the husband of which lady</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a:t>
            </a:r>
            <a:r>
              <a:rPr lang="en-IN" sz="2500" dirty="0" smtClean="0">
                <a:latin typeface="Nunito Sans" panose="00000500000000000000" pitchFamily="2" charset="0"/>
              </a:rPr>
              <a:t>Kanchan</a:t>
            </a:r>
            <a:endParaRPr lang="en-IN" sz="2500" dirty="0">
              <a:latin typeface="Nunito Sans" panose="00000500000000000000" pitchFamily="2" charset="0"/>
            </a:endParaRPr>
          </a:p>
          <a:p>
            <a:r>
              <a:rPr lang="en-IN" sz="2500" dirty="0">
                <a:latin typeface="Nunito Sans" panose="00000500000000000000" pitchFamily="2" charset="0"/>
              </a:rPr>
              <a:t>(b) </a:t>
            </a:r>
            <a:r>
              <a:rPr lang="en-IN" sz="2500" dirty="0" err="1">
                <a:latin typeface="Nunito Sans" panose="00000500000000000000" pitchFamily="2" charset="0"/>
              </a:rPr>
              <a:t>Rekha</a:t>
            </a:r>
            <a:endParaRPr lang="en-IN" sz="2500" dirty="0">
              <a:latin typeface="Nunito Sans" panose="00000500000000000000" pitchFamily="2" charset="0"/>
            </a:endParaRPr>
          </a:p>
          <a:p>
            <a:r>
              <a:rPr lang="en-IN" sz="2500" dirty="0">
                <a:latin typeface="Nunito Sans" panose="00000500000000000000" pitchFamily="2" charset="0"/>
              </a:rPr>
              <a:t>(c) </a:t>
            </a:r>
            <a:r>
              <a:rPr lang="en-IN" sz="2500" dirty="0" err="1">
                <a:latin typeface="Nunito Sans" panose="00000500000000000000" pitchFamily="2" charset="0"/>
              </a:rPr>
              <a:t>Chandni</a:t>
            </a:r>
            <a:endParaRPr lang="en-IN" sz="2500" dirty="0">
              <a:latin typeface="Nunito Sans" panose="00000500000000000000" pitchFamily="2" charset="0"/>
            </a:endParaRPr>
          </a:p>
          <a:p>
            <a:r>
              <a:rPr lang="en-IN" sz="2500" dirty="0">
                <a:latin typeface="Nunito Sans" panose="00000500000000000000" pitchFamily="2" charset="0"/>
              </a:rPr>
              <a:t>(d) </a:t>
            </a:r>
            <a:r>
              <a:rPr lang="en-IN" sz="2500" dirty="0" err="1">
                <a:latin typeface="Nunito Sans" panose="00000500000000000000" pitchFamily="2" charset="0"/>
              </a:rPr>
              <a:t>Madhu</a:t>
            </a:r>
            <a:endParaRPr lang="en-IN" sz="2500" dirty="0">
              <a:latin typeface="Nunito Sans" panose="00000500000000000000" pitchFamily="2" charset="0"/>
            </a:endParaRPr>
          </a:p>
          <a:p>
            <a:r>
              <a:rPr lang="en-IN" sz="2500" dirty="0">
                <a:latin typeface="Nunito Sans" panose="00000500000000000000" pitchFamily="2" charset="0"/>
              </a:rPr>
              <a:t>(e) Sheela</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7331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4324261"/>
          </a:xfrm>
          <a:prstGeom prst="rect">
            <a:avLst/>
          </a:prstGeom>
          <a:noFill/>
        </p:spPr>
        <p:txBody>
          <a:bodyPr wrap="square" rtlCol="0">
            <a:spAutoFit/>
          </a:bodyPr>
          <a:lstStyle/>
          <a:p>
            <a:r>
              <a:rPr lang="en-IN" sz="2500" dirty="0">
                <a:latin typeface="Nunito Sans" panose="00000500000000000000" pitchFamily="2" charset="0"/>
              </a:rPr>
              <a:t>Read the </a:t>
            </a:r>
            <a:r>
              <a:rPr lang="en-IN" sz="2500" dirty="0" smtClean="0">
                <a:latin typeface="Nunito Sans" panose="00000500000000000000" pitchFamily="2" charset="0"/>
              </a:rPr>
              <a:t>following information </a:t>
            </a:r>
            <a:r>
              <a:rPr lang="en-IN" sz="2500" dirty="0">
                <a:latin typeface="Nunito Sans" panose="00000500000000000000" pitchFamily="2" charset="0"/>
              </a:rPr>
              <a:t>carefully and then answer the questions based</a:t>
            </a:r>
          </a:p>
          <a:p>
            <a:r>
              <a:rPr lang="en-IN" sz="2500" dirty="0">
                <a:latin typeface="Nunito Sans" panose="00000500000000000000" pitchFamily="2" charset="0"/>
              </a:rPr>
              <a:t>on it.</a:t>
            </a:r>
          </a:p>
          <a:p>
            <a:r>
              <a:rPr lang="en-IN" sz="2500" dirty="0">
                <a:latin typeface="Nunito Sans" panose="00000500000000000000" pitchFamily="2" charset="0"/>
              </a:rPr>
              <a:t>(i) A, B, C, D, E and F are six members in the family. There are two pair of couples in the family</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(ii) There are two Engineers, one Teacher, one Sociologist and two Artists. Both the Engineers are the same sex</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(iii) A and Care in the same profession</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(iv) The Teacher is married to the Engineer and the Artist is married to the lad, Sociologist</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(v) A is an Artist. E is a male Engineer. Both of them are unmarried</a:t>
            </a:r>
            <a:r>
              <a:rPr lang="en-IN" sz="2500" dirty="0" smtClean="0">
                <a:latin typeface="Nunito Sans" panose="00000500000000000000" pitchFamily="2" charset="0"/>
              </a:rPr>
              <a:t>.</a:t>
            </a:r>
            <a:endParaRPr lang="en-IN" sz="2500" dirty="0">
              <a:latin typeface="Nunito Sans" panose="00000500000000000000" pitchFamily="2" charset="0"/>
            </a:endParaRPr>
          </a:p>
          <a:p>
            <a:r>
              <a:rPr lang="en-IN" sz="2500" dirty="0">
                <a:latin typeface="Nunito Sans" panose="00000500000000000000" pitchFamily="2" charset="0"/>
              </a:rPr>
              <a:t>(vi) F is B’s husband.</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20-22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01715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2785378"/>
          </a:xfrm>
          <a:prstGeom prst="rect">
            <a:avLst/>
          </a:prstGeom>
          <a:noFill/>
        </p:spPr>
        <p:txBody>
          <a:bodyPr wrap="square" rtlCol="0">
            <a:spAutoFit/>
          </a:bodyPr>
          <a:lstStyle/>
          <a:p>
            <a:r>
              <a:rPr lang="en-IN" sz="2500" dirty="0">
                <a:latin typeface="Nunito Sans" panose="00000500000000000000" pitchFamily="2" charset="0"/>
              </a:rPr>
              <a:t>Who is married with the Teacher</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F</a:t>
            </a:r>
          </a:p>
          <a:p>
            <a:r>
              <a:rPr lang="en-IN" sz="2500" dirty="0">
                <a:latin typeface="Nunito Sans" panose="00000500000000000000" pitchFamily="2" charset="0"/>
              </a:rPr>
              <a:t>(b) C</a:t>
            </a:r>
          </a:p>
          <a:p>
            <a:r>
              <a:rPr lang="en-IN" sz="2500" dirty="0">
                <a:latin typeface="Nunito Sans" panose="00000500000000000000" pitchFamily="2" charset="0"/>
              </a:rPr>
              <a:t>(c) E</a:t>
            </a:r>
          </a:p>
          <a:p>
            <a:r>
              <a:rPr lang="en-IN" sz="2500" dirty="0">
                <a:latin typeface="Nunito Sans" panose="00000500000000000000" pitchFamily="2" charset="0"/>
              </a:rPr>
              <a:t>(d) B</a:t>
            </a:r>
          </a:p>
          <a:p>
            <a:r>
              <a:rPr lang="en-IN" sz="2500" dirty="0">
                <a:latin typeface="Nunito Sans" panose="00000500000000000000" pitchFamily="2" charset="0"/>
              </a:rPr>
              <a:t>(e) 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52623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2785378"/>
          </a:xfrm>
          <a:prstGeom prst="rect">
            <a:avLst/>
          </a:prstGeom>
          <a:noFill/>
        </p:spPr>
        <p:txBody>
          <a:bodyPr wrap="square" rtlCol="0">
            <a:spAutoFit/>
          </a:bodyPr>
          <a:lstStyle/>
          <a:p>
            <a:r>
              <a:rPr lang="en-IN" sz="2500" dirty="0">
                <a:latin typeface="Nunito Sans" panose="00000500000000000000" pitchFamily="2" charset="0"/>
              </a:rPr>
              <a:t>Who is Sociologist by profession</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B</a:t>
            </a:r>
          </a:p>
          <a:p>
            <a:r>
              <a:rPr lang="en-IN" sz="2500" dirty="0">
                <a:latin typeface="Nunito Sans" panose="00000500000000000000" pitchFamily="2" charset="0"/>
              </a:rPr>
              <a:t>(b) F</a:t>
            </a:r>
          </a:p>
          <a:p>
            <a:r>
              <a:rPr lang="en-IN" sz="2500" dirty="0">
                <a:latin typeface="Nunito Sans" panose="00000500000000000000" pitchFamily="2" charset="0"/>
              </a:rPr>
              <a:t>(c) C</a:t>
            </a:r>
          </a:p>
          <a:p>
            <a:r>
              <a:rPr lang="en-IN" sz="2500" dirty="0">
                <a:latin typeface="Nunito Sans" panose="00000500000000000000" pitchFamily="2" charset="0"/>
              </a:rPr>
              <a:t>(d) Cannot be determined</a:t>
            </a:r>
          </a:p>
          <a:p>
            <a:r>
              <a:rPr lang="en-IN" sz="2500" dirty="0">
                <a:latin typeface="Nunito Sans" panose="00000500000000000000" pitchFamily="2" charset="0"/>
              </a:rPr>
              <a:t>(e) None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98650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1156906"/>
            <a:ext cx="12191999" cy="2785378"/>
          </a:xfrm>
          <a:prstGeom prst="rect">
            <a:avLst/>
          </a:prstGeom>
          <a:noFill/>
        </p:spPr>
        <p:txBody>
          <a:bodyPr wrap="square" rtlCol="0">
            <a:spAutoFit/>
          </a:bodyPr>
          <a:lstStyle/>
          <a:p>
            <a:r>
              <a:rPr lang="en-IN" sz="2500" dirty="0">
                <a:latin typeface="Nunito Sans" panose="00000500000000000000" pitchFamily="2" charset="0"/>
              </a:rPr>
              <a:t>Which of the following are the pairs of couples</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FD and BD</a:t>
            </a:r>
          </a:p>
          <a:p>
            <a:r>
              <a:rPr lang="en-IN" sz="2500" dirty="0">
                <a:latin typeface="Nunito Sans" panose="00000500000000000000" pitchFamily="2" charset="0"/>
              </a:rPr>
              <a:t>(b) CD and FB</a:t>
            </a:r>
          </a:p>
          <a:p>
            <a:r>
              <a:rPr lang="en-IN" sz="2500" dirty="0">
                <a:latin typeface="Nunito Sans" panose="00000500000000000000" pitchFamily="2" charset="0"/>
              </a:rPr>
              <a:t>(c) CD and FD</a:t>
            </a:r>
          </a:p>
          <a:p>
            <a:r>
              <a:rPr lang="en-IN" sz="2500" dirty="0">
                <a:latin typeface="Nunito Sans" panose="00000500000000000000" pitchFamily="2" charset="0"/>
              </a:rPr>
              <a:t>(d) Cannot be determined</a:t>
            </a:r>
          </a:p>
          <a:p>
            <a:r>
              <a:rPr lang="en-IN" sz="2500" dirty="0">
                <a:latin typeface="Nunito Sans" panose="00000500000000000000" pitchFamily="2" charset="0"/>
              </a:rPr>
              <a:t>(e) 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93306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3939540"/>
          </a:xfrm>
          <a:prstGeom prst="rect">
            <a:avLst/>
          </a:prstGeom>
          <a:noFill/>
        </p:spPr>
        <p:txBody>
          <a:bodyPr wrap="square" rtlCol="0">
            <a:spAutoFit/>
          </a:bodyPr>
          <a:lstStyle/>
          <a:p>
            <a:r>
              <a:rPr lang="en-IN" sz="2500" dirty="0">
                <a:latin typeface="Nunito Sans" panose="00000500000000000000" pitchFamily="2" charset="0"/>
              </a:rPr>
              <a:t>P, Q, R, S, T, V and W are seven friends who left for seven different destinations: Delhi, Chennai, Hyderabad, Bangalore, Kolkata, Chandigarh and Jaipur- each one left on a different day of the week.</a:t>
            </a:r>
          </a:p>
          <a:p>
            <a:r>
              <a:rPr lang="en-IN" sz="2500" dirty="0">
                <a:latin typeface="Nunito Sans" panose="00000500000000000000" pitchFamily="2" charset="0"/>
              </a:rPr>
              <a:t>R left for Jaipur on Monday.</a:t>
            </a:r>
          </a:p>
          <a:p>
            <a:r>
              <a:rPr lang="en-IN" sz="2500" dirty="0">
                <a:latin typeface="Nunito Sans" panose="00000500000000000000" pitchFamily="2" charset="0"/>
              </a:rPr>
              <a:t>On the last day of the week, which was a Sunday, the person left for Bangalore.</a:t>
            </a:r>
          </a:p>
          <a:p>
            <a:r>
              <a:rPr lang="en-IN" sz="2500" dirty="0">
                <a:latin typeface="Nunito Sans" panose="00000500000000000000" pitchFamily="2" charset="0"/>
              </a:rPr>
              <a:t>T left the next day of P who left for Chandigarh and on the previous day of W.</a:t>
            </a:r>
          </a:p>
          <a:p>
            <a:r>
              <a:rPr lang="en-IN" sz="2500" dirty="0">
                <a:latin typeface="Nunito Sans" panose="00000500000000000000" pitchFamily="2" charset="0"/>
              </a:rPr>
              <a:t>S left for Kolkata on Friday.</a:t>
            </a:r>
          </a:p>
          <a:p>
            <a:r>
              <a:rPr lang="en-IN" sz="2500" dirty="0">
                <a:latin typeface="Nunito Sans" panose="00000500000000000000" pitchFamily="2" charset="0"/>
              </a:rPr>
              <a:t>Q did not leave for either Hyderabad or Bangalore and W left for Delhi.</a:t>
            </a:r>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 </a:t>
            </a:r>
            <a:r>
              <a:rPr lang="en-US" sz="4800" b="1" dirty="0" smtClean="0">
                <a:solidFill>
                  <a:schemeClr val="bg1"/>
                </a:solidFill>
                <a:latin typeface="Nunito Sans" panose="00000500000000000000" pitchFamily="2" charset="0"/>
              </a:rPr>
              <a:t>– 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3692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974364"/>
            <a:ext cx="12191999" cy="5478423"/>
          </a:xfrm>
          <a:prstGeom prst="rect">
            <a:avLst/>
          </a:prstGeom>
          <a:noFill/>
        </p:spPr>
        <p:txBody>
          <a:bodyPr wrap="square" rtlCol="0">
            <a:spAutoFit/>
          </a:bodyPr>
          <a:lstStyle/>
          <a:p>
            <a:r>
              <a:rPr lang="en-IN" sz="2500" dirty="0">
                <a:latin typeface="Nunito Sans" panose="00000500000000000000" pitchFamily="2" charset="0"/>
              </a:rPr>
              <a:t>Read the </a:t>
            </a:r>
            <a:r>
              <a:rPr lang="en-IN" sz="2500" dirty="0" smtClean="0">
                <a:latin typeface="Nunito Sans" panose="00000500000000000000" pitchFamily="2" charset="0"/>
              </a:rPr>
              <a:t>following information </a:t>
            </a:r>
            <a:r>
              <a:rPr lang="en-IN" sz="2500" dirty="0">
                <a:latin typeface="Nunito Sans" panose="00000500000000000000" pitchFamily="2" charset="0"/>
              </a:rPr>
              <a:t>carefully and answer the questions based on it.</a:t>
            </a:r>
          </a:p>
          <a:p>
            <a:r>
              <a:rPr lang="en-IN" sz="2500" dirty="0">
                <a:latin typeface="Nunito Sans" panose="00000500000000000000" pitchFamily="2" charset="0"/>
              </a:rPr>
              <a:t>P, Q, R, S, T and U are six students procuring their </a:t>
            </a:r>
            <a:r>
              <a:rPr lang="en-IN" sz="2500" dirty="0" smtClean="0">
                <a:latin typeface="Nunito Sans" panose="00000500000000000000" pitchFamily="2" charset="0"/>
              </a:rPr>
              <a:t>master’s degree </a:t>
            </a:r>
            <a:r>
              <a:rPr lang="en-IN" sz="2500" dirty="0">
                <a:latin typeface="Nunito Sans" panose="00000500000000000000" pitchFamily="2" charset="0"/>
              </a:rPr>
              <a:t>in six different subjects – English, History, </a:t>
            </a:r>
            <a:r>
              <a:rPr lang="en-IN" sz="2500" dirty="0" smtClean="0">
                <a:latin typeface="Nunito Sans" panose="00000500000000000000" pitchFamily="2" charset="0"/>
              </a:rPr>
              <a:t>philosophy, Physics</a:t>
            </a:r>
            <a:r>
              <a:rPr lang="en-IN" sz="2500" dirty="0">
                <a:latin typeface="Nunito Sans" panose="00000500000000000000" pitchFamily="2" charset="0"/>
              </a:rPr>
              <a:t>, Statistics and Mathematics.</a:t>
            </a:r>
          </a:p>
          <a:p>
            <a:endParaRPr lang="en-IN" sz="2500" dirty="0">
              <a:latin typeface="Nunito Sans" panose="00000500000000000000" pitchFamily="2" charset="0"/>
            </a:endParaRPr>
          </a:p>
          <a:p>
            <a:pPr marL="514350" indent="-514350">
              <a:buAutoNum type="romanLcParenBoth"/>
            </a:pPr>
            <a:r>
              <a:rPr lang="en-IN" sz="2500" dirty="0" smtClean="0">
                <a:latin typeface="Nunito Sans" panose="00000500000000000000" pitchFamily="2" charset="0"/>
              </a:rPr>
              <a:t>Two </a:t>
            </a:r>
            <a:r>
              <a:rPr lang="en-IN" sz="2500" dirty="0">
                <a:latin typeface="Nunito Sans" panose="00000500000000000000" pitchFamily="2" charset="0"/>
              </a:rPr>
              <a:t>of them stay in hostels, two stay as paying guests and the remaining two stay at their home</a:t>
            </a:r>
            <a:r>
              <a:rPr lang="en-IN" sz="2500" dirty="0" smtClean="0">
                <a:latin typeface="Nunito Sans" panose="00000500000000000000" pitchFamily="2" charset="0"/>
              </a:rPr>
              <a:t>.</a:t>
            </a:r>
          </a:p>
          <a:p>
            <a:pPr marL="514350" indent="-514350">
              <a:buAutoNum type="romanLcParenBoth"/>
            </a:pPr>
            <a:endParaRPr lang="en-IN" sz="2500" dirty="0" smtClean="0">
              <a:latin typeface="Nunito Sans" panose="00000500000000000000" pitchFamily="2" charset="0"/>
            </a:endParaRPr>
          </a:p>
          <a:p>
            <a:pPr marL="514350" indent="-514350">
              <a:buAutoNum type="romanLcParenBoth"/>
            </a:pPr>
            <a:r>
              <a:rPr lang="en-IN" sz="2500" dirty="0" smtClean="0">
                <a:latin typeface="Nunito Sans" panose="00000500000000000000" pitchFamily="2" charset="0"/>
              </a:rPr>
              <a:t>R </a:t>
            </a:r>
            <a:r>
              <a:rPr lang="en-IN" sz="2500" dirty="0">
                <a:latin typeface="Nunito Sans" panose="00000500000000000000" pitchFamily="2" charset="0"/>
              </a:rPr>
              <a:t>does not stay as paying guest and studies Philosophy.</a:t>
            </a:r>
          </a:p>
          <a:p>
            <a:pPr marL="514350" indent="-514350">
              <a:buAutoNum type="romanLcParenBoth"/>
            </a:pPr>
            <a:endParaRPr lang="en-IN" sz="2500" dirty="0">
              <a:latin typeface="Nunito Sans" panose="00000500000000000000" pitchFamily="2" charset="0"/>
            </a:endParaRPr>
          </a:p>
          <a:p>
            <a:pPr marL="514350" indent="-514350">
              <a:buAutoNum type="romanLcParenBoth"/>
            </a:pPr>
            <a:r>
              <a:rPr lang="en-IN" sz="2500" dirty="0" smtClean="0">
                <a:latin typeface="Nunito Sans" panose="00000500000000000000" pitchFamily="2" charset="0"/>
              </a:rPr>
              <a:t>The </a:t>
            </a:r>
            <a:r>
              <a:rPr lang="en-IN" sz="2500" dirty="0">
                <a:latin typeface="Nunito Sans" panose="00000500000000000000" pitchFamily="2" charset="0"/>
              </a:rPr>
              <a:t>students studying Statistics and History don’t stay as paying guest.</a:t>
            </a:r>
          </a:p>
          <a:p>
            <a:pPr marL="514350" indent="-514350">
              <a:buAutoNum type="romanLcParenBoth"/>
            </a:pPr>
            <a:endParaRPr lang="en-IN" sz="2500" dirty="0">
              <a:latin typeface="Nunito Sans" panose="00000500000000000000" pitchFamily="2" charset="0"/>
            </a:endParaRPr>
          </a:p>
          <a:p>
            <a:pPr marL="514350" indent="-514350">
              <a:buAutoNum type="romanLcParenBoth"/>
            </a:pPr>
            <a:r>
              <a:rPr lang="en-IN" sz="2500" dirty="0" smtClean="0">
                <a:latin typeface="Nunito Sans" panose="00000500000000000000" pitchFamily="2" charset="0"/>
              </a:rPr>
              <a:t>T </a:t>
            </a:r>
            <a:r>
              <a:rPr lang="en-IN" sz="2500" dirty="0">
                <a:latin typeface="Nunito Sans" panose="00000500000000000000" pitchFamily="2" charset="0"/>
              </a:rPr>
              <a:t>studies Mathematics and S studies Physics.</a:t>
            </a:r>
          </a:p>
          <a:p>
            <a:pPr marL="514350" indent="-514350">
              <a:buAutoNum type="romanLcParenBoth"/>
            </a:pPr>
            <a:endParaRPr lang="en-IN" sz="2500" dirty="0">
              <a:latin typeface="Nunito Sans" panose="00000500000000000000" pitchFamily="2" charset="0"/>
            </a:endParaRPr>
          </a:p>
          <a:p>
            <a:pPr marL="514350" indent="-514350">
              <a:buAutoNum type="romanLcParenBoth"/>
            </a:pPr>
            <a:r>
              <a:rPr lang="en-IN" sz="2500" dirty="0" smtClean="0">
                <a:latin typeface="Nunito Sans" panose="00000500000000000000" pitchFamily="2" charset="0"/>
              </a:rPr>
              <a:t>U </a:t>
            </a:r>
            <a:r>
              <a:rPr lang="en-IN" sz="2500" dirty="0">
                <a:latin typeface="Nunito Sans" panose="00000500000000000000" pitchFamily="2" charset="0"/>
              </a:rPr>
              <a:t>&amp; S stay in hostel. T stays as paying guest and Q stays at home.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23-25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89527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974364"/>
            <a:ext cx="12191999" cy="2785378"/>
          </a:xfrm>
          <a:prstGeom prst="rect">
            <a:avLst/>
          </a:prstGeom>
          <a:noFill/>
        </p:spPr>
        <p:txBody>
          <a:bodyPr wrap="square" rtlCol="0">
            <a:spAutoFit/>
          </a:bodyPr>
          <a:lstStyle/>
          <a:p>
            <a:r>
              <a:rPr lang="en-IN" sz="2500" dirty="0">
                <a:latin typeface="Nunito Sans" panose="00000500000000000000" pitchFamily="2" charset="0"/>
              </a:rPr>
              <a:t>Which of the following pair of students stay one each at hostel and at home</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U,S</a:t>
            </a:r>
          </a:p>
          <a:p>
            <a:r>
              <a:rPr lang="en-IN" sz="2500" dirty="0">
                <a:latin typeface="Nunito Sans" panose="00000500000000000000" pitchFamily="2" charset="0"/>
              </a:rPr>
              <a:t>(b) S,R</a:t>
            </a:r>
          </a:p>
          <a:p>
            <a:r>
              <a:rPr lang="en-IN" sz="2500" dirty="0">
                <a:latin typeface="Nunito Sans" panose="00000500000000000000" pitchFamily="2" charset="0"/>
              </a:rPr>
              <a:t>(c) Q,R</a:t>
            </a:r>
          </a:p>
          <a:p>
            <a:r>
              <a:rPr lang="en-IN" sz="2500" dirty="0">
                <a:latin typeface="Nunito Sans" panose="00000500000000000000" pitchFamily="2" charset="0"/>
              </a:rPr>
              <a:t>(d) Data inadequate</a:t>
            </a:r>
          </a:p>
          <a:p>
            <a:r>
              <a:rPr lang="en-IN" sz="2500" dirty="0">
                <a:latin typeface="Nunito Sans" panose="00000500000000000000" pitchFamily="2" charset="0"/>
              </a:rPr>
              <a:t>(e) 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67678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974364"/>
            <a:ext cx="12191999" cy="2785378"/>
          </a:xfrm>
          <a:prstGeom prst="rect">
            <a:avLst/>
          </a:prstGeom>
          <a:noFill/>
        </p:spPr>
        <p:txBody>
          <a:bodyPr wrap="square" rtlCol="0">
            <a:spAutoFit/>
          </a:bodyPr>
          <a:lstStyle/>
          <a:p>
            <a:r>
              <a:rPr lang="en-IN" sz="2500" dirty="0">
                <a:latin typeface="Nunito Sans" panose="00000500000000000000" pitchFamily="2" charset="0"/>
              </a:rPr>
              <a:t>Who studies English</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S</a:t>
            </a:r>
          </a:p>
          <a:p>
            <a:r>
              <a:rPr lang="en-IN" sz="2500" dirty="0">
                <a:latin typeface="Nunito Sans" panose="00000500000000000000" pitchFamily="2" charset="0"/>
              </a:rPr>
              <a:t>(b) T,Q</a:t>
            </a:r>
          </a:p>
          <a:p>
            <a:r>
              <a:rPr lang="en-IN" sz="2500" dirty="0">
                <a:latin typeface="Nunito Sans" panose="00000500000000000000" pitchFamily="2" charset="0"/>
              </a:rPr>
              <a:t>(c) U</a:t>
            </a:r>
          </a:p>
          <a:p>
            <a:r>
              <a:rPr lang="en-IN" sz="2500" dirty="0">
                <a:latin typeface="Nunito Sans" panose="00000500000000000000" pitchFamily="2" charset="0"/>
              </a:rPr>
              <a:t>(d) R</a:t>
            </a:r>
          </a:p>
          <a:p>
            <a:r>
              <a:rPr lang="en-IN" sz="2500" dirty="0">
                <a:latin typeface="Nunito Sans" panose="00000500000000000000" pitchFamily="2" charset="0"/>
              </a:rPr>
              <a:t>(e) 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55831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974364"/>
            <a:ext cx="12191999" cy="2785378"/>
          </a:xfrm>
          <a:prstGeom prst="rect">
            <a:avLst/>
          </a:prstGeom>
          <a:noFill/>
        </p:spPr>
        <p:txBody>
          <a:bodyPr wrap="square" rtlCol="0">
            <a:spAutoFit/>
          </a:bodyPr>
          <a:lstStyle/>
          <a:p>
            <a:r>
              <a:rPr lang="en-IN" sz="2500" dirty="0">
                <a:latin typeface="Nunito Sans" panose="00000500000000000000" pitchFamily="2" charset="0"/>
              </a:rPr>
              <a:t>Which of the following pair of students stay at home</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P,Q</a:t>
            </a:r>
          </a:p>
          <a:p>
            <a:r>
              <a:rPr lang="en-IN" sz="2500" dirty="0">
                <a:latin typeface="Nunito Sans" panose="00000500000000000000" pitchFamily="2" charset="0"/>
              </a:rPr>
              <a:t>(b) Q,R</a:t>
            </a:r>
          </a:p>
          <a:p>
            <a:r>
              <a:rPr lang="en-IN" sz="2500" dirty="0">
                <a:latin typeface="Nunito Sans" panose="00000500000000000000" pitchFamily="2" charset="0"/>
              </a:rPr>
              <a:t>(c) R,S</a:t>
            </a:r>
          </a:p>
          <a:p>
            <a:r>
              <a:rPr lang="en-IN" sz="2500" dirty="0">
                <a:latin typeface="Nunito Sans" panose="00000500000000000000" pitchFamily="2" charset="0"/>
              </a:rPr>
              <a:t>(d) S,T</a:t>
            </a:r>
          </a:p>
          <a:p>
            <a:r>
              <a:rPr lang="en-IN" sz="2500" dirty="0">
                <a:latin typeface="Nunito Sans" panose="00000500000000000000" pitchFamily="2" charset="0"/>
              </a:rPr>
              <a:t>(e) 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45528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IN" sz="2500" dirty="0" smtClean="0">
                <a:latin typeface="Nunito Sans" panose="00000500000000000000" pitchFamily="2" charset="0"/>
              </a:rPr>
              <a:t>On </a:t>
            </a:r>
            <a:r>
              <a:rPr lang="en-IN" sz="2500" dirty="0">
                <a:latin typeface="Nunito Sans" panose="00000500000000000000" pitchFamily="2" charset="0"/>
              </a:rPr>
              <a:t>which day of the week did Q leave</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Sunday</a:t>
            </a:r>
          </a:p>
          <a:p>
            <a:r>
              <a:rPr lang="en-IN" sz="2500" dirty="0">
                <a:latin typeface="Nunito Sans" panose="00000500000000000000" pitchFamily="2" charset="0"/>
              </a:rPr>
              <a:t>(b) Saturday</a:t>
            </a:r>
          </a:p>
          <a:p>
            <a:r>
              <a:rPr lang="en-IN" sz="2500" dirty="0">
                <a:latin typeface="Nunito Sans" panose="00000500000000000000" pitchFamily="2" charset="0"/>
              </a:rPr>
              <a:t>(c) Wednesday</a:t>
            </a:r>
          </a:p>
          <a:p>
            <a:r>
              <a:rPr lang="en-IN" sz="2500" dirty="0">
                <a:latin typeface="Nunito Sans" panose="00000500000000000000" pitchFamily="2" charset="0"/>
              </a:rPr>
              <a:t>(d)Data inadequate</a:t>
            </a:r>
          </a:p>
          <a:p>
            <a:r>
              <a:rPr lang="en-IN" sz="2500" dirty="0">
                <a:latin typeface="Nunito Sans" panose="00000500000000000000" pitchFamily="2" charset="0"/>
              </a:rPr>
              <a:t>(e) 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35282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IN" sz="2500" dirty="0">
                <a:latin typeface="Nunito Sans" panose="00000500000000000000" pitchFamily="2" charset="0"/>
              </a:rPr>
              <a:t>Who left for Bangalore</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T</a:t>
            </a:r>
          </a:p>
          <a:p>
            <a:r>
              <a:rPr lang="en-IN" sz="2500" dirty="0">
                <a:latin typeface="Nunito Sans" panose="00000500000000000000" pitchFamily="2" charset="0"/>
              </a:rPr>
              <a:t>(b) P</a:t>
            </a:r>
          </a:p>
          <a:p>
            <a:r>
              <a:rPr lang="en-IN" sz="2500" dirty="0">
                <a:latin typeface="Nunito Sans" panose="00000500000000000000" pitchFamily="2" charset="0"/>
              </a:rPr>
              <a:t>(c) V</a:t>
            </a:r>
          </a:p>
          <a:p>
            <a:r>
              <a:rPr lang="en-IN" sz="2500" dirty="0">
                <a:latin typeface="Nunito Sans" panose="00000500000000000000" pitchFamily="2" charset="0"/>
              </a:rPr>
              <a:t>(d) Data inadequate</a:t>
            </a:r>
          </a:p>
          <a:p>
            <a:r>
              <a:rPr lang="en-IN" sz="2500" dirty="0">
                <a:latin typeface="Nunito Sans" panose="00000500000000000000" pitchFamily="2" charset="0"/>
              </a:rPr>
              <a:t>(e) 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2</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64141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IN" sz="2500" dirty="0">
                <a:latin typeface="Nunito Sans" panose="00000500000000000000" pitchFamily="2" charset="0"/>
              </a:rPr>
              <a:t>On which day of the week did T leave</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Tuesday</a:t>
            </a:r>
          </a:p>
          <a:p>
            <a:r>
              <a:rPr lang="en-IN" sz="2500" dirty="0">
                <a:latin typeface="Nunito Sans" panose="00000500000000000000" pitchFamily="2" charset="0"/>
              </a:rPr>
              <a:t>(b) Thursday</a:t>
            </a:r>
          </a:p>
          <a:p>
            <a:r>
              <a:rPr lang="en-IN" sz="2500" dirty="0">
                <a:latin typeface="Nunito Sans" panose="00000500000000000000" pitchFamily="2" charset="0"/>
              </a:rPr>
              <a:t>(c) Sunday</a:t>
            </a:r>
          </a:p>
          <a:p>
            <a:r>
              <a:rPr lang="en-IN" sz="2500" dirty="0">
                <a:latin typeface="Nunito Sans" panose="00000500000000000000" pitchFamily="2" charset="0"/>
              </a:rPr>
              <a:t>(d) Wednesday</a:t>
            </a:r>
          </a:p>
          <a:p>
            <a:r>
              <a:rPr lang="en-IN" sz="2500" dirty="0">
                <a:latin typeface="Nunito Sans" panose="00000500000000000000" pitchFamily="2" charset="0"/>
              </a:rPr>
              <a:t>(e) 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50412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IN" sz="2500" dirty="0">
                <a:latin typeface="Nunito Sans" panose="00000500000000000000" pitchFamily="2" charset="0"/>
              </a:rPr>
              <a:t>Which of the following combinations of person-place is NOT correct</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R- Jaipur</a:t>
            </a:r>
          </a:p>
          <a:p>
            <a:r>
              <a:rPr lang="en-IN" sz="2500" dirty="0">
                <a:latin typeface="Nunito Sans" panose="00000500000000000000" pitchFamily="2" charset="0"/>
              </a:rPr>
              <a:t>(b) P- Chandigarh</a:t>
            </a:r>
          </a:p>
          <a:p>
            <a:r>
              <a:rPr lang="en-IN" sz="2500" dirty="0">
                <a:latin typeface="Nunito Sans" panose="00000500000000000000" pitchFamily="2" charset="0"/>
              </a:rPr>
              <a:t>(c) T- Hyderabad</a:t>
            </a:r>
          </a:p>
          <a:p>
            <a:r>
              <a:rPr lang="en-IN" sz="2500" dirty="0">
                <a:latin typeface="Nunito Sans" panose="00000500000000000000" pitchFamily="2" charset="0"/>
              </a:rPr>
              <a:t>(d) V-Bangalore</a:t>
            </a:r>
          </a:p>
          <a:p>
            <a:r>
              <a:rPr lang="en-IN" sz="2500" dirty="0">
                <a:latin typeface="Nunito Sans" panose="00000500000000000000" pitchFamily="2" charset="0"/>
              </a:rPr>
              <a:t>(e) All are correct</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4</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71157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IN" sz="2500" dirty="0">
                <a:latin typeface="Nunito Sans" panose="00000500000000000000" pitchFamily="2" charset="0"/>
              </a:rPr>
              <a:t>Who left on Tuesday</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P</a:t>
            </a:r>
          </a:p>
          <a:p>
            <a:r>
              <a:rPr lang="en-IN" sz="2500" dirty="0">
                <a:latin typeface="Nunito Sans" panose="00000500000000000000" pitchFamily="2" charset="0"/>
              </a:rPr>
              <a:t>(b) W</a:t>
            </a:r>
          </a:p>
          <a:p>
            <a:r>
              <a:rPr lang="en-IN" sz="2500" dirty="0">
                <a:latin typeface="Nunito Sans" panose="00000500000000000000" pitchFamily="2" charset="0"/>
              </a:rPr>
              <a:t>(c) Q</a:t>
            </a:r>
          </a:p>
          <a:p>
            <a:r>
              <a:rPr lang="en-IN" sz="2500" dirty="0">
                <a:latin typeface="Nunito Sans" panose="00000500000000000000" pitchFamily="2" charset="0"/>
              </a:rPr>
              <a:t>(d) V</a:t>
            </a:r>
          </a:p>
          <a:p>
            <a:r>
              <a:rPr lang="en-IN" sz="2500" dirty="0">
                <a:latin typeface="Nunito Sans" panose="00000500000000000000" pitchFamily="2" charset="0"/>
              </a:rPr>
              <a:t>(e) 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48445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76200" y="1156906"/>
            <a:ext cx="12115799" cy="5093702"/>
          </a:xfrm>
          <a:prstGeom prst="rect">
            <a:avLst/>
          </a:prstGeom>
          <a:noFill/>
        </p:spPr>
        <p:txBody>
          <a:bodyPr wrap="square" rtlCol="0">
            <a:spAutoFit/>
          </a:bodyPr>
          <a:lstStyle/>
          <a:p>
            <a:r>
              <a:rPr lang="en-IN" sz="2500" dirty="0">
                <a:latin typeface="Nunito Sans" panose="00000500000000000000" pitchFamily="2" charset="0"/>
              </a:rPr>
              <a:t>Study the following information carefully and answer the given questions.</a:t>
            </a:r>
          </a:p>
          <a:p>
            <a:r>
              <a:rPr lang="en-IN" sz="2500" dirty="0">
                <a:latin typeface="Nunito Sans" panose="00000500000000000000" pitchFamily="2" charset="0"/>
              </a:rPr>
              <a:t>In a sports event, different games are scheduled to be held on seven days, starting on Monday and ending on Sunday. Two games are scheduled to be held on Saturday as well as on Sunday and one game on each of the remaining five days. The games to be held in these seven days are: Basketball, football, boxing, sprinting, swimming, shooting, weightlifting, wrestling and cycling, but not necessarily in the same order.</a:t>
            </a:r>
          </a:p>
          <a:p>
            <a:r>
              <a:rPr lang="en-IN" sz="2500" dirty="0">
                <a:latin typeface="Nunito Sans" panose="00000500000000000000" pitchFamily="2" charset="0"/>
              </a:rPr>
              <a:t>Shooing is scheduled to be held on Thursday. Boxing and cycling are scheduled to be held on the same day. Wrestling is scheduled to be held three days before basketball, i.e. two sports are scheduled between wrestling and basketball; wrestling is not scheduled to be held on Wednesday. Weightlifting is scheduled immediately after the day boxing is scheduled. Football is scheduled immediately after the day wrestling is scheduled. Swimming is not scheduled on Monday.</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77896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TotalTime>
  <Words>3060</Words>
  <Application>Microsoft Office PowerPoint</Application>
  <PresentationFormat>Widescreen</PresentationFormat>
  <Paragraphs>400</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Nunito Sans</vt:lpstr>
      <vt:lpstr>Calibri</vt:lpstr>
      <vt:lpstr>Nunito Sans SemiBold</vt:lpstr>
      <vt:lpstr>Times New Roman</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GAYATHRI</cp:lastModifiedBy>
  <cp:revision>282</cp:revision>
  <dcterms:created xsi:type="dcterms:W3CDTF">2006-08-16T00:00:00Z</dcterms:created>
  <dcterms:modified xsi:type="dcterms:W3CDTF">2020-04-30T06:36:05Z</dcterms:modified>
</cp:coreProperties>
</file>