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38"/>
  </p:notesMasterIdLst>
  <p:sldIdLst>
    <p:sldId id="272" r:id="rId2"/>
    <p:sldId id="271" r:id="rId3"/>
    <p:sldId id="258" r:id="rId4"/>
    <p:sldId id="306" r:id="rId5"/>
    <p:sldId id="320" r:id="rId6"/>
    <p:sldId id="321" r:id="rId7"/>
    <p:sldId id="322" r:id="rId8"/>
    <p:sldId id="323" r:id="rId9"/>
    <p:sldId id="324" r:id="rId10"/>
    <p:sldId id="319" r:id="rId11"/>
    <p:sldId id="325" r:id="rId12"/>
    <p:sldId id="332" r:id="rId13"/>
    <p:sldId id="330" r:id="rId14"/>
    <p:sldId id="331" r:id="rId15"/>
    <p:sldId id="326" r:id="rId16"/>
    <p:sldId id="327" r:id="rId17"/>
    <p:sldId id="328" r:id="rId18"/>
    <p:sldId id="329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3" r:id="rId28"/>
    <p:sldId id="341" r:id="rId29"/>
    <p:sldId id="342" r:id="rId30"/>
    <p:sldId id="344" r:id="rId31"/>
    <p:sldId id="345" r:id="rId32"/>
    <p:sldId id="346" r:id="rId33"/>
    <p:sldId id="347" r:id="rId34"/>
    <p:sldId id="348" r:id="rId35"/>
    <p:sldId id="349" r:id="rId36"/>
    <p:sldId id="289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Nunito Sans" panose="00000500000000000000" pitchFamily="2" charset="0"/>
      <p:regular r:id="rId43"/>
      <p:bold r:id="rId44"/>
      <p:italic r:id="rId45"/>
      <p:boldItalic r:id="rId46"/>
    </p:embeddedFont>
    <p:embeddedFont>
      <p:font typeface="Nunito Sans SemiBold" panose="00000700000000000000" pitchFamily="2" charset="0"/>
      <p:bold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2" autoAdjust="0"/>
    <p:restoredTop sz="84899" autoAdjust="0"/>
  </p:normalViewPr>
  <p:slideViewPr>
    <p:cSldViewPr>
      <p:cViewPr varScale="1">
        <p:scale>
          <a:sx n="42" d="100"/>
          <a:sy n="42" d="100"/>
        </p:scale>
        <p:origin x="864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1733" y="-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 ____ Manish _____ Ramesh right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Manish Raju Ramesh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Manish Raju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Ramesh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Shekar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1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 ____ Manish _____ Ramesh right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Manish Raju Ramesh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Manish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Raju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Ramesh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Shekar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78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0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__ B __ __ __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__ B __ E __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3: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__ B __ E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D B __ E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5: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D B __ E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 over person is C.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D B C E AAs it can be clearly seen from the layout,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Benny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stood 3rd in the race.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93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__ B __ __ __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__ B __ E __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3: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__ B __ E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D B __ E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5: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D B __ E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 over person is C.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D B C E AAs it can be clearly seen from the layout,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person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separate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Furpreet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Benny (Dolly). 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51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__ B __ __ __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__ B __ E __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3: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__ B __ E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D B __ E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5: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D B __ E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 over person is C.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D B C E AAs we have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number of participants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cannot have anyone in the middle position.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18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__ B __ __ __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__ B __ E __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3: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__ B __ E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D B __ E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5: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D B __ E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 over person is C.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D B C E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arrangement, it is clear that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Furpreet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 the race.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60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__ B __ __ __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__ B __ E __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3: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__ B __ E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D B __ E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clue 5: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D B __ E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 over person is C.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D B C E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Chandru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secured the 4th position, we can conclude that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swimmers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finished ahead of him.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3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7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</a:t>
            </a:r>
            <a:r>
              <a:rPr lang="en-US" sz="12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View-&gt;Notes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3 people between Farhan and Emmy.</a:t>
            </a:r>
          </a:p>
          <a:p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  <p:pic>
        <p:nvPicPr>
          <p:cNvPr id="3074" name="Picture 2" descr="http://i1.facenow.in/modules/emanager/ques/img/tmp_4ae67a7dd7e491f82228fb6f9ea0cf25dfdb5754109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00550"/>
            <a:ext cx="1638893" cy="16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412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</a:t>
            </a:r>
            <a:r>
              <a:rPr lang="en-US" sz="12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View-&gt;Notes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  <p:pic>
        <p:nvPicPr>
          <p:cNvPr id="3074" name="Picture 2" descr="http://i1.facenow.in/modules/emanager/ques/img/tmp_4ae67a7dd7e491f82228fb6f9ea0cf25dfdb5754109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53000"/>
            <a:ext cx="2133600" cy="212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188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is in middle.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__ M __ __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R is adjacent to M, there are two possibilities:_ _ M R _ or _ R M _ _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is not adjacent to S or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_ _ M R B  or B R M _ _      ( for the blank space we have possibilities like S A / A 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above possibilities we can see that B is adjacent to R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52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92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  -- -- -- -- E -- -- -- --       1  2 3 4  5  6 7  8 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a) F -- -- -- E -- H -- I     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 1 2 3 4  5  6 7 8 9                (or)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b) I -- H --  E -- -- --- F     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1 2 3  4   5  6 7 8 9 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a) F -- -- -- E A H D I   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 1  2 3 4  5 6 7 8 9              (or)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b) I -- H --  E A -- D F      But this combination is not possible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1 2 3  4  5  6 7 8 9 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 the correct combination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 B G C E A H D I   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1  2 3 4  5  6 7 8 9     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photograph, I D H A E C G B 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         1 2 3  4 5  6 7  8 9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is the sixth person from the left end in the photograph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00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26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 page</a:t>
            </a:r>
          </a:p>
          <a:p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  <p:pic>
        <p:nvPicPr>
          <p:cNvPr id="5122" name="Picture 2" descr="http://i1.facenow.in/modules/emanager/ques/img/tmp_4ae67a7dd7e491f82228fb6f9ea0cf25dfdb1549239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4572000"/>
            <a:ext cx="17621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715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 page</a:t>
            </a:r>
          </a:p>
          <a:p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27</a:t>
            </a:fld>
            <a:endParaRPr lang="en-US"/>
          </a:p>
        </p:txBody>
      </p:sp>
      <p:pic>
        <p:nvPicPr>
          <p:cNvPr id="5122" name="Picture 2" descr="http://i1.facenow.in/modules/emanager/ques/img/tmp_4ae67a7dd7e491f82228fb6f9ea0cf25dfdb1549239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4572000"/>
            <a:ext cx="17621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61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 page</a:t>
            </a:r>
          </a:p>
          <a:p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  <p:pic>
        <p:nvPicPr>
          <p:cNvPr id="5122" name="Picture 2" descr="http://i1.facenow.in/modules/emanager/ques/img/tmp_4ae67a7dd7e491f82228fb6f9ea0cf25dfdb1549239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4572000"/>
            <a:ext cx="17621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329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 page</a:t>
            </a:r>
          </a:p>
          <a:p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  <p:pic>
        <p:nvPicPr>
          <p:cNvPr id="5122" name="Picture 2" descr="http://i1.facenow.in/modules/emanager/ques/img/tmp_4ae67a7dd7e491f82228fb6f9ea0cf25dfdb1549239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4572000"/>
            <a:ext cx="17621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721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92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 page</a:t>
            </a:r>
          </a:p>
          <a:p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31</a:t>
            </a:fld>
            <a:endParaRPr lang="en-US"/>
          </a:p>
        </p:txBody>
      </p:sp>
      <p:pic>
        <p:nvPicPr>
          <p:cNvPr id="7170" name="Picture 2" descr="http://i1.facenow.in/modules/emanager/ques/img/tmp_4ae67a7dd7e491f82228fb6f9ea0cf25dfdb668987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00600"/>
            <a:ext cx="39243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6347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 page</a:t>
            </a:r>
          </a:p>
          <a:p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32</a:t>
            </a:fld>
            <a:endParaRPr lang="en-US"/>
          </a:p>
        </p:txBody>
      </p:sp>
      <p:pic>
        <p:nvPicPr>
          <p:cNvPr id="7170" name="Picture 2" descr="http://i1.facenow.in/modules/emanager/ques/img/tmp_4ae67a7dd7e491f82228fb6f9ea0cf25dfdb668987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00600"/>
            <a:ext cx="39243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7146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 page</a:t>
            </a:r>
          </a:p>
          <a:p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33</a:t>
            </a:fld>
            <a:endParaRPr lang="en-US"/>
          </a:p>
        </p:txBody>
      </p:sp>
      <p:pic>
        <p:nvPicPr>
          <p:cNvPr id="7170" name="Picture 2" descr="http://i1.facenow.in/modules/emanager/ques/img/tmp_4ae67a7dd7e491f82228fb6f9ea0cf25dfdb668987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00600"/>
            <a:ext cx="39243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659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 page</a:t>
            </a:r>
          </a:p>
          <a:p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34</a:t>
            </a:fld>
            <a:endParaRPr lang="en-US"/>
          </a:p>
        </p:txBody>
      </p:sp>
      <p:pic>
        <p:nvPicPr>
          <p:cNvPr id="7170" name="Picture 2" descr="http://i1.facenow.in/modules/emanager/ques/img/tmp_4ae67a7dd7e491f82228fb6f9ea0cf25dfdb668987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00600"/>
            <a:ext cx="39243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116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 page</a:t>
            </a:r>
          </a:p>
          <a:p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35</a:t>
            </a:fld>
            <a:endParaRPr lang="en-US"/>
          </a:p>
        </p:txBody>
      </p:sp>
      <p:pic>
        <p:nvPicPr>
          <p:cNvPr id="7170" name="Picture 2" descr="http://i1.facenow.in/modules/emanager/ques/img/tmp_4ae67a7dd7e491f82228fb6f9ea0cf25dfdb668987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00600"/>
            <a:ext cx="39243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935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9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71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0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77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00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Four boys are sitting on a bench to be photographed. </a:t>
            </a:r>
            <a:r>
              <a:rPr lang="en-US" sz="2500" dirty="0" err="1">
                <a:latin typeface="Nunito Sans" panose="00000500000000000000" pitchFamily="2" charset="0"/>
              </a:rPr>
              <a:t>Shekar</a:t>
            </a:r>
            <a:r>
              <a:rPr lang="en-US" sz="2500" dirty="0">
                <a:latin typeface="Nunito Sans" panose="00000500000000000000" pitchFamily="2" charset="0"/>
              </a:rPr>
              <a:t> is to the left of Ramesh. Manish is to the right of Raju. Raju is between Ramesh and Manish.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1-2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Who would be third from the left in photograph?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Manish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Raju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Ramesh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Shekar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Who would be second from the left?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Manish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Raju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Ramesh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Shekar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Six athletes </a:t>
            </a:r>
            <a:r>
              <a:rPr lang="en-US" sz="2500" dirty="0" err="1">
                <a:latin typeface="Nunito Sans" panose="00000500000000000000" pitchFamily="2" charset="0"/>
              </a:rPr>
              <a:t>Anu</a:t>
            </a:r>
            <a:r>
              <a:rPr lang="en-US" sz="2500" dirty="0">
                <a:latin typeface="Nunito Sans" panose="00000500000000000000" pitchFamily="2" charset="0"/>
              </a:rPr>
              <a:t>, Benny, </a:t>
            </a:r>
            <a:r>
              <a:rPr lang="en-US" sz="2500" dirty="0" err="1">
                <a:latin typeface="Nunito Sans" panose="00000500000000000000" pitchFamily="2" charset="0"/>
              </a:rPr>
              <a:t>Chandru</a:t>
            </a:r>
            <a:r>
              <a:rPr lang="en-US" sz="2500" dirty="0">
                <a:latin typeface="Nunito Sans" panose="00000500000000000000" pitchFamily="2" charset="0"/>
              </a:rPr>
              <a:t>, Dolly, </a:t>
            </a:r>
            <a:r>
              <a:rPr lang="en-US" sz="2500" dirty="0" err="1">
                <a:latin typeface="Nunito Sans" panose="00000500000000000000" pitchFamily="2" charset="0"/>
              </a:rPr>
              <a:t>Esha</a:t>
            </a:r>
            <a:r>
              <a:rPr lang="en-US" sz="2500" dirty="0">
                <a:latin typeface="Nunito Sans" panose="00000500000000000000" pitchFamily="2" charset="0"/>
              </a:rPr>
              <a:t>, </a:t>
            </a:r>
            <a:r>
              <a:rPr lang="en-US" sz="2500" dirty="0" err="1">
                <a:latin typeface="Nunito Sans" panose="00000500000000000000" pitchFamily="2" charset="0"/>
              </a:rPr>
              <a:t>Furpreet</a:t>
            </a:r>
            <a:r>
              <a:rPr lang="en-US" sz="2500" dirty="0">
                <a:latin typeface="Nunito Sans" panose="00000500000000000000" pitchFamily="2" charset="0"/>
              </a:rPr>
              <a:t> compete in a race. The outcomes are as follows 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1) Exactly 2 swimmers finish ahead of Benny.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2) Only two swimmers separate </a:t>
            </a:r>
            <a:r>
              <a:rPr lang="en-US" sz="2500" dirty="0" err="1">
                <a:latin typeface="Nunito Sans" panose="00000500000000000000" pitchFamily="2" charset="0"/>
              </a:rPr>
              <a:t>Esha</a:t>
            </a:r>
            <a:r>
              <a:rPr lang="en-US" sz="2500" dirty="0">
                <a:latin typeface="Nunito Sans" panose="00000500000000000000" pitchFamily="2" charset="0"/>
              </a:rPr>
              <a:t> &amp; Dolly.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3) </a:t>
            </a:r>
            <a:r>
              <a:rPr lang="en-US" sz="2500" dirty="0" err="1">
                <a:latin typeface="Nunito Sans" panose="00000500000000000000" pitchFamily="2" charset="0"/>
              </a:rPr>
              <a:t>Anu</a:t>
            </a:r>
            <a:r>
              <a:rPr lang="en-US" sz="2500" dirty="0">
                <a:latin typeface="Nunito Sans" panose="00000500000000000000" pitchFamily="2" charset="0"/>
              </a:rPr>
              <a:t> is behind Dolly &amp; </a:t>
            </a:r>
            <a:r>
              <a:rPr lang="en-US" sz="2500" dirty="0" err="1">
                <a:latin typeface="Nunito Sans" panose="00000500000000000000" pitchFamily="2" charset="0"/>
              </a:rPr>
              <a:t>Esha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4) Benny is ahead of </a:t>
            </a:r>
            <a:r>
              <a:rPr lang="en-US" sz="2500" dirty="0" err="1">
                <a:latin typeface="Nunito Sans" panose="00000500000000000000" pitchFamily="2" charset="0"/>
              </a:rPr>
              <a:t>Esha</a:t>
            </a:r>
            <a:r>
              <a:rPr lang="en-US" sz="2500" dirty="0">
                <a:latin typeface="Nunito Sans" panose="00000500000000000000" pitchFamily="2" charset="0"/>
              </a:rPr>
              <a:t>, with one swimmer intervening.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5) </a:t>
            </a:r>
            <a:r>
              <a:rPr lang="en-US" sz="2500" dirty="0" err="1">
                <a:latin typeface="Nunito Sans" panose="00000500000000000000" pitchFamily="2" charset="0"/>
              </a:rPr>
              <a:t>Furpreet</a:t>
            </a:r>
            <a:r>
              <a:rPr lang="en-US" sz="2500" dirty="0">
                <a:latin typeface="Nunito Sans" panose="00000500000000000000" pitchFamily="2" charset="0"/>
              </a:rPr>
              <a:t> is ahead of Dolly.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3-7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Who stood third in the race?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Anu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Benny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Chandru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Dolly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swimmers separate </a:t>
            </a:r>
            <a:r>
              <a:rPr lang="en-US" sz="2500" dirty="0" err="1">
                <a:latin typeface="Nunito Sans" panose="00000500000000000000" pitchFamily="2" charset="0"/>
              </a:rPr>
              <a:t>Furpreet</a:t>
            </a:r>
            <a:r>
              <a:rPr lang="en-US" sz="2500" dirty="0">
                <a:latin typeface="Nunito Sans" panose="00000500000000000000" pitchFamily="2" charset="0"/>
              </a:rPr>
              <a:t> and Benny?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Two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Three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Four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Who secured the middle position in the race?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Anu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Benny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Chandru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Who wins the race?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Anu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Furpreet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Chandru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Dolly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swimmers finished ahead of </a:t>
            </a:r>
            <a:r>
              <a:rPr lang="en-US" sz="2500" dirty="0" err="1">
                <a:latin typeface="Nunito Sans" panose="00000500000000000000" pitchFamily="2" charset="0"/>
              </a:rPr>
              <a:t>Chandru</a:t>
            </a:r>
            <a:r>
              <a:rPr lang="en-US" sz="2500" dirty="0">
                <a:latin typeface="Nunito Sans" panose="00000500000000000000" pitchFamily="2" charset="0"/>
              </a:rPr>
              <a:t>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Two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Three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Four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2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Study the following information to answer the given questions:</a:t>
            </a:r>
          </a:p>
          <a:p>
            <a:pPr algn="just"/>
            <a:r>
              <a:rPr lang="en-US" sz="2500" dirty="0" err="1">
                <a:latin typeface="Nunito Sans" panose="00000500000000000000" pitchFamily="2" charset="0"/>
              </a:rPr>
              <a:t>Annu</a:t>
            </a:r>
            <a:r>
              <a:rPr lang="en-US" sz="2500" dirty="0">
                <a:latin typeface="Nunito Sans" panose="00000500000000000000" pitchFamily="2" charset="0"/>
              </a:rPr>
              <a:t>, </a:t>
            </a:r>
            <a:r>
              <a:rPr lang="en-US" sz="2500" dirty="0" err="1">
                <a:latin typeface="Nunito Sans" panose="00000500000000000000" pitchFamily="2" charset="0"/>
              </a:rPr>
              <a:t>Bansi</a:t>
            </a:r>
            <a:r>
              <a:rPr lang="en-US" sz="2500" dirty="0">
                <a:latin typeface="Nunito Sans" panose="00000500000000000000" pitchFamily="2" charset="0"/>
              </a:rPr>
              <a:t>, </a:t>
            </a:r>
            <a:r>
              <a:rPr lang="en-US" sz="2500" dirty="0" err="1">
                <a:latin typeface="Nunito Sans" panose="00000500000000000000" pitchFamily="2" charset="0"/>
              </a:rPr>
              <a:t>Chandani</a:t>
            </a:r>
            <a:r>
              <a:rPr lang="en-US" sz="2500" dirty="0">
                <a:latin typeface="Nunito Sans" panose="00000500000000000000" pitchFamily="2" charset="0"/>
              </a:rPr>
              <a:t>, </a:t>
            </a:r>
            <a:r>
              <a:rPr lang="en-US" sz="2500" dirty="0" err="1">
                <a:latin typeface="Nunito Sans" panose="00000500000000000000" pitchFamily="2" charset="0"/>
              </a:rPr>
              <a:t>Deepika</a:t>
            </a:r>
            <a:r>
              <a:rPr lang="en-US" sz="2500" dirty="0">
                <a:latin typeface="Nunito Sans" panose="00000500000000000000" pitchFamily="2" charset="0"/>
              </a:rPr>
              <a:t>, Emmy and Farhan are seated in a circle facing the center. </a:t>
            </a:r>
            <a:r>
              <a:rPr lang="en-US" sz="2500" dirty="0" err="1">
                <a:latin typeface="Nunito Sans" panose="00000500000000000000" pitchFamily="2" charset="0"/>
              </a:rPr>
              <a:t>Annu</a:t>
            </a:r>
            <a:r>
              <a:rPr lang="en-US" sz="2500" dirty="0">
                <a:latin typeface="Nunito Sans" panose="00000500000000000000" pitchFamily="2" charset="0"/>
              </a:rPr>
              <a:t> and </a:t>
            </a:r>
            <a:r>
              <a:rPr lang="en-US" sz="2500" dirty="0" err="1">
                <a:latin typeface="Nunito Sans" panose="00000500000000000000" pitchFamily="2" charset="0"/>
              </a:rPr>
              <a:t>Chandani</a:t>
            </a:r>
            <a:r>
              <a:rPr lang="en-US" sz="2500" dirty="0">
                <a:latin typeface="Nunito Sans" panose="00000500000000000000" pitchFamily="2" charset="0"/>
              </a:rPr>
              <a:t> are seated adjacent to each other and Emmy and </a:t>
            </a:r>
            <a:r>
              <a:rPr lang="en-US" sz="2500" dirty="0" err="1">
                <a:latin typeface="Nunito Sans" panose="00000500000000000000" pitchFamily="2" charset="0"/>
              </a:rPr>
              <a:t>Bansi</a:t>
            </a:r>
            <a:r>
              <a:rPr lang="en-US" sz="2500" dirty="0">
                <a:latin typeface="Nunito Sans" panose="00000500000000000000" pitchFamily="2" charset="0"/>
              </a:rPr>
              <a:t> are also seated adjacent to each other. </a:t>
            </a:r>
            <a:r>
              <a:rPr lang="en-US" sz="2500" dirty="0" err="1">
                <a:latin typeface="Nunito Sans" panose="00000500000000000000" pitchFamily="2" charset="0"/>
              </a:rPr>
              <a:t>Bansi</a:t>
            </a:r>
            <a:r>
              <a:rPr lang="en-US" sz="2500" dirty="0">
                <a:latin typeface="Nunito Sans" panose="00000500000000000000" pitchFamily="2" charset="0"/>
              </a:rPr>
              <a:t> is to the immediate left of Farhan. There are two persons between </a:t>
            </a:r>
            <a:r>
              <a:rPr lang="en-US" sz="2500" dirty="0" err="1">
                <a:latin typeface="Nunito Sans" panose="00000500000000000000" pitchFamily="2" charset="0"/>
              </a:rPr>
              <a:t>Deepika</a:t>
            </a:r>
            <a:r>
              <a:rPr lang="en-US" sz="2500" dirty="0">
                <a:latin typeface="Nunito Sans" panose="00000500000000000000" pitchFamily="2" charset="0"/>
              </a:rPr>
              <a:t> and Emmy. </a:t>
            </a:r>
            <a:r>
              <a:rPr lang="en-US" sz="2500" dirty="0" err="1">
                <a:latin typeface="Nunito Sans" panose="00000500000000000000" pitchFamily="2" charset="0"/>
              </a:rPr>
              <a:t>Annu</a:t>
            </a:r>
            <a:r>
              <a:rPr lang="en-US" sz="2500" dirty="0">
                <a:latin typeface="Nunito Sans" panose="00000500000000000000" pitchFamily="2" charset="0"/>
              </a:rPr>
              <a:t> is not seated adjacent to Emmy.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-9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persons are seated between Farhan and Emmy if we go anticlockwise from Farhan to Emmy?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Who is to the immediate left of </a:t>
            </a:r>
            <a:r>
              <a:rPr lang="en-US" sz="2500" dirty="0" err="1">
                <a:latin typeface="Nunito Sans" panose="00000500000000000000" pitchFamily="2" charset="0"/>
              </a:rPr>
              <a:t>Chandani</a:t>
            </a:r>
            <a:r>
              <a:rPr lang="en-US" sz="2500" dirty="0">
                <a:latin typeface="Nunito Sans" panose="00000500000000000000" pitchFamily="2" charset="0"/>
              </a:rPr>
              <a:t>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Annu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Bansi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Farhan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Cannot be determined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Five letters are arranged in a row.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R is not adjacent to S or A.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B is not adjacent to S.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3. R is adjacent to M.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4. M is at the middle in the row.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Then, B is adjacent to whom out of the following 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760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335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910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474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760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335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910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474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Cannot be determined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9 people, A to I are seated in a row to be photographed. Their seating arrangement is in accordance with the following conditions: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E sits at the </a:t>
            </a:r>
            <a:r>
              <a:rPr lang="en-US" sz="2500" dirty="0" err="1">
                <a:latin typeface="Nunito Sans" panose="00000500000000000000" pitchFamily="2" charset="0"/>
              </a:rPr>
              <a:t>centre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F and I sit on the corner seats.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H is equidistant from both I and E.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D sits three places to the right of E.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 is two places to the left of D and next to H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G is in between B and C and C is closer to E.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Who is the sixth person from the left end in the photograph?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6847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2595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8342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3984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6847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2595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8342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3984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G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Six friends </a:t>
            </a:r>
            <a:r>
              <a:rPr lang="en-US" sz="2500" dirty="0" err="1">
                <a:latin typeface="Nunito Sans" panose="00000500000000000000" pitchFamily="2" charset="0"/>
              </a:rPr>
              <a:t>Priya</a:t>
            </a:r>
            <a:r>
              <a:rPr lang="en-US" sz="2500" dirty="0">
                <a:latin typeface="Nunito Sans" panose="00000500000000000000" pitchFamily="2" charset="0"/>
              </a:rPr>
              <a:t>, </a:t>
            </a:r>
            <a:r>
              <a:rPr lang="en-US" sz="2500" dirty="0" err="1">
                <a:latin typeface="Nunito Sans" panose="00000500000000000000" pitchFamily="2" charset="0"/>
              </a:rPr>
              <a:t>Qutin</a:t>
            </a:r>
            <a:r>
              <a:rPr lang="en-US" sz="2500" dirty="0">
                <a:latin typeface="Nunito Sans" panose="00000500000000000000" pitchFamily="2" charset="0"/>
              </a:rPr>
              <a:t>, Rama, </a:t>
            </a:r>
            <a:r>
              <a:rPr lang="en-US" sz="2500" dirty="0" err="1">
                <a:latin typeface="Nunito Sans" panose="00000500000000000000" pitchFamily="2" charset="0"/>
              </a:rPr>
              <a:t>Sachin</a:t>
            </a:r>
            <a:r>
              <a:rPr lang="en-US" sz="2500" dirty="0">
                <a:latin typeface="Nunito Sans" panose="00000500000000000000" pitchFamily="2" charset="0"/>
              </a:rPr>
              <a:t>, </a:t>
            </a:r>
            <a:r>
              <a:rPr lang="en-US" sz="2500" dirty="0" err="1">
                <a:latin typeface="Nunito Sans" panose="00000500000000000000" pitchFamily="2" charset="0"/>
              </a:rPr>
              <a:t>Tilak</a:t>
            </a:r>
            <a:r>
              <a:rPr lang="en-US" sz="2500" dirty="0">
                <a:latin typeface="Nunito Sans" panose="00000500000000000000" pitchFamily="2" charset="0"/>
              </a:rPr>
              <a:t> and </a:t>
            </a:r>
            <a:r>
              <a:rPr lang="en-US" sz="2500" dirty="0" err="1">
                <a:latin typeface="Nunito Sans" panose="00000500000000000000" pitchFamily="2" charset="0"/>
              </a:rPr>
              <a:t>Umesh</a:t>
            </a:r>
            <a:r>
              <a:rPr lang="en-US" sz="2500" dirty="0">
                <a:latin typeface="Nunito Sans" panose="00000500000000000000" pitchFamily="2" charset="0"/>
              </a:rPr>
              <a:t> are sitting around the hexagonal table each at one corner and are facing the </a:t>
            </a:r>
            <a:r>
              <a:rPr lang="en-US" sz="2500" dirty="0" err="1">
                <a:latin typeface="Nunito Sans" panose="00000500000000000000" pitchFamily="2" charset="0"/>
              </a:rPr>
              <a:t>centre</a:t>
            </a:r>
            <a:r>
              <a:rPr lang="en-US" sz="2500" dirty="0">
                <a:latin typeface="Nunito Sans" panose="00000500000000000000" pitchFamily="2" charset="0"/>
              </a:rPr>
              <a:t> of the hexagonal. </a:t>
            </a:r>
            <a:r>
              <a:rPr lang="en-US" sz="2500" dirty="0" err="1">
                <a:latin typeface="Nunito Sans" panose="00000500000000000000" pitchFamily="2" charset="0"/>
              </a:rPr>
              <a:t>Priya</a:t>
            </a:r>
            <a:r>
              <a:rPr lang="en-US" sz="2500" dirty="0">
                <a:latin typeface="Nunito Sans" panose="00000500000000000000" pitchFamily="2" charset="0"/>
              </a:rPr>
              <a:t> is second to the left of </a:t>
            </a:r>
            <a:r>
              <a:rPr lang="en-US" sz="2500" dirty="0" err="1">
                <a:latin typeface="Nunito Sans" panose="00000500000000000000" pitchFamily="2" charset="0"/>
              </a:rPr>
              <a:t>Umesh</a:t>
            </a:r>
            <a:r>
              <a:rPr lang="en-US" sz="2500" dirty="0">
                <a:latin typeface="Nunito Sans" panose="00000500000000000000" pitchFamily="2" charset="0"/>
              </a:rPr>
              <a:t>. </a:t>
            </a:r>
            <a:r>
              <a:rPr lang="en-US" sz="2500" dirty="0" err="1">
                <a:latin typeface="Nunito Sans" panose="00000500000000000000" pitchFamily="2" charset="0"/>
              </a:rPr>
              <a:t>Qutin</a:t>
            </a:r>
            <a:r>
              <a:rPr lang="en-US" sz="2500" dirty="0">
                <a:latin typeface="Nunito Sans" panose="00000500000000000000" pitchFamily="2" charset="0"/>
              </a:rPr>
              <a:t> is </a:t>
            </a:r>
            <a:r>
              <a:rPr lang="en-US" sz="2500" dirty="0" err="1">
                <a:latin typeface="Nunito Sans" panose="00000500000000000000" pitchFamily="2" charset="0"/>
              </a:rPr>
              <a:t>neighbour</a:t>
            </a:r>
            <a:r>
              <a:rPr lang="en-US" sz="2500" dirty="0">
                <a:latin typeface="Nunito Sans" panose="00000500000000000000" pitchFamily="2" charset="0"/>
              </a:rPr>
              <a:t> of Rama and </a:t>
            </a:r>
            <a:r>
              <a:rPr lang="en-US" sz="2500" dirty="0" err="1">
                <a:latin typeface="Nunito Sans" panose="00000500000000000000" pitchFamily="2" charset="0"/>
              </a:rPr>
              <a:t>Sachin</a:t>
            </a:r>
            <a:r>
              <a:rPr lang="en-US" sz="2500" dirty="0">
                <a:latin typeface="Nunito Sans" panose="00000500000000000000" pitchFamily="2" charset="0"/>
              </a:rPr>
              <a:t>. </a:t>
            </a:r>
            <a:r>
              <a:rPr lang="en-US" sz="2500" dirty="0" err="1">
                <a:latin typeface="Nunito Sans" panose="00000500000000000000" pitchFamily="2" charset="0"/>
              </a:rPr>
              <a:t>Tilak</a:t>
            </a:r>
            <a:r>
              <a:rPr lang="en-US" sz="2500" dirty="0">
                <a:latin typeface="Nunito Sans" panose="00000500000000000000" pitchFamily="2" charset="0"/>
              </a:rPr>
              <a:t> is second to the left of </a:t>
            </a:r>
            <a:r>
              <a:rPr lang="en-US" sz="2500" dirty="0" err="1">
                <a:latin typeface="Nunito Sans" panose="00000500000000000000" pitchFamily="2" charset="0"/>
              </a:rPr>
              <a:t>Sachin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12-15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Who is sitting opposite to </a:t>
            </a:r>
            <a:r>
              <a:rPr lang="en-US" sz="2500" dirty="0" err="1">
                <a:latin typeface="Nunito Sans" panose="00000500000000000000" pitchFamily="2" charset="0"/>
              </a:rPr>
              <a:t>Qutin</a:t>
            </a:r>
            <a:r>
              <a:rPr lang="en-US" sz="2500" dirty="0">
                <a:latin typeface="Nunito Sans" panose="00000500000000000000" pitchFamily="2" charset="0"/>
              </a:rPr>
              <a:t> 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770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345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19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484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770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Rama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345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Tilak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19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Umesh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484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Sachin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Who is the fourth person to the left of </a:t>
            </a:r>
            <a:r>
              <a:rPr lang="en-US" sz="2500" dirty="0" err="1">
                <a:latin typeface="Nunito Sans" panose="00000500000000000000" pitchFamily="2" charset="0"/>
              </a:rPr>
              <a:t>Qutin</a:t>
            </a:r>
            <a:r>
              <a:rPr lang="en-US" sz="2500" dirty="0">
                <a:latin typeface="Nunito Sans" panose="00000500000000000000" pitchFamily="2" charset="0"/>
              </a:rPr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770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345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19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484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770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Priya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345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Umesh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19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Rama	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484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Data Inadequate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are the </a:t>
            </a:r>
            <a:r>
              <a:rPr lang="en-US" sz="2500" dirty="0" err="1">
                <a:latin typeface="Nunito Sans" panose="00000500000000000000" pitchFamily="2" charset="0"/>
              </a:rPr>
              <a:t>neighbours</a:t>
            </a:r>
            <a:r>
              <a:rPr lang="en-US" sz="2500" dirty="0">
                <a:latin typeface="Nunito Sans" panose="00000500000000000000" pitchFamily="2" charset="0"/>
              </a:rPr>
              <a:t> of </a:t>
            </a:r>
            <a:r>
              <a:rPr lang="en-US" sz="2500" dirty="0" err="1">
                <a:latin typeface="Nunito Sans" panose="00000500000000000000" pitchFamily="2" charset="0"/>
              </a:rPr>
              <a:t>Tilak</a:t>
            </a:r>
            <a:r>
              <a:rPr lang="en-US" sz="2500" dirty="0">
                <a:latin typeface="Nunito Sans" panose="00000500000000000000" pitchFamily="2" charset="0"/>
              </a:rPr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770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345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19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484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770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Umesh</a:t>
            </a:r>
            <a:r>
              <a:rPr lang="en-US" sz="2500" dirty="0">
                <a:latin typeface="Nunito Sans" panose="00000500000000000000" pitchFamily="2" charset="0"/>
              </a:rPr>
              <a:t> and </a:t>
            </a:r>
            <a:r>
              <a:rPr lang="en-US" sz="2500" dirty="0" err="1">
                <a:latin typeface="Nunito Sans" panose="00000500000000000000" pitchFamily="2" charset="0"/>
              </a:rPr>
              <a:t>Priya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345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Priya</a:t>
            </a:r>
            <a:r>
              <a:rPr lang="en-US" sz="2500" dirty="0">
                <a:latin typeface="Nunito Sans" panose="00000500000000000000" pitchFamily="2" charset="0"/>
              </a:rPr>
              <a:t> and Rama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19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Umesh</a:t>
            </a:r>
            <a:r>
              <a:rPr lang="en-US" sz="2500" dirty="0">
                <a:latin typeface="Nunito Sans" panose="00000500000000000000" pitchFamily="2" charset="0"/>
              </a:rPr>
              <a:t> and Rama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484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Data inadequate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one is sitting opposite to </a:t>
            </a:r>
            <a:r>
              <a:rPr lang="en-US" sz="2500" dirty="0" err="1">
                <a:latin typeface="Nunito Sans" panose="00000500000000000000" pitchFamily="2" charset="0"/>
              </a:rPr>
              <a:t>Tilak</a:t>
            </a:r>
            <a:r>
              <a:rPr lang="en-US" sz="2500" dirty="0">
                <a:latin typeface="Nunito Sans" panose="00000500000000000000" pitchFamily="2" charset="0"/>
              </a:rPr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770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345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19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484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770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Rama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345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Qutin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19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Sachin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484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Cannot be determined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DATA </a:t>
            </a:r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ARRANGEMENTS</a:t>
            </a:r>
            <a:endParaRPr lang="en-US"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There are six fruits A to F, among which two are sweet in taste, two are sour in taste and two are tasteless. They are arranged in a basket circularly.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1) A is adjacent to F.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2) C is not adjacent to either B or E.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3) D is sour in taste and is adjacent to the fruits which are tasteless.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4) Both the sweet fruits are adjacent to each other.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5) A is opposite a tasteless fruit which is not B.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16-20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dish is opposite to F?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770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345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19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484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770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345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19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484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is </a:t>
            </a:r>
            <a:r>
              <a:rPr lang="en-US" sz="2500" b="1" dirty="0">
                <a:latin typeface="Nunito Sans" panose="00000500000000000000" pitchFamily="2" charset="0"/>
              </a:rPr>
              <a:t>not </a:t>
            </a:r>
            <a:r>
              <a:rPr lang="en-US" sz="2500" dirty="0">
                <a:latin typeface="Nunito Sans" panose="00000500000000000000" pitchFamily="2" charset="0"/>
              </a:rPr>
              <a:t>a correct combination?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770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345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19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484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770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 tasteless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345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 sweet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19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 sour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484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 sour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dishes are adjacent to 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770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345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19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484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770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 and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345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 and 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19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 and 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484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 and 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is true?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770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345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19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484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770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One of the tasteless fruit is opposite to sour fruit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345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 sour fruit is opposite to a sweet fruit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19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 is a sweet fruit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484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More than one of the options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fruits can be together?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770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345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19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484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770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 and 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345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 and 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19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 and 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484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 and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20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Data Arrangement questions </a:t>
            </a:r>
            <a:r>
              <a:rPr lang="en-US" sz="2500" b="1" dirty="0">
                <a:latin typeface="Nunito Sans" panose="00000500000000000000" pitchFamily="2" charset="0"/>
              </a:rPr>
              <a:t>may be asked in the following forms -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Linear </a:t>
            </a:r>
            <a:r>
              <a:rPr lang="en-US" sz="2500" dirty="0" smtClean="0">
                <a:latin typeface="Nunito Sans" panose="00000500000000000000" pitchFamily="2" charset="0"/>
              </a:rPr>
              <a:t>Arrangement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Circular Arrangement (inward, outward or both side facing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Square/Rectangular Arrangement (inward, outward or both side facing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Combination of the above three with puzzles.</a:t>
            </a:r>
            <a:endParaRPr lang="en-US" sz="2500" i="1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DATA </a:t>
            </a:r>
            <a:r>
              <a:rPr lang="en-US" sz="4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ARRANGEMENTS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1. Linear Arrangement -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This type of question may be asked in a single row or double row arrangement. You need to take special care of the directions of the people here. Suppose 5 people are sitting in a single row.</a:t>
            </a:r>
            <a:endParaRPr lang="en-US" sz="2500" i="1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DATA </a:t>
            </a:r>
            <a:r>
              <a:rPr lang="en-US" sz="4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ARRANGEMENTS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26" name="Picture 2" descr="Captur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3455274"/>
            <a:ext cx="7415977" cy="307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46" y="2895600"/>
            <a:ext cx="7654454" cy="38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2. Circular Arrangement –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This type of question may be asked in following forms –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(a) All the people are facing towards the center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(b) All the people are facing outside the center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(c) Some people are facing inside while some are facing outside the </a:t>
            </a:r>
            <a:r>
              <a:rPr lang="en-US" sz="2500" dirty="0" smtClean="0">
                <a:latin typeface="Nunito Sans" panose="00000500000000000000" pitchFamily="2" charset="0"/>
              </a:rPr>
              <a:t>center.</a:t>
            </a:r>
            <a:endParaRPr lang="en-US" sz="2500" i="1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DATA </a:t>
            </a:r>
            <a:r>
              <a:rPr lang="en-US" sz="4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ARRANGEMENTS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508009"/>
            <a:ext cx="9102828" cy="5101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As mentioned above, you need to take special care of the directions in such problems.</a:t>
            </a:r>
            <a:endParaRPr lang="en-US" sz="2500" i="1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DATA </a:t>
            </a:r>
            <a:r>
              <a:rPr lang="en-US" sz="4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ARRANGEMENTS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06122"/>
            <a:ext cx="9067800" cy="53963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DATA </a:t>
            </a:r>
            <a:r>
              <a:rPr lang="en-US" sz="4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ARRANGEMENTS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3. Square/ Rectangular Arrangement -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In this type of arrangement as well, following arrangements are possible -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(a) All the people are facing towards the center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(b) All the people are facing outside the center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(c) Some people are facing inside while some are facing outside the center.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The directions for this arrangement are taken in the same manner as that of a circular arrangement.</a:t>
            </a:r>
            <a:endParaRPr lang="en-US" sz="2500" i="1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DATA </a:t>
            </a:r>
            <a:r>
              <a:rPr lang="en-US" sz="4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ARRANGEMENTS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1482</Words>
  <Application>Microsoft Office PowerPoint</Application>
  <PresentationFormat>Widescreen</PresentationFormat>
  <Paragraphs>372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Wingdings</vt:lpstr>
      <vt:lpstr>Nunito Sans</vt:lpstr>
      <vt:lpstr>Nunito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2019-12-12T06:58:09Z</dcterms:modified>
</cp:coreProperties>
</file>