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5"/>
  </p:notesMasterIdLst>
  <p:sldIdLst>
    <p:sldId id="272" r:id="rId2"/>
    <p:sldId id="271" r:id="rId3"/>
    <p:sldId id="258"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4" r:id="rId25"/>
    <p:sldId id="355" r:id="rId26"/>
    <p:sldId id="356" r:id="rId27"/>
    <p:sldId id="357" r:id="rId28"/>
    <p:sldId id="358" r:id="rId29"/>
    <p:sldId id="359" r:id="rId30"/>
    <p:sldId id="360" r:id="rId31"/>
    <p:sldId id="361" r:id="rId32"/>
    <p:sldId id="362" r:id="rId33"/>
    <p:sldId id="289" r:id="rId34"/>
  </p:sldIdLst>
  <p:sldSz cx="12192000" cy="6858000"/>
  <p:notesSz cx="6858000" cy="9144000"/>
  <p:embeddedFontLst>
    <p:embeddedFont>
      <p:font typeface="Nunito Sans"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Nunito Sans SemiBold" panose="020B0604020202020204" charset="0"/>
      <p:bold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62" autoAdjust="0"/>
    <p:restoredTop sz="90873" autoAdjust="0"/>
  </p:normalViewPr>
  <p:slideViewPr>
    <p:cSldViewPr>
      <p:cViewPr varScale="1">
        <p:scale>
          <a:sx n="68" d="100"/>
          <a:sy n="68" d="100"/>
        </p:scale>
        <p:origin x="588" y="54"/>
      </p:cViewPr>
      <p:guideLst>
        <p:guide orient="horz" pos="2160"/>
        <p:guide pos="3840"/>
      </p:guideLst>
    </p:cSldViewPr>
  </p:slideViewPr>
  <p:outlineViewPr>
    <p:cViewPr>
      <p:scale>
        <a:sx n="33" d="100"/>
        <a:sy n="33" d="100"/>
      </p:scale>
      <p:origin x="0" y="-2227"/>
    </p:cViewPr>
  </p:outlineViewPr>
  <p:notesTextViewPr>
    <p:cViewPr>
      <p:scale>
        <a:sx n="100" d="100"/>
        <a:sy n="100" d="100"/>
      </p:scale>
      <p:origin x="0" y="0"/>
    </p:cViewPr>
  </p:notesTextViewPr>
  <p:sorterViewPr>
    <p:cViewPr>
      <p:scale>
        <a:sx n="100" d="100"/>
        <a:sy n="100" d="100"/>
      </p:scale>
      <p:origin x="0" y="-13018"/>
    </p:cViewPr>
  </p:sorterViewPr>
  <p:notesViewPr>
    <p:cSldViewPr>
      <p:cViewPr>
        <p:scale>
          <a:sx n="66" d="100"/>
          <a:sy n="66" d="100"/>
        </p:scale>
        <p:origin x="1733" y="-88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360205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410857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42237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317701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259920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057416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696939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96480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178155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09395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269652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511089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B</a:t>
            </a:r>
          </a:p>
          <a:p>
            <a:endParaRPr lang="en-US" sz="105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2190929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B</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3277169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358550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1641334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A</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Tree>
    <p:extLst>
      <p:ext uri="{BB962C8B-B14F-4D97-AF65-F5344CB8AC3E}">
        <p14:creationId xmlns:p14="http://schemas.microsoft.com/office/powerpoint/2010/main" val="2893943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B</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37710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C</a:t>
            </a: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790580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122102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spTree>
    <p:extLst>
      <p:ext uri="{BB962C8B-B14F-4D97-AF65-F5344CB8AC3E}">
        <p14:creationId xmlns:p14="http://schemas.microsoft.com/office/powerpoint/2010/main" val="2254745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1809232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i="0" kern="1200" dirty="0" smtClean="0">
                <a:solidFill>
                  <a:schemeClr val="tx1"/>
                </a:solidFill>
                <a:effectLst/>
                <a:latin typeface="+mn-lt"/>
                <a:ea typeface="+mn-ea"/>
                <a:cs typeface="+mn-cs"/>
              </a:rPr>
              <a:t>Answer: A</a:t>
            </a: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spTree>
    <p:extLst>
      <p:ext uri="{BB962C8B-B14F-4D97-AF65-F5344CB8AC3E}">
        <p14:creationId xmlns:p14="http://schemas.microsoft.com/office/powerpoint/2010/main" val="1957922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7398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45407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53106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35192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85024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379301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Who among the following have subjects reversed in regard of optional and compulsory?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&amp; D</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&amp; B</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&amp; 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&amp; 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36199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is a Female teacher?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A</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B</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C</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D</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58520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a:latin typeface="Nunito Sans" panose="00000500000000000000" pitchFamily="2" charset="0"/>
              </a:rPr>
              <a:t>Directions: A group of 6 coffee house owners in the city decide to arrange weekly meets in order to devise a strategy to grow together. They decide to meet for six days a particular week, Monday to Saturday. Every day, they meet at one of the 6 coffee houses in the city. Each day, they select a coffee house of one particular owner. There are three male owners, A, B and C and three female owners: D, E and F. They decide to meet keeping in mind the following:</a:t>
            </a:r>
          </a:p>
          <a:p>
            <a:pPr algn="just"/>
            <a:r>
              <a:rPr lang="en-US" sz="2500" dirty="0">
                <a:latin typeface="Nunito Sans" panose="00000500000000000000" pitchFamily="2" charset="0"/>
              </a:rPr>
              <a:t>1. Men and women will alternately get to select a coffee house.</a:t>
            </a:r>
          </a:p>
          <a:p>
            <a:pPr algn="just"/>
            <a:r>
              <a:rPr lang="en-US" sz="2500" dirty="0">
                <a:latin typeface="Nunito Sans" panose="00000500000000000000" pitchFamily="2" charset="0"/>
              </a:rPr>
              <a:t>2. They will meet at the E’s coffee house before they meet at C’s coffee house</a:t>
            </a:r>
          </a:p>
          <a:p>
            <a:pPr algn="just"/>
            <a:r>
              <a:rPr lang="en-US" sz="2500" dirty="0">
                <a:latin typeface="Nunito Sans" panose="00000500000000000000" pitchFamily="2" charset="0"/>
              </a:rPr>
              <a:t>3. They meet at A’s coffee house after they at F’s coffee house.</a:t>
            </a:r>
          </a:p>
          <a:p>
            <a:pPr algn="just"/>
            <a:r>
              <a:rPr lang="en-US" sz="2500" dirty="0">
                <a:latin typeface="Nunito Sans" panose="00000500000000000000" pitchFamily="2" charset="0"/>
              </a:rPr>
              <a:t>4. They meet at D’s coffee house on Monday, and C's coffee house at last.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04272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Each of the following must be false except </a:t>
            </a:r>
            <a:r>
              <a:rPr lang="en-US" sz="2500" dirty="0" smtClean="0">
                <a:latin typeface="Nunito Sans" panose="00000500000000000000" pitchFamily="2" charset="0"/>
              </a:rPr>
              <a:t>__________________________.</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owners meet at E’s coffee house on Wednesday.</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owners meet at F’s coffee house on Friday.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The owner’s meet at A’s coffee house on Thursday.</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53000"/>
            <a:ext cx="10098317" cy="956031"/>
          </a:xfrm>
          <a:prstGeom prst="rect">
            <a:avLst/>
          </a:prstGeom>
          <a:noFill/>
        </p:spPr>
        <p:txBody>
          <a:bodyPr wrap="square" lIns="91440" tIns="45720" rIns="91440" bIns="45720">
            <a:spAutoFit/>
          </a:bodyPr>
          <a:lstStyle/>
          <a:p>
            <a:pPr>
              <a:lnSpc>
                <a:spcPct val="114000"/>
              </a:lnSpc>
            </a:pPr>
            <a:r>
              <a:rPr lang="en-US" sz="2500" dirty="0">
                <a:latin typeface="Nunito Sans" panose="00000500000000000000" pitchFamily="2" charset="0"/>
              </a:rPr>
              <a:t>The owner’s meet at A’s coffee house later than they meet at C’s coffee house.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1837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On Tuesday, the owners meet at the house </a:t>
            </a:r>
            <a:r>
              <a:rPr lang="en-US" sz="2500" dirty="0" smtClean="0">
                <a:latin typeface="Nunito Sans" panose="00000500000000000000" pitchFamily="2" charset="0"/>
              </a:rPr>
              <a:t>of __________.</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A</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E</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F</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517449"/>
          </a:xfrm>
          <a:prstGeom prst="rect">
            <a:avLst/>
          </a:prstGeom>
          <a:noFill/>
        </p:spPr>
        <p:txBody>
          <a:bodyPr wrap="square" lIns="91440" tIns="45720" rIns="91440" bIns="45720">
            <a:spAutoFit/>
          </a:bodyPr>
          <a:lstStyle/>
          <a:p>
            <a:pPr>
              <a:lnSpc>
                <a:spcPct val="114000"/>
              </a:lnSpc>
            </a:pPr>
            <a:r>
              <a:rPr lang="en-US" sz="2500" dirty="0" smtClean="0">
                <a:latin typeface="Nunito Sans" panose="00000500000000000000" pitchFamily="2" charset="0"/>
              </a:rPr>
              <a:t>B</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47594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algn="just"/>
            <a:r>
              <a:rPr lang="en-US" sz="2500" dirty="0">
                <a:latin typeface="Nunito Sans" panose="00000500000000000000" pitchFamily="2" charset="0"/>
              </a:rPr>
              <a:t>Directions for the questions: There are 5 friends Abu, </a:t>
            </a:r>
            <a:r>
              <a:rPr lang="en-US" sz="2500" dirty="0" err="1">
                <a:latin typeface="Nunito Sans" panose="00000500000000000000" pitchFamily="2" charset="0"/>
              </a:rPr>
              <a:t>Satvi</a:t>
            </a:r>
            <a:r>
              <a:rPr lang="en-US" sz="2500" dirty="0">
                <a:latin typeface="Nunito Sans" panose="00000500000000000000" pitchFamily="2" charset="0"/>
              </a:rPr>
              <a:t>, </a:t>
            </a:r>
            <a:r>
              <a:rPr lang="en-US" sz="2500" dirty="0" err="1">
                <a:latin typeface="Nunito Sans" panose="00000500000000000000" pitchFamily="2" charset="0"/>
              </a:rPr>
              <a:t>Samhi</a:t>
            </a:r>
            <a:r>
              <a:rPr lang="en-US" sz="2500" dirty="0">
                <a:latin typeface="Nunito Sans" panose="00000500000000000000" pitchFamily="2" charset="0"/>
              </a:rPr>
              <a:t>, </a:t>
            </a:r>
            <a:r>
              <a:rPr lang="en-US" sz="2500" dirty="0" err="1">
                <a:latin typeface="Nunito Sans" panose="00000500000000000000" pitchFamily="2" charset="0"/>
              </a:rPr>
              <a:t>Kavi</a:t>
            </a:r>
            <a:r>
              <a:rPr lang="en-US" sz="2500" dirty="0">
                <a:latin typeface="Nunito Sans" panose="00000500000000000000" pitchFamily="2" charset="0"/>
              </a:rPr>
              <a:t>, </a:t>
            </a:r>
            <a:r>
              <a:rPr lang="en-US" sz="2500" dirty="0" err="1">
                <a:latin typeface="Nunito Sans" panose="00000500000000000000" pitchFamily="2" charset="0"/>
              </a:rPr>
              <a:t>Subha</a:t>
            </a:r>
            <a:r>
              <a:rPr lang="en-US" sz="2500" dirty="0">
                <a:latin typeface="Nunito Sans" panose="00000500000000000000" pitchFamily="2" charset="0"/>
              </a:rPr>
              <a:t> who are studying in the same college. They can select one company out of five company A,B,C,D and E. These companies are located in different location such as US</a:t>
            </a:r>
            <a:r>
              <a:rPr lang="en-US" sz="2500" dirty="0" smtClean="0">
                <a:latin typeface="Nunito Sans" panose="00000500000000000000" pitchFamily="2" charset="0"/>
              </a:rPr>
              <a:t>, Germany, Singapore, Malaysia, India </a:t>
            </a:r>
            <a:r>
              <a:rPr lang="en-US" sz="2500" dirty="0">
                <a:latin typeface="Nunito Sans" panose="00000500000000000000" pitchFamily="2" charset="0"/>
              </a:rPr>
              <a:t>not necessarily in this order. The following information is also known.</a:t>
            </a:r>
          </a:p>
          <a:p>
            <a:pPr algn="just"/>
            <a:r>
              <a:rPr lang="en-US" sz="2500" dirty="0">
                <a:latin typeface="Nunito Sans" panose="00000500000000000000" pitchFamily="2" charset="0"/>
              </a:rPr>
              <a:t>1) </a:t>
            </a:r>
            <a:r>
              <a:rPr lang="en-US" sz="2500" dirty="0" err="1">
                <a:latin typeface="Nunito Sans" panose="00000500000000000000" pitchFamily="2" charset="0"/>
              </a:rPr>
              <a:t>Samhi</a:t>
            </a:r>
            <a:r>
              <a:rPr lang="en-US" sz="2500" dirty="0">
                <a:latin typeface="Nunito Sans" panose="00000500000000000000" pitchFamily="2" charset="0"/>
              </a:rPr>
              <a:t> can select any company other than companies that located in US and Singapore.</a:t>
            </a:r>
          </a:p>
          <a:p>
            <a:pPr algn="just"/>
            <a:r>
              <a:rPr lang="en-US" sz="2500" dirty="0">
                <a:latin typeface="Nunito Sans" panose="00000500000000000000" pitchFamily="2" charset="0"/>
              </a:rPr>
              <a:t>2) Company D that is in US is selected by </a:t>
            </a:r>
            <a:r>
              <a:rPr lang="en-US" sz="2500" dirty="0" err="1">
                <a:latin typeface="Nunito Sans" panose="00000500000000000000" pitchFamily="2" charset="0"/>
              </a:rPr>
              <a:t>Satvi</a:t>
            </a:r>
            <a:r>
              <a:rPr lang="en-US" sz="2500" dirty="0">
                <a:latin typeface="Nunito Sans" panose="00000500000000000000" pitchFamily="2" charset="0"/>
              </a:rPr>
              <a:t>.</a:t>
            </a:r>
          </a:p>
          <a:p>
            <a:pPr algn="just"/>
            <a:r>
              <a:rPr lang="en-US" sz="2500" dirty="0">
                <a:latin typeface="Nunito Sans" panose="00000500000000000000" pitchFamily="2" charset="0"/>
              </a:rPr>
              <a:t>3) </a:t>
            </a:r>
            <a:r>
              <a:rPr lang="en-US" sz="2500" dirty="0" err="1">
                <a:latin typeface="Nunito Sans" panose="00000500000000000000" pitchFamily="2" charset="0"/>
              </a:rPr>
              <a:t>Subha</a:t>
            </a:r>
            <a:r>
              <a:rPr lang="en-US" sz="2500" dirty="0">
                <a:latin typeface="Nunito Sans" panose="00000500000000000000" pitchFamily="2" charset="0"/>
              </a:rPr>
              <a:t> selected company B not located in India</a:t>
            </a:r>
          </a:p>
          <a:p>
            <a:pPr algn="just"/>
            <a:r>
              <a:rPr lang="en-US" sz="2500" dirty="0">
                <a:latin typeface="Nunito Sans" panose="00000500000000000000" pitchFamily="2" charset="0"/>
              </a:rPr>
              <a:t>4) Company C is not located in Germany.</a:t>
            </a:r>
          </a:p>
          <a:p>
            <a:pPr algn="just"/>
            <a:r>
              <a:rPr lang="en-US" sz="2500" dirty="0">
                <a:latin typeface="Nunito Sans" panose="00000500000000000000" pitchFamily="2" charset="0"/>
              </a:rPr>
              <a:t>5) </a:t>
            </a:r>
            <a:r>
              <a:rPr lang="en-US" sz="2500" dirty="0" err="1">
                <a:latin typeface="Nunito Sans" panose="00000500000000000000" pitchFamily="2" charset="0"/>
              </a:rPr>
              <a:t>Kavi's</a:t>
            </a:r>
            <a:r>
              <a:rPr lang="en-US" sz="2500" dirty="0">
                <a:latin typeface="Nunito Sans" panose="00000500000000000000" pitchFamily="2" charset="0"/>
              </a:rPr>
              <a:t> company is located in India or Malaysia.</a:t>
            </a:r>
          </a:p>
          <a:p>
            <a:pPr algn="just"/>
            <a:r>
              <a:rPr lang="en-US" sz="2500" dirty="0">
                <a:latin typeface="Nunito Sans" panose="00000500000000000000" pitchFamily="2" charset="0"/>
              </a:rPr>
              <a:t>6) Company A is located in Singapore.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25053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select the company that is located in Malaysia?</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Kavi</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Samhi</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Subha</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517449"/>
          </a:xfrm>
          <a:prstGeom prst="rect">
            <a:avLst/>
          </a:prstGeom>
          <a:noFill/>
        </p:spPr>
        <p:txBody>
          <a:bodyPr wrap="square" lIns="91440" tIns="45720" rIns="91440" bIns="45720">
            <a:spAutoFit/>
          </a:bodyPr>
          <a:lstStyle/>
          <a:p>
            <a:pPr>
              <a:lnSpc>
                <a:spcPct val="114000"/>
              </a:lnSpc>
            </a:pPr>
            <a:r>
              <a:rPr lang="en-US" sz="2500" dirty="0">
                <a:latin typeface="Nunito Sans" panose="00000500000000000000" pitchFamily="2" charset="0"/>
              </a:rPr>
              <a:t>Any one of the options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114164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Abu's company is located in which place?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Germany</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Malaysia</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India</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45151"/>
            <a:ext cx="10098317" cy="517449"/>
          </a:xfrm>
          <a:prstGeom prst="rect">
            <a:avLst/>
          </a:prstGeom>
          <a:noFill/>
        </p:spPr>
        <p:txBody>
          <a:bodyPr wrap="square" lIns="91440" tIns="45720" rIns="91440" bIns="45720">
            <a:spAutoFit/>
          </a:bodyPr>
          <a:lstStyle/>
          <a:p>
            <a:pPr>
              <a:lnSpc>
                <a:spcPct val="114000"/>
              </a:lnSpc>
            </a:pPr>
            <a:r>
              <a:rPr lang="en-US" sz="2500" dirty="0">
                <a:latin typeface="Nunito Sans" panose="00000500000000000000" pitchFamily="2" charset="0"/>
              </a:rPr>
              <a:t>None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77374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8" y="1057403"/>
            <a:ext cx="10907041" cy="6078587"/>
          </a:xfrm>
          <a:prstGeom prst="rect">
            <a:avLst/>
          </a:prstGeom>
          <a:noFill/>
        </p:spPr>
        <p:txBody>
          <a:bodyPr wrap="square" rtlCol="0">
            <a:spAutoFit/>
          </a:bodyPr>
          <a:lstStyle/>
          <a:p>
            <a:r>
              <a:rPr lang="en-IN" sz="2800" dirty="0">
                <a:latin typeface="Calibri" pitchFamily="34" charset="0"/>
                <a:cs typeface="Calibri" pitchFamily="34" charset="0"/>
              </a:rPr>
              <a:t>Answer the following questions on the basis of the following information:</a:t>
            </a:r>
            <a:br>
              <a:rPr lang="en-IN" sz="2800" dirty="0">
                <a:latin typeface="Calibri" pitchFamily="34" charset="0"/>
                <a:cs typeface="Calibri" pitchFamily="34" charset="0"/>
              </a:rPr>
            </a:br>
            <a:r>
              <a:rPr lang="en-IN" sz="2800" dirty="0">
                <a:latin typeface="Calibri" pitchFamily="34" charset="0"/>
                <a:cs typeface="Calibri" pitchFamily="34" charset="0"/>
              </a:rPr>
              <a:t>Long ago, King </a:t>
            </a:r>
            <a:r>
              <a:rPr lang="en-IN" sz="2800" dirty="0" err="1">
                <a:latin typeface="Calibri" pitchFamily="34" charset="0"/>
                <a:cs typeface="Calibri" pitchFamily="34" charset="0"/>
              </a:rPr>
              <a:t>Ashoka</a:t>
            </a:r>
            <a:r>
              <a:rPr lang="en-IN" sz="2800" dirty="0">
                <a:latin typeface="Calibri" pitchFamily="34" charset="0"/>
                <a:cs typeface="Calibri" pitchFamily="34" charset="0"/>
              </a:rPr>
              <a:t>, organised a horse riding competition. The entry fee for a participation was one gold coin and the total number of coins collected would be distributed among the first four winners. All the four winners were awarded with a different number of coin, however the winner in the first position got the maximum coins and so on. So that the winner in the fourth position got the least number of coins.</a:t>
            </a:r>
          </a:p>
          <a:p>
            <a:r>
              <a:rPr lang="en-IN" sz="2800" dirty="0">
                <a:latin typeface="Calibri" pitchFamily="34" charset="0"/>
                <a:cs typeface="Calibri" pitchFamily="34" charset="0"/>
              </a:rPr>
              <a:t/>
            </a:r>
            <a:br>
              <a:rPr lang="en-IN" sz="2800" dirty="0">
                <a:latin typeface="Calibri" pitchFamily="34" charset="0"/>
                <a:cs typeface="Calibri" pitchFamily="34" charset="0"/>
              </a:rPr>
            </a:br>
            <a:r>
              <a:rPr lang="en-IN" sz="2800" dirty="0">
                <a:latin typeface="Calibri" pitchFamily="34" charset="0"/>
                <a:cs typeface="Calibri" pitchFamily="34" charset="0"/>
              </a:rPr>
              <a:t>W, X, Y, Z were the first four winners in the competition so that:</a:t>
            </a:r>
            <a:br>
              <a:rPr lang="en-IN" sz="2800" dirty="0">
                <a:latin typeface="Calibri" pitchFamily="34" charset="0"/>
                <a:cs typeface="Calibri" pitchFamily="34" charset="0"/>
              </a:rPr>
            </a:br>
            <a:r>
              <a:rPr lang="en-IN" sz="2800" dirty="0">
                <a:latin typeface="Calibri" pitchFamily="34" charset="0"/>
                <a:cs typeface="Calibri" pitchFamily="34" charset="0"/>
              </a:rPr>
              <a:t>I. W did not come first, X did not come second, Y did not come third and Z did not come fourth.</a:t>
            </a:r>
            <a:br>
              <a:rPr lang="en-IN" sz="2800" dirty="0">
                <a:latin typeface="Calibri" pitchFamily="34" charset="0"/>
                <a:cs typeface="Calibri" pitchFamily="34" charset="0"/>
              </a:rPr>
            </a:br>
            <a:r>
              <a:rPr lang="en-IN" sz="2800" dirty="0">
                <a:latin typeface="Calibri" pitchFamily="34" charset="0"/>
                <a:cs typeface="Calibri" pitchFamily="34" charset="0"/>
              </a:rPr>
              <a:t>II. X won more coins than Y.</a:t>
            </a:r>
            <a:br>
              <a:rPr lang="en-IN" sz="2800" dirty="0">
                <a:latin typeface="Calibri" pitchFamily="34" charset="0"/>
                <a:cs typeface="Calibri" pitchFamily="34" charset="0"/>
              </a:rPr>
            </a:br>
            <a:r>
              <a:rPr lang="en-IN" sz="2800" dirty="0">
                <a:latin typeface="Calibri" pitchFamily="34" charset="0"/>
                <a:cs typeface="Calibri" pitchFamily="34" charset="0"/>
              </a:rPr>
              <a:t>III. Z won more coins than X.</a:t>
            </a:r>
          </a:p>
          <a:p>
            <a:pPr algn="just"/>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75869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523220"/>
          </a:xfrm>
          <a:prstGeom prst="rect">
            <a:avLst/>
          </a:prstGeom>
          <a:noFill/>
        </p:spPr>
        <p:txBody>
          <a:bodyPr wrap="square" rtlCol="0">
            <a:spAutoFit/>
          </a:bodyPr>
          <a:lstStyle/>
          <a:p>
            <a:pPr algn="just"/>
            <a:r>
              <a:rPr lang="en-IN" sz="2800" dirty="0">
                <a:latin typeface="Calibri" pitchFamily="34" charset="0"/>
                <a:cs typeface="Calibri" pitchFamily="34" charset="0"/>
              </a:rPr>
              <a:t>Y, one of four winners ended the competition in position </a:t>
            </a:r>
            <a:r>
              <a:rPr lang="en-IN" sz="2800" dirty="0" smtClean="0">
                <a:latin typeface="Calibri" pitchFamily="34" charset="0"/>
                <a:cs typeface="Calibri" pitchFamily="34" charset="0"/>
              </a:rPr>
              <a:t>number</a:t>
            </a:r>
            <a:endParaRPr lang="en-IN" sz="2800" dirty="0">
              <a:latin typeface="Calibri" pitchFamily="34" charset="0"/>
              <a:cs typeface="Calibri" pitchFamily="3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45151"/>
            <a:ext cx="10098317" cy="530915"/>
          </a:xfrm>
          <a:prstGeom prst="rect">
            <a:avLst/>
          </a:prstGeom>
          <a:noFill/>
        </p:spPr>
        <p:txBody>
          <a:bodyPr wrap="square" lIns="91440" tIns="45720" rIns="91440" bIns="45720">
            <a:spAutoFit/>
          </a:bodyPr>
          <a:lstStyle/>
          <a:p>
            <a:pPr>
              <a:lnSpc>
                <a:spcPct val="114000"/>
              </a:lnSpc>
            </a:pPr>
            <a:r>
              <a:rPr lang="en-US" sz="2500" dirty="0">
                <a:latin typeface="Nunito Sans" panose="00000500000000000000" pitchFamily="2" charset="0"/>
              </a:rPr>
              <a:t>4</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31533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954107"/>
          </a:xfrm>
          <a:prstGeom prst="rect">
            <a:avLst/>
          </a:prstGeom>
          <a:noFill/>
        </p:spPr>
        <p:txBody>
          <a:bodyPr wrap="square" rtlCol="0">
            <a:spAutoFit/>
          </a:bodyPr>
          <a:lstStyle/>
          <a:p>
            <a:pPr algn="just"/>
            <a:r>
              <a:rPr lang="en-IN" sz="2800" dirty="0">
                <a:latin typeface="Calibri" pitchFamily="34" charset="0"/>
                <a:cs typeface="Calibri" pitchFamily="34" charset="0"/>
              </a:rPr>
              <a:t>If 12 participants took part in the competition, then how many coins did X win</a:t>
            </a:r>
            <a:r>
              <a:rPr lang="en-IN" sz="2800" dirty="0" smtClean="0">
                <a:latin typeface="Calibri" pitchFamily="34" charset="0"/>
                <a:cs typeface="Calibri" pitchFamily="34" charset="0"/>
              </a:rPr>
              <a:t>?</a:t>
            </a:r>
            <a:endParaRPr lang="en-IN" sz="2800" dirty="0">
              <a:latin typeface="Calibri" pitchFamily="34" charset="0"/>
              <a:cs typeface="Calibri" pitchFamily="34"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045151"/>
            <a:ext cx="10098317" cy="530915"/>
          </a:xfrm>
          <a:prstGeom prst="rect">
            <a:avLst/>
          </a:prstGeom>
          <a:noFill/>
        </p:spPr>
        <p:txBody>
          <a:bodyPr wrap="square" lIns="91440" tIns="45720" rIns="91440" bIns="45720">
            <a:spAutoFit/>
          </a:bodyPr>
          <a:lstStyle/>
          <a:p>
            <a:pPr>
              <a:lnSpc>
                <a:spcPct val="114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49135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b="1" dirty="0">
                <a:latin typeface="Nunito Sans" panose="00000500000000000000" pitchFamily="2" charset="0"/>
              </a:rPr>
              <a:t>Directions for questions: </a:t>
            </a:r>
            <a:r>
              <a:rPr lang="en-US" sz="2500" dirty="0">
                <a:latin typeface="Nunito Sans" panose="00000500000000000000" pitchFamily="2" charset="0"/>
              </a:rPr>
              <a:t>6 models P to U of a particular product are lined for inspection. They are not necessarily arranged in that order. These models are distributed among 8 locations. The known conditions are </a:t>
            </a:r>
          </a:p>
          <a:p>
            <a:pPr algn="just"/>
            <a:r>
              <a:rPr lang="en-US" sz="2500" dirty="0">
                <a:latin typeface="Nunito Sans" panose="00000500000000000000" pitchFamily="2" charset="0"/>
              </a:rPr>
              <a:t>A.  Model T is at position 7.</a:t>
            </a:r>
          </a:p>
          <a:p>
            <a:pPr algn="just"/>
            <a:r>
              <a:rPr lang="en-US" sz="2500" dirty="0">
                <a:latin typeface="Nunito Sans" panose="00000500000000000000" pitchFamily="2" charset="0"/>
              </a:rPr>
              <a:t>B.  The two models nearest to T are Q and R, and they are on different sides of T.</a:t>
            </a:r>
          </a:p>
          <a:p>
            <a:pPr algn="just"/>
            <a:r>
              <a:rPr lang="en-US" sz="2500" dirty="0">
                <a:latin typeface="Nunito Sans" panose="00000500000000000000" pitchFamily="2" charset="0"/>
              </a:rPr>
              <a:t>C.  Exactly two of the given six models are next to empty locations.</a:t>
            </a:r>
          </a:p>
          <a:p>
            <a:pPr algn="just"/>
            <a:r>
              <a:rPr lang="en-US" sz="2500" dirty="0">
                <a:latin typeface="Nunito Sans" panose="00000500000000000000" pitchFamily="2" charset="0"/>
              </a:rPr>
              <a:t>D.  3 is not an empty location</a:t>
            </a:r>
          </a:p>
          <a:p>
            <a:pPr algn="just"/>
            <a:r>
              <a:rPr lang="en-US" sz="2500" dirty="0">
                <a:latin typeface="Nunito Sans" panose="00000500000000000000" pitchFamily="2" charset="0"/>
              </a:rPr>
              <a:t>E.  There are two empty locations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13-14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28638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For how many of the locations, can it be said with certainty that a certain model P, Q, R, S, T, U exists or that the location is empty?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a:t>
            </a:r>
            <a:endParaRPr lang="en-US" sz="2500" dirty="0">
              <a:latin typeface="Nunito Sans" panose="00000500000000000000" pitchFamily="2" charset="0"/>
            </a:endParaRP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Tree>
    <p:extLst>
      <p:ext uri="{BB962C8B-B14F-4D97-AF65-F5344CB8AC3E}">
        <p14:creationId xmlns:p14="http://schemas.microsoft.com/office/powerpoint/2010/main" val="401377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order of models from left to right (disregarding empty locations) is given as SPUQTR, how many configurations are possible?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a:t>
            </a:r>
            <a:endParaRPr lang="en-US" sz="2500" dirty="0">
              <a:latin typeface="Nunito Sans" panose="00000500000000000000" pitchFamily="2" charset="0"/>
            </a:endParaRP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a:t>
            </a:r>
            <a:endParaRPr lang="en-US" sz="2500" dirty="0">
              <a:latin typeface="Nunito Sans" panose="00000500000000000000" pitchFamily="2" charset="0"/>
            </a:endParaRPr>
          </a:p>
        </p:txBody>
      </p:sp>
    </p:spTree>
    <p:extLst>
      <p:ext uri="{BB962C8B-B14F-4D97-AF65-F5344CB8AC3E}">
        <p14:creationId xmlns:p14="http://schemas.microsoft.com/office/powerpoint/2010/main" val="2881014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3046988"/>
          </a:xfrm>
          <a:prstGeom prst="rect">
            <a:avLst/>
          </a:prstGeom>
          <a:noFill/>
        </p:spPr>
        <p:txBody>
          <a:bodyPr wrap="square" rtlCol="0">
            <a:spAutoFit/>
          </a:bodyPr>
          <a:lstStyle/>
          <a:p>
            <a:pPr algn="just"/>
            <a:r>
              <a:rPr lang="en-US" sz="2400" dirty="0">
                <a:latin typeface="Nunito Sans" panose="00000500000000000000" pitchFamily="2" charset="0"/>
              </a:rPr>
              <a:t>Each of five persons </a:t>
            </a:r>
            <a:r>
              <a:rPr lang="en-US" sz="2400" dirty="0" err="1">
                <a:latin typeface="Nunito Sans" panose="00000500000000000000" pitchFamily="2" charset="0"/>
              </a:rPr>
              <a:t>Neena</a:t>
            </a:r>
            <a:r>
              <a:rPr lang="en-US" sz="2400" dirty="0">
                <a:latin typeface="Nunito Sans" panose="00000500000000000000" pitchFamily="2" charset="0"/>
              </a:rPr>
              <a:t>, </a:t>
            </a:r>
            <a:r>
              <a:rPr lang="en-US" sz="2400" dirty="0" err="1">
                <a:latin typeface="Nunito Sans" panose="00000500000000000000" pitchFamily="2" charset="0"/>
              </a:rPr>
              <a:t>Latha</a:t>
            </a:r>
            <a:r>
              <a:rPr lang="en-US" sz="2400" dirty="0">
                <a:latin typeface="Nunito Sans" panose="00000500000000000000" pitchFamily="2" charset="0"/>
              </a:rPr>
              <a:t>, Jaya, </a:t>
            </a:r>
            <a:r>
              <a:rPr lang="en-US" sz="2400" dirty="0" err="1">
                <a:latin typeface="Nunito Sans" panose="00000500000000000000" pitchFamily="2" charset="0"/>
              </a:rPr>
              <a:t>Reena</a:t>
            </a:r>
            <a:r>
              <a:rPr lang="en-US" sz="2400" dirty="0">
                <a:latin typeface="Nunito Sans" panose="00000500000000000000" pitchFamily="2" charset="0"/>
              </a:rPr>
              <a:t> and Molly is the owner of a field in a different country among S through W. Each of them planted different kinds of flowers among-rose, tulips, carnation, jasmine and lily. </a:t>
            </a:r>
            <a:r>
              <a:rPr lang="en-US" sz="2400" dirty="0" err="1">
                <a:latin typeface="Nunito Sans" panose="00000500000000000000" pitchFamily="2" charset="0"/>
              </a:rPr>
              <a:t>Neena</a:t>
            </a:r>
            <a:r>
              <a:rPr lang="en-US" sz="2400" dirty="0">
                <a:latin typeface="Nunito Sans" panose="00000500000000000000" pitchFamily="2" charset="0"/>
              </a:rPr>
              <a:t> owns a field in the country S and she has not planted tulips or rose. Rose is grown in a farm in country U, which is owned by Jaya. In country W, grows either lily or carnation. </a:t>
            </a:r>
            <a:r>
              <a:rPr lang="en-US" sz="2400" dirty="0" err="1">
                <a:latin typeface="Nunito Sans" panose="00000500000000000000" pitchFamily="2" charset="0"/>
              </a:rPr>
              <a:t>Latha</a:t>
            </a:r>
            <a:r>
              <a:rPr lang="en-US" sz="2400" dirty="0">
                <a:latin typeface="Nunito Sans" panose="00000500000000000000" pitchFamily="2" charset="0"/>
              </a:rPr>
              <a:t> has a field in country V but she is not growing Tulips. Carnation or Jasmine does not grow in country S. </a:t>
            </a:r>
            <a:r>
              <a:rPr lang="en-US" sz="2400" dirty="0" err="1">
                <a:latin typeface="Nunito Sans" panose="00000500000000000000" pitchFamily="2" charset="0"/>
              </a:rPr>
              <a:t>Reena</a:t>
            </a:r>
            <a:r>
              <a:rPr lang="en-US" sz="2400" dirty="0">
                <a:latin typeface="Nunito Sans" panose="00000500000000000000" pitchFamily="2" charset="0"/>
              </a:rPr>
              <a:t> has a field in country 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15-18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422466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has the field of carnation?</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Jaya</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Reena</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Latha</a:t>
            </a:r>
            <a:endParaRPr lang="en-US" sz="2500" dirty="0">
              <a:latin typeface="Nunito Sans" panose="00000500000000000000" pitchFamily="2" charset="0"/>
            </a:endParaRP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Molly</a:t>
            </a:r>
          </a:p>
        </p:txBody>
      </p:sp>
    </p:spTree>
    <p:extLst>
      <p:ext uri="{BB962C8B-B14F-4D97-AF65-F5344CB8AC3E}">
        <p14:creationId xmlns:p14="http://schemas.microsoft.com/office/powerpoint/2010/main" val="3468997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owns a field in country U?</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Jaya</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Molly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Reena</a:t>
            </a:r>
            <a:endParaRPr lang="en-US" sz="2500" dirty="0">
              <a:latin typeface="Nunito Sans" panose="00000500000000000000" pitchFamily="2" charset="0"/>
            </a:endParaRP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Neena</a:t>
            </a:r>
            <a:endParaRPr lang="en-US" sz="2500" dirty="0">
              <a:latin typeface="Nunito Sans" panose="00000500000000000000" pitchFamily="2" charset="0"/>
            </a:endParaRPr>
          </a:p>
        </p:txBody>
      </p:sp>
    </p:spTree>
    <p:extLst>
      <p:ext uri="{BB962C8B-B14F-4D97-AF65-F5344CB8AC3E}">
        <p14:creationId xmlns:p14="http://schemas.microsoft.com/office/powerpoint/2010/main" val="31106227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has the field of Rose?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Molly</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Jaya</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Reena</a:t>
            </a:r>
            <a:endParaRPr lang="en-US" sz="2500" dirty="0">
              <a:latin typeface="Nunito Sans" panose="00000500000000000000" pitchFamily="2" charset="0"/>
            </a:endParaRP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Neena</a:t>
            </a:r>
            <a:endParaRPr lang="en-US" sz="2500" dirty="0">
              <a:latin typeface="Nunito Sans" panose="00000500000000000000" pitchFamily="2" charset="0"/>
            </a:endParaRPr>
          </a:p>
        </p:txBody>
      </p:sp>
    </p:spTree>
    <p:extLst>
      <p:ext uri="{BB962C8B-B14F-4D97-AF65-F5344CB8AC3E}">
        <p14:creationId xmlns:p14="http://schemas.microsoft.com/office/powerpoint/2010/main" val="1061496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t>
            </a:r>
            <a:r>
              <a:rPr lang="en-US" sz="2500" dirty="0" err="1">
                <a:latin typeface="Nunito Sans" panose="00000500000000000000" pitchFamily="2" charset="0"/>
              </a:rPr>
              <a:t>Reena</a:t>
            </a:r>
            <a:r>
              <a:rPr lang="en-US" sz="2500" dirty="0">
                <a:latin typeface="Nunito Sans" panose="00000500000000000000" pitchFamily="2" charset="0"/>
              </a:rPr>
              <a:t> planted tulips, then who owns a field in country </a:t>
            </a:r>
            <a:r>
              <a:rPr lang="en-US" sz="2500" dirty="0" smtClean="0">
                <a:latin typeface="Nunito Sans" panose="00000500000000000000" pitchFamily="2" charset="0"/>
              </a:rPr>
              <a:t>W?</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Neena</a:t>
            </a:r>
            <a:endParaRPr lang="en-US" sz="2500" dirty="0">
              <a:latin typeface="Nunito Sans" panose="00000500000000000000" pitchFamily="2" charset="0"/>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Latha</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Molly</a:t>
            </a:r>
            <a:endParaRPr lang="en-US" sz="2500" dirty="0">
              <a:latin typeface="Nunito Sans" panose="00000500000000000000" pitchFamily="2" charset="0"/>
            </a:endParaRP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Jaya</a:t>
            </a:r>
          </a:p>
        </p:txBody>
      </p:sp>
    </p:spTree>
    <p:extLst>
      <p:ext uri="{BB962C8B-B14F-4D97-AF65-F5344CB8AC3E}">
        <p14:creationId xmlns:p14="http://schemas.microsoft.com/office/powerpoint/2010/main" val="13062164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154984"/>
          </a:xfrm>
          <a:prstGeom prst="rect">
            <a:avLst/>
          </a:prstGeom>
          <a:noFill/>
        </p:spPr>
        <p:txBody>
          <a:bodyPr wrap="square" rtlCol="0">
            <a:spAutoFit/>
          </a:bodyPr>
          <a:lstStyle/>
          <a:p>
            <a:pPr algn="just"/>
            <a:r>
              <a:rPr lang="en-US" sz="2400" b="1" dirty="0">
                <a:latin typeface="Nunito Sans" panose="00000500000000000000" pitchFamily="2" charset="0"/>
              </a:rPr>
              <a:t>Directions for questions:</a:t>
            </a:r>
            <a:r>
              <a:rPr lang="en-US" sz="2400" dirty="0">
                <a:latin typeface="Nunito Sans" panose="00000500000000000000" pitchFamily="2" charset="0"/>
              </a:rPr>
              <a:t> There are 4 friends </a:t>
            </a:r>
            <a:r>
              <a:rPr lang="en-US" sz="2400" dirty="0" err="1">
                <a:latin typeface="Nunito Sans" panose="00000500000000000000" pitchFamily="2" charset="0"/>
              </a:rPr>
              <a:t>Arun</a:t>
            </a:r>
            <a:r>
              <a:rPr lang="en-US" sz="2400" dirty="0">
                <a:latin typeface="Nunito Sans" panose="00000500000000000000" pitchFamily="2" charset="0"/>
              </a:rPr>
              <a:t>, Sandeep, </a:t>
            </a:r>
            <a:r>
              <a:rPr lang="en-US" sz="2400" dirty="0" err="1">
                <a:latin typeface="Nunito Sans" panose="00000500000000000000" pitchFamily="2" charset="0"/>
              </a:rPr>
              <a:t>Tarun</a:t>
            </a:r>
            <a:r>
              <a:rPr lang="en-US" sz="2400" dirty="0">
                <a:latin typeface="Nunito Sans" panose="00000500000000000000" pitchFamily="2" charset="0"/>
              </a:rPr>
              <a:t> and Dan who are studying in the same college. They can select 3 different subjects out of six electives which are Physics, Chemistry, Mathematics, Geography, History and English. The intake of each subject is 10, 24, 30, 40, 50, 60 not necessarily in this order. The following information is also known.</a:t>
            </a:r>
          </a:p>
          <a:p>
            <a:pPr algn="just"/>
            <a:r>
              <a:rPr lang="en-US" sz="2400" dirty="0">
                <a:latin typeface="Nunito Sans" panose="00000500000000000000" pitchFamily="2" charset="0"/>
              </a:rPr>
              <a:t> I.  Each subject has been selected by only 2 students.</a:t>
            </a:r>
          </a:p>
          <a:p>
            <a:pPr algn="just"/>
            <a:r>
              <a:rPr lang="en-US" sz="2400" dirty="0">
                <a:latin typeface="Nunito Sans" panose="00000500000000000000" pitchFamily="2" charset="0"/>
              </a:rPr>
              <a:t>II.  Sandeep has selected 2 subjects which Dan has selected and 1 subject which </a:t>
            </a:r>
            <a:r>
              <a:rPr lang="en-US" sz="2400" dirty="0" err="1">
                <a:latin typeface="Nunito Sans" panose="00000500000000000000" pitchFamily="2" charset="0"/>
              </a:rPr>
              <a:t>Arun</a:t>
            </a:r>
            <a:r>
              <a:rPr lang="en-US" sz="2400" dirty="0">
                <a:latin typeface="Nunito Sans" panose="00000500000000000000" pitchFamily="2" charset="0"/>
              </a:rPr>
              <a:t> has selected.</a:t>
            </a:r>
          </a:p>
          <a:p>
            <a:pPr algn="just"/>
            <a:r>
              <a:rPr lang="en-US" sz="2400" dirty="0">
                <a:latin typeface="Nunito Sans" panose="00000500000000000000" pitchFamily="2" charset="0"/>
              </a:rPr>
              <a:t>III. The subject with lowest intake has been selected by Dan.</a:t>
            </a:r>
          </a:p>
          <a:p>
            <a:pPr algn="just"/>
            <a:r>
              <a:rPr lang="en-US" sz="2400" dirty="0">
                <a:latin typeface="Nunito Sans" panose="00000500000000000000" pitchFamily="2" charset="0"/>
              </a:rPr>
              <a:t>IV. Only </a:t>
            </a:r>
            <a:r>
              <a:rPr lang="en-US" sz="2400" dirty="0" err="1">
                <a:latin typeface="Nunito Sans" panose="00000500000000000000" pitchFamily="2" charset="0"/>
              </a:rPr>
              <a:t>Tarun</a:t>
            </a:r>
            <a:r>
              <a:rPr lang="en-US" sz="2400" dirty="0">
                <a:latin typeface="Nunito Sans" panose="00000500000000000000" pitchFamily="2" charset="0"/>
              </a:rPr>
              <a:t> and Dan have selected English whose intake is twice as that of Mathematics</a:t>
            </a:r>
            <a:r>
              <a:rPr lang="en-US" sz="2400" dirty="0" smtClean="0">
                <a:latin typeface="Nunito Sans" panose="00000500000000000000" pitchFamily="2" charset="0"/>
              </a:rPr>
              <a:t>.</a:t>
            </a:r>
            <a:endParaRPr lang="en-US" sz="24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19-20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70410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DATA </a:t>
            </a:r>
            <a:r>
              <a:rPr lang="en-US" sz="5400" b="1" dirty="0" smtClean="0">
                <a:solidFill>
                  <a:schemeClr val="bg1"/>
                </a:solidFill>
                <a:latin typeface="Nunito Sans" panose="00000500000000000000" pitchFamily="2" charset="0"/>
              </a:rPr>
              <a:t>ARRANGEMENTS</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938992"/>
          </a:xfrm>
          <a:prstGeom prst="rect">
            <a:avLst/>
          </a:prstGeom>
          <a:noFill/>
        </p:spPr>
        <p:txBody>
          <a:bodyPr wrap="square" rtlCol="0">
            <a:spAutoFit/>
          </a:bodyPr>
          <a:lstStyle/>
          <a:p>
            <a:pPr algn="just"/>
            <a:r>
              <a:rPr lang="en-US" sz="2400" dirty="0" smtClean="0">
                <a:latin typeface="Nunito Sans" panose="00000500000000000000" pitchFamily="2" charset="0"/>
              </a:rPr>
              <a:t>V.  </a:t>
            </a:r>
            <a:r>
              <a:rPr lang="en-US" sz="2400" dirty="0" err="1">
                <a:latin typeface="Nunito Sans" panose="00000500000000000000" pitchFamily="2" charset="0"/>
              </a:rPr>
              <a:t>Arun</a:t>
            </a:r>
            <a:r>
              <a:rPr lang="en-US" sz="2400" dirty="0">
                <a:latin typeface="Nunito Sans" panose="00000500000000000000" pitchFamily="2" charset="0"/>
              </a:rPr>
              <a:t> has selected the subject which has an intake of 50.</a:t>
            </a:r>
          </a:p>
          <a:p>
            <a:pPr algn="just"/>
            <a:r>
              <a:rPr lang="en-US" sz="2400" dirty="0">
                <a:latin typeface="Nunito Sans" panose="00000500000000000000" pitchFamily="2" charset="0"/>
              </a:rPr>
              <a:t>VI. The intake of History is less than 28. </a:t>
            </a:r>
            <a:r>
              <a:rPr lang="en-US" sz="2400" dirty="0" err="1">
                <a:latin typeface="Nunito Sans" panose="00000500000000000000" pitchFamily="2" charset="0"/>
              </a:rPr>
              <a:t>Arun</a:t>
            </a:r>
            <a:r>
              <a:rPr lang="en-US" sz="2400" dirty="0">
                <a:latin typeface="Nunito Sans" panose="00000500000000000000" pitchFamily="2" charset="0"/>
              </a:rPr>
              <a:t> and Sandeep have selected History as one of their subject.</a:t>
            </a:r>
          </a:p>
          <a:p>
            <a:pPr algn="just"/>
            <a:r>
              <a:rPr lang="en-US" sz="2400" dirty="0">
                <a:latin typeface="Nunito Sans" panose="00000500000000000000" pitchFamily="2" charset="0"/>
              </a:rPr>
              <a:t>VII. Dan has selected Mathematics while </a:t>
            </a:r>
            <a:r>
              <a:rPr lang="en-US" sz="2400" dirty="0" err="1">
                <a:latin typeface="Nunito Sans" panose="00000500000000000000" pitchFamily="2" charset="0"/>
              </a:rPr>
              <a:t>Tarun</a:t>
            </a:r>
            <a:r>
              <a:rPr lang="en-US" sz="2400" dirty="0">
                <a:latin typeface="Nunito Sans" panose="00000500000000000000" pitchFamily="2" charset="0"/>
              </a:rPr>
              <a:t> has selected Chemistry whose intake is less than Geography but more than Mathematics.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19-20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63364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subject is selected by both </a:t>
            </a:r>
            <a:r>
              <a:rPr lang="en-US" sz="2500" dirty="0" err="1">
                <a:latin typeface="Nunito Sans" panose="00000500000000000000" pitchFamily="2" charset="0"/>
              </a:rPr>
              <a:t>Arun</a:t>
            </a:r>
            <a:r>
              <a:rPr lang="en-US" sz="2500" dirty="0">
                <a:latin typeface="Nunito Sans" panose="00000500000000000000" pitchFamily="2" charset="0"/>
              </a:rPr>
              <a:t> and </a:t>
            </a:r>
            <a:r>
              <a:rPr lang="en-US" sz="2500" dirty="0" err="1">
                <a:latin typeface="Nunito Sans" panose="00000500000000000000" pitchFamily="2" charset="0"/>
              </a:rPr>
              <a:t>Tarun</a:t>
            </a:r>
            <a:r>
              <a:rPr lang="en-US" sz="2500" dirty="0">
                <a:latin typeface="Nunito Sans" panose="00000500000000000000" pitchFamily="2" charset="0"/>
              </a:rPr>
              <a: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History</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Geography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Chemistry</a:t>
            </a: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Geography and Chemistry</a:t>
            </a:r>
          </a:p>
        </p:txBody>
      </p:sp>
    </p:spTree>
    <p:extLst>
      <p:ext uri="{BB962C8B-B14F-4D97-AF65-F5344CB8AC3E}">
        <p14:creationId xmlns:p14="http://schemas.microsoft.com/office/powerpoint/2010/main" val="2284234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is the correct combination of subject and intake?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Chemistry-40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English-50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History-10</a:t>
            </a:r>
          </a:p>
        </p:txBody>
      </p:sp>
      <p:sp>
        <p:nvSpPr>
          <p:cNvPr id="13" name="Rectangle 12">
            <a:extLst>
              <a:ext uri="{FF2B5EF4-FFF2-40B4-BE49-F238E27FC236}">
                <a16:creationId xmlns=""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Geography-35</a:t>
            </a:r>
          </a:p>
        </p:txBody>
      </p:sp>
    </p:spTree>
    <p:extLst>
      <p:ext uri="{BB962C8B-B14F-4D97-AF65-F5344CB8AC3E}">
        <p14:creationId xmlns:p14="http://schemas.microsoft.com/office/powerpoint/2010/main" val="11913260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Directions: In a class there are seven students (including boys and girls) A, B, C, D, E, F and G. They sit on three benches I, II and III. Such that at least two students on each bench and at least one girl on each bench. C who is a girl student, does not sit with A, E and D. F the boy student sits with only B. A sits on the bench I with his best friends. G sits on the bench III. E is the brother of C.</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98788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girls are there out of these 7 students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or 4</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Data inadequate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51772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is the group of girls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BAC</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BFC</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BCD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CDF</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46946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Who sits with C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G</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E</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3422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Directions:</a:t>
            </a:r>
            <a:r>
              <a:rPr lang="en-US" sz="2500" dirty="0">
                <a:latin typeface="Nunito Sans" panose="00000500000000000000" pitchFamily="2" charset="0"/>
              </a:rPr>
              <a:t> </a:t>
            </a:r>
            <a:endParaRPr lang="en-US" sz="2500" dirty="0" smtClean="0">
              <a:latin typeface="Nunito Sans" panose="00000500000000000000" pitchFamily="2" charset="0"/>
            </a:endParaRPr>
          </a:p>
          <a:p>
            <a:pPr algn="just"/>
            <a:r>
              <a:rPr lang="en-US" sz="2500" dirty="0" smtClean="0">
                <a:latin typeface="Nunito Sans" panose="00000500000000000000" pitchFamily="2" charset="0"/>
              </a:rPr>
              <a:t>There </a:t>
            </a:r>
            <a:r>
              <a:rPr lang="en-US" sz="2500" dirty="0">
                <a:latin typeface="Nunito Sans" panose="00000500000000000000" pitchFamily="2" charset="0"/>
              </a:rPr>
              <a:t>are six persons A, B, C, D, E and F in a school. Each of the teachers teaches two subjects, one compulsory subject and the other optional subject. D’s optional subject was History while three others have it as compulsory subject. E and F have Physics as one of their subjects. F’s compulsory subject is Mathematics which is an optional subject of both C and E. History and English are A’s subjects but in terms of compulsory and optional subjects, they are just reverse of those of D’s. Chemistry is an optional subject of only one of them. The only female teacher in the school has English as her compulsory subject.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761957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Which of the following groups has History as the compulsory subject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C, D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C, 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D </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B, C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01258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Widescreen</PresentationFormat>
  <Paragraphs>299</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Nunito Sans</vt:lpstr>
      <vt:lpstr>Calibri</vt:lpstr>
      <vt:lpstr>Nunito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2020-01-24T09:18:03Z</dcterms:modified>
</cp:coreProperties>
</file>