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7" r:id="rId21"/>
    <p:sldId id="278" r:id="rId22"/>
    <p:sldId id="279" r:id="rId23"/>
    <p:sldId id="280" r:id="rId24"/>
    <p:sldId id="281" r:id="rId25"/>
    <p:sldId id="271" r:id="rId26"/>
    <p:sldId id="272"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Nunito Sans" pitchFamily="2" charset="0"/>
      <p:regular r:id="rId37"/>
      <p:bold r:id="rId38"/>
      <p:italic r:id="rId39"/>
      <p:boldItalic r:id="rId40"/>
    </p:embeddedFont>
    <p:embeddedFont>
      <p:font typeface="Nunito Sans SemiBold"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9" roundtripDataSignature="AMtx7mjt8gv3I3d7P5iZpnxBNfQ/EEOJ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745" autoAdjust="0"/>
  </p:normalViewPr>
  <p:slideViewPr>
    <p:cSldViewPr snapToGrid="0">
      <p:cViewPr varScale="1">
        <p:scale>
          <a:sx n="51" d="100"/>
          <a:sy n="51" d="100"/>
        </p:scale>
        <p:origin x="1877" y="53"/>
      </p:cViewPr>
      <p:guideLst>
        <p:guide orient="horz" pos="2160"/>
        <p:guide pos="3840"/>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font" Target="fonts/font5.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02B7AB51-0F78-40E8-80ED-274C8293FEE6}"/>
    <pc:docChg chg="custSel modSld">
      <pc:chgData name="mamatha gudavalli" userId="d413e1ebb6389b57" providerId="LiveId" clId="{02B7AB51-0F78-40E8-80ED-274C8293FEE6}" dt="2024-03-11T07:17:15.268" v="50" actId="20577"/>
      <pc:docMkLst>
        <pc:docMk/>
      </pc:docMkLst>
      <pc:sldChg chg="modNotesTx">
        <pc:chgData name="mamatha gudavalli" userId="d413e1ebb6389b57" providerId="LiveId" clId="{02B7AB51-0F78-40E8-80ED-274C8293FEE6}" dt="2024-03-11T07:17:15.268" v="50" actId="20577"/>
        <pc:sldMkLst>
          <pc:docMk/>
          <pc:sldMk cId="0" sldId="271"/>
        </pc:sldMkLst>
      </pc:sldChg>
    </pc:docChg>
  </pc:docChgLst>
  <pc:docChgLst>
    <pc:chgData name="mamatha gudavalli" userId="d413e1ebb6389b57" providerId="LiveId" clId="{5C9C179D-0636-4207-B1ED-B76901B5600E}"/>
    <pc:docChg chg="modSld sldOrd">
      <pc:chgData name="mamatha gudavalli" userId="d413e1ebb6389b57" providerId="LiveId" clId="{5C9C179D-0636-4207-B1ED-B76901B5600E}" dt="2023-12-04T09:58:48.207" v="33" actId="20577"/>
      <pc:docMkLst>
        <pc:docMk/>
      </pc:docMkLst>
      <pc:sldChg chg="modSp mod ord">
        <pc:chgData name="mamatha gudavalli" userId="d413e1ebb6389b57" providerId="LiveId" clId="{5C9C179D-0636-4207-B1ED-B76901B5600E}" dt="2023-12-04T09:58:39.883" v="28" actId="20577"/>
        <pc:sldMkLst>
          <pc:docMk/>
          <pc:sldMk cId="0" sldId="271"/>
        </pc:sldMkLst>
        <pc:spChg chg="mod">
          <ac:chgData name="mamatha gudavalli" userId="d413e1ebb6389b57" providerId="LiveId" clId="{5C9C179D-0636-4207-B1ED-B76901B5600E}" dt="2023-12-04T09:58:39.883" v="28" actId="20577"/>
          <ac:spMkLst>
            <pc:docMk/>
            <pc:sldMk cId="0" sldId="271"/>
            <ac:spMk id="291" creationId="{00000000-0000-0000-0000-000000000000}"/>
          </ac:spMkLst>
        </pc:spChg>
      </pc:sldChg>
      <pc:sldChg chg="modSp mod ord">
        <pc:chgData name="mamatha gudavalli" userId="d413e1ebb6389b57" providerId="LiveId" clId="{5C9C179D-0636-4207-B1ED-B76901B5600E}" dt="2023-12-04T09:58:48.207" v="33" actId="20577"/>
        <pc:sldMkLst>
          <pc:docMk/>
          <pc:sldMk cId="0" sldId="272"/>
        </pc:sldMkLst>
        <pc:spChg chg="mod">
          <ac:chgData name="mamatha gudavalli" userId="d413e1ebb6389b57" providerId="LiveId" clId="{5C9C179D-0636-4207-B1ED-B76901B5600E}" dt="2023-12-04T09:58:48.207" v="33" actId="20577"/>
          <ac:spMkLst>
            <pc:docMk/>
            <pc:sldMk cId="0" sldId="272"/>
            <ac:spMk id="309" creationId="{00000000-0000-0000-0000-000000000000}"/>
          </ac:spMkLst>
        </pc:spChg>
      </pc:sldChg>
      <pc:sldChg chg="modSp mod">
        <pc:chgData name="mamatha gudavalli" userId="d413e1ebb6389b57" providerId="LiveId" clId="{5C9C179D-0636-4207-B1ED-B76901B5600E}" dt="2023-12-04T09:57:50.772" v="12" actId="20577"/>
        <pc:sldMkLst>
          <pc:docMk/>
          <pc:sldMk cId="0" sldId="273"/>
        </pc:sldMkLst>
        <pc:spChg chg="mod">
          <ac:chgData name="mamatha gudavalli" userId="d413e1ebb6389b57" providerId="LiveId" clId="{5C9C179D-0636-4207-B1ED-B76901B5600E}" dt="2023-12-04T09:57:50.772" v="12" actId="20577"/>
          <ac:spMkLst>
            <pc:docMk/>
            <pc:sldMk cId="0" sldId="273"/>
            <ac:spMk id="317" creationId="{00000000-0000-0000-0000-000000000000}"/>
          </ac:spMkLst>
        </pc:spChg>
      </pc:sldChg>
      <pc:sldChg chg="modSp mod">
        <pc:chgData name="mamatha gudavalli" userId="d413e1ebb6389b57" providerId="LiveId" clId="{5C9C179D-0636-4207-B1ED-B76901B5600E}" dt="2023-12-04T09:57:58.209" v="17" actId="20577"/>
        <pc:sldMkLst>
          <pc:docMk/>
          <pc:sldMk cId="0" sldId="274"/>
        </pc:sldMkLst>
        <pc:spChg chg="mod">
          <ac:chgData name="mamatha gudavalli" userId="d413e1ebb6389b57" providerId="LiveId" clId="{5C9C179D-0636-4207-B1ED-B76901B5600E}" dt="2023-12-04T09:57:58.209" v="17" actId="20577"/>
          <ac:spMkLst>
            <pc:docMk/>
            <pc:sldMk cId="0" sldId="274"/>
            <ac:spMk id="326" creationId="{00000000-0000-0000-0000-000000000000}"/>
          </ac:spMkLst>
        </pc:spChg>
      </pc:sldChg>
      <pc:sldChg chg="modSp mod modNotesTx">
        <pc:chgData name="mamatha gudavalli" userId="d413e1ebb6389b57" providerId="LiveId" clId="{5C9C179D-0636-4207-B1ED-B76901B5600E}" dt="2023-12-04T09:58:16.017" v="23" actId="20577"/>
        <pc:sldMkLst>
          <pc:docMk/>
          <pc:sldMk cId="0" sldId="275"/>
        </pc:sldMkLst>
        <pc:spChg chg="mod">
          <ac:chgData name="mamatha gudavalli" userId="d413e1ebb6389b57" providerId="LiveId" clId="{5C9C179D-0636-4207-B1ED-B76901B5600E}" dt="2023-12-04T07:30:18.430" v="2" actId="20577"/>
          <ac:spMkLst>
            <pc:docMk/>
            <pc:sldMk cId="0" sldId="275"/>
            <ac:spMk id="338" creationId="{00000000-0000-0000-0000-000000000000}"/>
          </ac:spMkLst>
        </pc:spChg>
        <pc:spChg chg="mod">
          <ac:chgData name="mamatha gudavalli" userId="d413e1ebb6389b57" providerId="LiveId" clId="{5C9C179D-0636-4207-B1ED-B76901B5600E}" dt="2023-12-04T09:58:16.017" v="23" actId="20577"/>
          <ac:spMkLst>
            <pc:docMk/>
            <pc:sldMk cId="0" sldId="275"/>
            <ac:spMk id="343" creationId="{00000000-0000-0000-0000-000000000000}"/>
          </ac:spMkLst>
        </pc:spChg>
      </pc:sldChg>
      <pc:sldChg chg="modSp mod">
        <pc:chgData name="mamatha gudavalli" userId="d413e1ebb6389b57" providerId="LiveId" clId="{5C9C179D-0636-4207-B1ED-B76901B5600E}" dt="2023-12-04T09:58:25.518" v="25" actId="20577"/>
        <pc:sldMkLst>
          <pc:docMk/>
          <pc:sldMk cId="0" sldId="276"/>
        </pc:sldMkLst>
        <pc:spChg chg="mod">
          <ac:chgData name="mamatha gudavalli" userId="d413e1ebb6389b57" providerId="LiveId" clId="{5C9C179D-0636-4207-B1ED-B76901B5600E}" dt="2023-12-04T09:58:25.518" v="25" actId="20577"/>
          <ac:spMkLst>
            <pc:docMk/>
            <pc:sldMk cId="0" sldId="276"/>
            <ac:spMk id="35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210" name="Google Shape;21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Answer : </a:t>
            </a:r>
            <a:r>
              <a:rPr lang="en-US"/>
              <a:t>D</a:t>
            </a:r>
            <a:endParaRPr/>
          </a:p>
          <a:p>
            <a:pPr marL="0" lvl="0" indent="0" algn="l" rtl="0">
              <a:spcBef>
                <a:spcPts val="0"/>
              </a:spcBef>
              <a:spcAft>
                <a:spcPts val="0"/>
              </a:spcAft>
              <a:buNone/>
            </a:pPr>
            <a:r>
              <a:rPr lang="en-US" b="1"/>
              <a:t>Explanation :</a:t>
            </a:r>
            <a:br>
              <a:rPr lang="en-US"/>
            </a:br>
            <a:r>
              <a:rPr lang="en-US" sz="1200">
                <a:solidFill>
                  <a:schemeClr val="dk1"/>
                </a:solidFill>
                <a:latin typeface="Calibri"/>
                <a:ea typeface="Calibri"/>
                <a:cs typeface="Calibri"/>
                <a:sym typeface="Calibri"/>
              </a:rPr>
              <a:t>1995 , 1998 = (40 + 60 +120 ) = 220, ( 50 + 80 +100 ) = 230</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1996, 1998 = (60 + 70 + 90 ) = 220, ( 50 + 80 +100 ) = 230</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1997, 1998 = ( 60 + 80 +100 ) = 240, ( 50 +80 + 100 ) = 230</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1995, 1996 = ( 40 + 60 + 120 ) =</a:t>
            </a:r>
            <a:r>
              <a:rPr lang="en-US" sz="1200" b="1">
                <a:solidFill>
                  <a:schemeClr val="dk1"/>
                </a:solidFill>
                <a:latin typeface="Calibri"/>
                <a:ea typeface="Calibri"/>
                <a:cs typeface="Calibri"/>
                <a:sym typeface="Calibri"/>
              </a:rPr>
              <a:t> 220</a:t>
            </a:r>
            <a:r>
              <a:rPr lang="en-US" sz="1200">
                <a:solidFill>
                  <a:schemeClr val="dk1"/>
                </a:solidFill>
                <a:latin typeface="Calibri"/>
                <a:ea typeface="Calibri"/>
                <a:cs typeface="Calibri"/>
                <a:sym typeface="Calibri"/>
              </a:rPr>
              <a:t>, ( 60 + 70 + 90 )= </a:t>
            </a:r>
            <a:r>
              <a:rPr lang="en-US" sz="1200" b="1">
                <a:solidFill>
                  <a:schemeClr val="dk1"/>
                </a:solidFill>
                <a:latin typeface="Calibri"/>
                <a:ea typeface="Calibri"/>
                <a:cs typeface="Calibri"/>
                <a:sym typeface="Calibri"/>
              </a:rPr>
              <a:t>220</a:t>
            </a:r>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In 1995 , 1996  the sales of 3 companies together is equal</a:t>
            </a:r>
            <a:endParaRPr/>
          </a:p>
        </p:txBody>
      </p:sp>
      <p:sp>
        <p:nvSpPr>
          <p:cNvPr id="220" name="Google Shape;22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236" name="Google Shape;23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Answer : </a:t>
            </a:r>
            <a:r>
              <a:rPr lang="en-US"/>
              <a:t>D</a:t>
            </a:r>
            <a:endParaRPr/>
          </a:p>
          <a:p>
            <a:pPr marL="0" lvl="0" indent="0" algn="l" rtl="0">
              <a:spcBef>
                <a:spcPts val="0"/>
              </a:spcBef>
              <a:spcAft>
                <a:spcPts val="0"/>
              </a:spcAft>
              <a:buNone/>
            </a:pPr>
            <a:r>
              <a:rPr lang="en-US" b="1"/>
              <a:t>Explanation :</a:t>
            </a:r>
            <a:br>
              <a:rPr lang="en-US"/>
            </a:br>
            <a:r>
              <a:rPr lang="en-US" sz="1200">
                <a:solidFill>
                  <a:schemeClr val="dk1"/>
                </a:solidFill>
                <a:latin typeface="Calibri"/>
                <a:ea typeface="Calibri"/>
                <a:cs typeface="Calibri"/>
                <a:sym typeface="Calibri"/>
              </a:rPr>
              <a:t>Borrowed amount = Rs. 29,952</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Pay back amount = Rs. 6000</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increase = ( 29,952 - 6000 ) / 6000 * 100 =</a:t>
            </a:r>
            <a:r>
              <a:rPr lang="en-US" sz="1200" b="1">
                <a:solidFill>
                  <a:schemeClr val="dk1"/>
                </a:solidFill>
                <a:latin typeface="Calibri"/>
                <a:ea typeface="Calibri"/>
                <a:cs typeface="Calibri"/>
                <a:sym typeface="Calibri"/>
              </a:rPr>
              <a:t> 399.2 %</a:t>
            </a:r>
            <a:endParaRPr/>
          </a:p>
        </p:txBody>
      </p:sp>
      <p:sp>
        <p:nvSpPr>
          <p:cNvPr id="246" name="Google Shape;24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262" name="Google Shape;26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Answer : </a:t>
            </a:r>
            <a:r>
              <a:rPr lang="en-US"/>
              <a:t>C</a:t>
            </a:r>
            <a:endParaRPr/>
          </a:p>
          <a:p>
            <a:pPr marL="0" lvl="0" indent="0" algn="l" rtl="0">
              <a:spcBef>
                <a:spcPts val="0"/>
              </a:spcBef>
              <a:spcAft>
                <a:spcPts val="0"/>
              </a:spcAft>
              <a:buNone/>
            </a:pPr>
            <a:r>
              <a:rPr lang="en-US" b="1"/>
              <a:t>Explanation :</a:t>
            </a:r>
            <a:br>
              <a:rPr lang="en-US"/>
            </a:br>
            <a:r>
              <a:rPr lang="en-US"/>
              <a:t>a) Rate of change of sales between 1997 &amp; 1998 = ((48000-40000) / 48000)*100= 16.66</a:t>
            </a:r>
            <a:endParaRPr/>
          </a:p>
          <a:p>
            <a:pPr marL="0" lvl="0" indent="0" algn="l" rtl="0">
              <a:spcBef>
                <a:spcPts val="0"/>
              </a:spcBef>
              <a:spcAft>
                <a:spcPts val="0"/>
              </a:spcAft>
              <a:buNone/>
            </a:pPr>
            <a:r>
              <a:rPr lang="en-US"/>
              <a:t>b) Rate of change of sales between 1999 &amp; 2000 = ((30000-25000) / 30000)*100= 16.66</a:t>
            </a:r>
            <a:endParaRPr/>
          </a:p>
        </p:txBody>
      </p:sp>
      <p:sp>
        <p:nvSpPr>
          <p:cNvPr id="272" name="Google Shape;27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314" name="Google Shape;31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dirty="0">
                <a:solidFill>
                  <a:schemeClr val="dk1"/>
                </a:solidFill>
                <a:latin typeface="Calibri"/>
                <a:ea typeface="Calibri"/>
                <a:cs typeface="Calibri"/>
                <a:sym typeface="Calibri"/>
              </a:rPr>
              <a:t>Let us </a:t>
            </a:r>
            <a:r>
              <a:rPr lang="en-US" sz="1200" b="0" i="0" dirty="0" err="1">
                <a:solidFill>
                  <a:schemeClr val="dk1"/>
                </a:solidFill>
                <a:latin typeface="Calibri"/>
                <a:ea typeface="Calibri"/>
                <a:cs typeface="Calibri"/>
                <a:sym typeface="Calibri"/>
              </a:rPr>
              <a:t>analyse</a:t>
            </a:r>
            <a:r>
              <a:rPr lang="en-US" sz="1200" b="0" i="0" dirty="0">
                <a:solidFill>
                  <a:schemeClr val="dk1"/>
                </a:solidFill>
                <a:latin typeface="Calibri"/>
                <a:ea typeface="Calibri"/>
                <a:cs typeface="Calibri"/>
                <a:sym typeface="Calibri"/>
              </a:rPr>
              <a:t> the scores of Match-1 first: Runs scored by Bimal, Dinu and Elan = 88 + 72 + 60 = 220 Hence, runs scored by Arpit and Chatur = 270 – 220 = 50 Also 10% of 270 = 27 So, both Arpit and Chatur can score a maximum of 27 runs but the sum of their scores should be 50. Arpit’s score’s range in Match-1 is 23–27 and subsequently Chatur’s score’s range in Match-1 is 27–23. Similarly Chatur and Dinu scored 30 runs each in Match-2. In Match-3 even though 10% of 240 = 24, as Dinu scored 20 runs, both Arpit and Bimal can score a maximum of 19 runs, but the sum of their scores should be 32. In Match-4, Chatur and Elan combined scored 200 – 53 – 52 –56 = 39 runs. As 10% of 200 = 20, one of Chatur or Elan scores 20 runs and the other scores 19 runs. The table can be re-written as:</a:t>
            </a:r>
            <a:endParaRPr b="1" dirty="0"/>
          </a:p>
          <a:p>
            <a:pPr marL="0" lvl="0" indent="0" algn="l" rtl="0">
              <a:spcBef>
                <a:spcPts val="0"/>
              </a:spcBef>
              <a:spcAft>
                <a:spcPts val="0"/>
              </a:spcAft>
              <a:buNone/>
            </a:pPr>
            <a:endParaRPr b="1" dirty="0"/>
          </a:p>
        </p:txBody>
      </p:sp>
      <p:sp>
        <p:nvSpPr>
          <p:cNvPr id="323" name="Google Shape;323;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Calibri"/>
                <a:ea typeface="Calibri"/>
                <a:cs typeface="Calibri"/>
                <a:sym typeface="Calibri"/>
              </a:rPr>
              <a:t>Option A</a:t>
            </a:r>
            <a:br>
              <a:rPr lang="en-US" dirty="0"/>
            </a:br>
            <a:r>
              <a:rPr lang="en-US" sz="1200" b="0" i="0" dirty="0">
                <a:solidFill>
                  <a:schemeClr val="dk1"/>
                </a:solidFill>
                <a:latin typeface="Calibri"/>
                <a:ea typeface="Calibri"/>
                <a:cs typeface="Calibri"/>
                <a:sym typeface="Calibri"/>
              </a:rPr>
              <a:t>Maximum possible runs scored by Arpit in Match-1</a:t>
            </a:r>
            <a:br>
              <a:rPr lang="en-US" dirty="0"/>
            </a:br>
            <a:r>
              <a:rPr lang="en-US" sz="1200" b="0" i="0" dirty="0">
                <a:solidFill>
                  <a:schemeClr val="dk1"/>
                </a:solidFill>
                <a:latin typeface="Calibri"/>
                <a:ea typeface="Calibri"/>
                <a:cs typeface="Calibri"/>
                <a:sym typeface="Calibri"/>
              </a:rPr>
              <a:t>= 27</a:t>
            </a:r>
            <a:br>
              <a:rPr lang="en-US" dirty="0"/>
            </a:br>
            <a:r>
              <a:rPr lang="en-US" sz="1200" b="0" i="0" dirty="0">
                <a:solidFill>
                  <a:schemeClr val="dk1"/>
                </a:solidFill>
                <a:latin typeface="Calibri"/>
                <a:ea typeface="Calibri"/>
                <a:cs typeface="Calibri"/>
                <a:sym typeface="Calibri"/>
              </a:rPr>
              <a:t>Maximum possible runs scored by Arpit in Match-3</a:t>
            </a:r>
            <a:br>
              <a:rPr lang="en-US" dirty="0"/>
            </a:br>
            <a:r>
              <a:rPr lang="en-US" sz="1200" b="0" i="0" dirty="0">
                <a:solidFill>
                  <a:schemeClr val="dk1"/>
                </a:solidFill>
                <a:latin typeface="Calibri"/>
                <a:ea typeface="Calibri"/>
                <a:cs typeface="Calibri"/>
                <a:sym typeface="Calibri"/>
              </a:rPr>
              <a:t>= 19</a:t>
            </a:r>
            <a:br>
              <a:rPr lang="en-US" dirty="0"/>
            </a:br>
            <a:r>
              <a:rPr lang="en-US" sz="1200" b="0" i="0" dirty="0">
                <a:solidFill>
                  <a:schemeClr val="dk1"/>
                </a:solidFill>
                <a:latin typeface="Calibri"/>
                <a:ea typeface="Calibri"/>
                <a:cs typeface="Calibri"/>
                <a:sym typeface="Calibri"/>
              </a:rPr>
              <a:t>Maximum possible percentage contribution: = (27+ 100+19+53)/(270+ 300+240+ 200) × 100%</a:t>
            </a:r>
            <a:br>
              <a:rPr lang="en-US" dirty="0"/>
            </a:br>
            <a:r>
              <a:rPr lang="en-US" sz="1200" b="0" i="0" dirty="0">
                <a:solidFill>
                  <a:schemeClr val="dk1"/>
                </a:solidFill>
                <a:latin typeface="Calibri"/>
                <a:ea typeface="Calibri"/>
                <a:cs typeface="Calibri"/>
                <a:sym typeface="Calibri"/>
              </a:rPr>
              <a:t>=199/1010 ×100 %</a:t>
            </a:r>
            <a:br>
              <a:rPr lang="en-US" dirty="0"/>
            </a:br>
            <a:r>
              <a:rPr lang="en-US" sz="1200" b="0" i="0" dirty="0">
                <a:solidFill>
                  <a:schemeClr val="dk1"/>
                </a:solidFill>
                <a:latin typeface="Calibri"/>
                <a:ea typeface="Calibri"/>
                <a:cs typeface="Calibri"/>
                <a:sym typeface="Calibri"/>
              </a:rPr>
              <a:t>= 19.7 %</a:t>
            </a:r>
            <a:endParaRPr dirty="0"/>
          </a:p>
        </p:txBody>
      </p:sp>
      <p:sp>
        <p:nvSpPr>
          <p:cNvPr id="332" name="Google Shape;332;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Option B</a:t>
            </a:r>
            <a:br>
              <a:rPr lang="en-US"/>
            </a:br>
            <a:r>
              <a:rPr lang="en-US" sz="1200" b="0" i="0">
                <a:solidFill>
                  <a:schemeClr val="dk1"/>
                </a:solidFill>
                <a:latin typeface="Calibri"/>
                <a:ea typeface="Calibri"/>
                <a:cs typeface="Calibri"/>
                <a:sym typeface="Calibri"/>
              </a:rPr>
              <a:t>Maximum possible total runs scored by Chatur in the four matches = 27 + 30 + 110 + 20 = 187.</a:t>
            </a:r>
            <a:br>
              <a:rPr lang="en-US"/>
            </a:br>
            <a:r>
              <a:rPr lang="en-US" sz="1200" b="0" i="0">
                <a:solidFill>
                  <a:schemeClr val="dk1"/>
                </a:solidFill>
                <a:latin typeface="Calibri"/>
                <a:ea typeface="Calibri"/>
                <a:cs typeface="Calibri"/>
                <a:sym typeface="Calibri"/>
              </a:rPr>
              <a:t>In such a case minimum possible total runs scored by Arpit in the four matches = 23 + 100 + 13 + 53 = 189.</a:t>
            </a:r>
            <a:br>
              <a:rPr lang="en-US"/>
            </a:br>
            <a:r>
              <a:rPr lang="en-US" sz="1200" b="0" i="0">
                <a:solidFill>
                  <a:schemeClr val="dk1"/>
                </a:solidFill>
                <a:latin typeface="Calibri"/>
                <a:ea typeface="Calibri"/>
                <a:cs typeface="Calibri"/>
                <a:sym typeface="Calibri"/>
              </a:rPr>
              <a:t>Difference = 189 – 187 = 2 (minimum possible)</a:t>
            </a:r>
            <a:br>
              <a:rPr lang="en-US"/>
            </a:br>
            <a:r>
              <a:rPr lang="en-US" sz="1200" b="0" i="0">
                <a:solidFill>
                  <a:schemeClr val="dk1"/>
                </a:solidFill>
                <a:latin typeface="Calibri"/>
                <a:ea typeface="Calibri"/>
                <a:cs typeface="Calibri"/>
                <a:sym typeface="Calibri"/>
              </a:rPr>
              <a:t>Subsequently total runs scored by Bimal in the four matches = 88 + 65 + 19 + 52 = 224.</a:t>
            </a:r>
            <a:br>
              <a:rPr lang="en-US"/>
            </a:br>
            <a:r>
              <a:rPr lang="en-US" sz="1200" b="0" i="0">
                <a:solidFill>
                  <a:schemeClr val="dk1"/>
                </a:solidFill>
                <a:latin typeface="Calibri"/>
                <a:ea typeface="Calibri"/>
                <a:cs typeface="Calibri"/>
                <a:sym typeface="Calibri"/>
              </a:rPr>
              <a:t>Also, total runs scored by Elan in the four matches = 60 + 30 + 78 + 19 = 187</a:t>
            </a:r>
            <a:br>
              <a:rPr lang="en-US"/>
            </a:br>
            <a:r>
              <a:rPr lang="en-US" sz="1200" b="0" i="0">
                <a:solidFill>
                  <a:schemeClr val="dk1"/>
                </a:solidFill>
                <a:latin typeface="Calibri"/>
                <a:ea typeface="Calibri"/>
                <a:cs typeface="Calibri"/>
                <a:sym typeface="Calibri"/>
              </a:rPr>
              <a:t>Absolute difference = 224 – 187 = 37</a:t>
            </a:r>
            <a:endParaRPr/>
          </a:p>
        </p:txBody>
      </p:sp>
      <p:sp>
        <p:nvSpPr>
          <p:cNvPr id="349" name="Google Shape;349;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Option C</a:t>
            </a:r>
            <a:br>
              <a:rPr lang="en-US"/>
            </a:br>
            <a:r>
              <a:rPr lang="en-US" sz="1200" b="0" i="0">
                <a:solidFill>
                  <a:schemeClr val="dk1"/>
                </a:solidFill>
                <a:latin typeface="Calibri"/>
                <a:ea typeface="Calibri"/>
                <a:cs typeface="Calibri"/>
                <a:sym typeface="Calibri"/>
              </a:rPr>
              <a:t>Individual ranges for total score:</a:t>
            </a:r>
            <a:br>
              <a:rPr lang="en-US"/>
            </a:br>
            <a:r>
              <a:rPr lang="en-US" sz="1200" b="0" i="0">
                <a:solidFill>
                  <a:schemeClr val="dk1"/>
                </a:solidFill>
                <a:latin typeface="Calibri"/>
                <a:ea typeface="Calibri"/>
                <a:cs typeface="Calibri"/>
                <a:sym typeface="Calibri"/>
              </a:rPr>
              <a:t>Arpit -&gt; 189 199</a:t>
            </a:r>
            <a:br>
              <a:rPr lang="en-US"/>
            </a:br>
            <a:r>
              <a:rPr lang="en-US" sz="1200" b="0" i="0">
                <a:solidFill>
                  <a:schemeClr val="dk1"/>
                </a:solidFill>
                <a:latin typeface="Calibri"/>
                <a:ea typeface="Calibri"/>
                <a:cs typeface="Calibri"/>
                <a:sym typeface="Calibri"/>
              </a:rPr>
              <a:t>Bimal -&gt;218 224</a:t>
            </a:r>
            <a:br>
              <a:rPr lang="en-US"/>
            </a:br>
            <a:r>
              <a:rPr lang="en-US" sz="1200" b="0" i="0">
                <a:solidFill>
                  <a:schemeClr val="dk1"/>
                </a:solidFill>
                <a:latin typeface="Calibri"/>
                <a:ea typeface="Calibri"/>
                <a:cs typeface="Calibri"/>
                <a:sym typeface="Calibri"/>
              </a:rPr>
              <a:t>Chatur -&gt;182 187</a:t>
            </a:r>
            <a:br>
              <a:rPr lang="en-US"/>
            </a:br>
            <a:r>
              <a:rPr lang="en-US" sz="1200" b="0" i="0">
                <a:solidFill>
                  <a:schemeClr val="dk1"/>
                </a:solidFill>
                <a:latin typeface="Calibri"/>
                <a:ea typeface="Calibri"/>
                <a:cs typeface="Calibri"/>
                <a:sym typeface="Calibri"/>
              </a:rPr>
              <a:t>Dinu -&gt;223</a:t>
            </a:r>
            <a:br>
              <a:rPr lang="en-US"/>
            </a:br>
            <a:r>
              <a:rPr lang="en-US" sz="1200" b="0" i="0">
                <a:solidFill>
                  <a:schemeClr val="dk1"/>
                </a:solidFill>
                <a:latin typeface="Calibri"/>
                <a:ea typeface="Calibri"/>
                <a:cs typeface="Calibri"/>
                <a:sym typeface="Calibri"/>
              </a:rPr>
              <a:t>Elan -&gt;187 188</a:t>
            </a:r>
            <a:br>
              <a:rPr lang="en-US"/>
            </a:br>
            <a:r>
              <a:rPr lang="en-US" sz="1200" b="0" i="0">
                <a:solidFill>
                  <a:schemeClr val="dk1"/>
                </a:solidFill>
                <a:latin typeface="Calibri"/>
                <a:ea typeface="Calibri"/>
                <a:cs typeface="Calibri"/>
                <a:sym typeface="Calibri"/>
              </a:rPr>
              <a:t>Least total will be of Chatur (Rank 5)</a:t>
            </a:r>
            <a:br>
              <a:rPr lang="en-US"/>
            </a:br>
            <a:r>
              <a:rPr lang="en-US" sz="1200" b="0" i="0">
                <a:solidFill>
                  <a:schemeClr val="dk1"/>
                </a:solidFill>
                <a:latin typeface="Calibri"/>
                <a:ea typeface="Calibri"/>
                <a:cs typeface="Calibri"/>
                <a:sym typeface="Calibri"/>
              </a:rPr>
              <a:t>2nd least will be Elan (Rank 4)</a:t>
            </a:r>
            <a:br>
              <a:rPr lang="en-US"/>
            </a:br>
            <a:r>
              <a:rPr lang="en-US" sz="1200" b="0" i="0">
                <a:solidFill>
                  <a:schemeClr val="dk1"/>
                </a:solidFill>
                <a:latin typeface="Calibri"/>
                <a:ea typeface="Calibri"/>
                <a:cs typeface="Calibri"/>
                <a:sym typeface="Calibri"/>
              </a:rPr>
              <a:t>Rank 3 must be of Arpit.</a:t>
            </a:r>
            <a:br>
              <a:rPr lang="en-US"/>
            </a:br>
            <a:r>
              <a:rPr lang="en-US" sz="1200" b="0" i="0">
                <a:solidFill>
                  <a:schemeClr val="dk1"/>
                </a:solidFill>
                <a:latin typeface="Calibri"/>
                <a:ea typeface="Calibri"/>
                <a:cs typeface="Calibri"/>
                <a:sym typeface="Calibri"/>
              </a:rPr>
              <a:t>It is not possible to determine the exact ranks of Bimal and Dinu.</a:t>
            </a:r>
            <a:endParaRPr/>
          </a:p>
        </p:txBody>
      </p:sp>
      <p:sp>
        <p:nvSpPr>
          <p:cNvPr id="358" name="Google Shape;35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367" name="Google Shape;367;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b="1"/>
              <a:t>Answer : </a:t>
            </a:r>
            <a:r>
              <a:rPr lang="en-US"/>
              <a:t>B</a:t>
            </a:r>
            <a:endParaRPr/>
          </a:p>
          <a:p>
            <a:pPr marL="0" lvl="0" indent="0" algn="l" rtl="0">
              <a:spcBef>
                <a:spcPts val="0"/>
              </a:spcBef>
              <a:spcAft>
                <a:spcPts val="0"/>
              </a:spcAft>
              <a:buNone/>
            </a:pPr>
            <a:r>
              <a:rPr lang="en-US" b="1"/>
              <a:t>Explanation :</a:t>
            </a:r>
            <a:br>
              <a:rPr lang="en-US"/>
            </a:br>
            <a:r>
              <a:rPr lang="en-US"/>
              <a:t>Rice production in 2010 is 50,000Rice production in 2012 is 60,000</a:t>
            </a:r>
            <a:endParaRPr/>
          </a:p>
          <a:p>
            <a:pPr marL="0" lvl="0" indent="0" algn="l" rtl="0">
              <a:spcBef>
                <a:spcPts val="0"/>
              </a:spcBef>
              <a:spcAft>
                <a:spcPts val="0"/>
              </a:spcAft>
              <a:buNone/>
            </a:pPr>
            <a:r>
              <a:rPr lang="en-US"/>
              <a:t>The percentage increase is (60000-50000)/50000*100 = 20%</a:t>
            </a:r>
            <a:br>
              <a:rPr lang="en-US"/>
            </a:br>
            <a:br>
              <a:rPr lang="en-US"/>
            </a:br>
            <a:endParaRPr/>
          </a:p>
        </p:txBody>
      </p:sp>
      <p:sp>
        <p:nvSpPr>
          <p:cNvPr id="377" name="Google Shape;377;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Answer : </a:t>
            </a:r>
            <a:r>
              <a:rPr lang="en-US"/>
              <a:t>C</a:t>
            </a:r>
            <a:endParaRPr/>
          </a:p>
          <a:p>
            <a:pPr marL="0" lvl="0" indent="0" algn="l" rtl="0">
              <a:spcBef>
                <a:spcPts val="0"/>
              </a:spcBef>
              <a:spcAft>
                <a:spcPts val="0"/>
              </a:spcAft>
              <a:buNone/>
            </a:pPr>
            <a:r>
              <a:rPr lang="en-US" b="1"/>
              <a:t>Explanation :</a:t>
            </a:r>
            <a:br>
              <a:rPr lang="en-US"/>
            </a:br>
            <a:r>
              <a:rPr lang="en-US"/>
              <a:t>As obvious from the graph the maximum production in rice is during the year 2012.</a:t>
            </a:r>
            <a:endParaRPr/>
          </a:p>
        </p:txBody>
      </p:sp>
      <p:sp>
        <p:nvSpPr>
          <p:cNvPr id="394" name="Google Shape;394;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 name="Google Shape;41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Answer : </a:t>
            </a:r>
            <a:r>
              <a:rPr lang="en-US"/>
              <a:t>A</a:t>
            </a:r>
            <a:endParaRPr/>
          </a:p>
          <a:p>
            <a:pPr marL="0" lvl="0" indent="0" algn="l" rtl="0">
              <a:spcBef>
                <a:spcPts val="0"/>
              </a:spcBef>
              <a:spcAft>
                <a:spcPts val="0"/>
              </a:spcAft>
              <a:buNone/>
            </a:pPr>
            <a:r>
              <a:rPr lang="en-US" b="1"/>
              <a:t>Explanation :</a:t>
            </a:r>
            <a:br>
              <a:rPr lang="en-US"/>
            </a:br>
            <a:r>
              <a:rPr lang="en-US"/>
              <a:t>Average rice production is total amount of rice produced during the entire period divided by the number of years.Total production of rice = 1800</a:t>
            </a:r>
            <a:endParaRPr/>
          </a:p>
          <a:p>
            <a:pPr marL="0" lvl="0" indent="0" algn="l" rtl="0">
              <a:spcBef>
                <a:spcPts val="0"/>
              </a:spcBef>
              <a:spcAft>
                <a:spcPts val="0"/>
              </a:spcAft>
              <a:buNone/>
            </a:pPr>
            <a:r>
              <a:rPr lang="en-US"/>
              <a:t>Average production of rice is 1800/4 = 450</a:t>
            </a:r>
            <a:endParaRPr/>
          </a:p>
        </p:txBody>
      </p:sp>
      <p:sp>
        <p:nvSpPr>
          <p:cNvPr id="411" name="Google Shape;41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b="1" dirty="0"/>
              <a:t>We can’t determine max expenditure with profit.</a:t>
            </a:r>
            <a:endParaRPr b="1" dirty="0"/>
          </a:p>
        </p:txBody>
      </p:sp>
      <p:sp>
        <p:nvSpPr>
          <p:cNvPr id="288" name="Google Shape;28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Answer : </a:t>
            </a:r>
            <a:r>
              <a:rPr lang="en-US"/>
              <a:t>D</a:t>
            </a:r>
            <a:endParaRPr/>
          </a:p>
          <a:p>
            <a:pPr marL="0" lvl="0" indent="0" algn="l" rtl="0">
              <a:spcBef>
                <a:spcPts val="0"/>
              </a:spcBef>
              <a:spcAft>
                <a:spcPts val="0"/>
              </a:spcAft>
              <a:buNone/>
            </a:pPr>
            <a:r>
              <a:rPr lang="en-US" b="1"/>
              <a:t>Explanation :</a:t>
            </a:r>
            <a:br>
              <a:rPr lang="en-US"/>
            </a:br>
            <a:r>
              <a:rPr lang="en-US"/>
              <a:t>This answer cannot be determined as they have asked for expenditure , but in the graph they have not mentioned anything about it. So it cannot be determined.</a:t>
            </a:r>
            <a:endParaRPr/>
          </a:p>
        </p:txBody>
      </p:sp>
      <p:sp>
        <p:nvSpPr>
          <p:cNvPr id="298" name="Google Shape;29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428" name="Google Shape;42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first batsman to get out can be either Hayden or Gilchrist. Table 1 states that the first wicket falls at score 25. As Hayden himself scored 28 which is greater than 25, we can conclude that Gilchrist was the first to get out. At that time Hayden must have scored 25 – 7 = 18 runs. Similar analysis leads to the following table:</a:t>
            </a:r>
            <a:endParaRPr/>
          </a:p>
        </p:txBody>
      </p:sp>
      <p:sp>
        <p:nvSpPr>
          <p:cNvPr id="437" name="Google Shape;43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6" name="Google Shape;44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For image view🡪 Notes Page</a:t>
            </a:r>
            <a:endParaRPr/>
          </a:p>
          <a:p>
            <a:pPr marL="0" lvl="0" indent="0" algn="l" rtl="0">
              <a:spcBef>
                <a:spcPts val="0"/>
              </a:spcBef>
              <a:spcAft>
                <a:spcPts val="0"/>
              </a:spcAft>
              <a:buNone/>
            </a:pPr>
            <a:r>
              <a:rPr lang="en-US"/>
              <a:t>The first batsman to get out can be either Hayden or Gilchrist. Table 1 states that the first wicket falls at score 25. As Hayden himself scored 28 which is greater than 25, we can conclude that Gilchrist was the first to get out. At that time Hayden must have scored 25 – 7 = 18 runs. Similar analysis leads to the following table:</a:t>
            </a:r>
            <a:endParaRPr sz="1200" b="0" i="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Option B</a:t>
            </a:r>
            <a:br>
              <a:rPr lang="en-US"/>
            </a:br>
            <a:r>
              <a:rPr lang="en-US" sz="1200" b="0" i="0">
                <a:solidFill>
                  <a:schemeClr val="dk1"/>
                </a:solidFill>
                <a:latin typeface="Calibri"/>
                <a:ea typeface="Calibri"/>
                <a:cs typeface="Calibri"/>
                <a:sym typeface="Calibri"/>
              </a:rPr>
              <a:t>Hodge lost his wicket between Hayden and Hussey.</a:t>
            </a:r>
            <a:endParaRPr/>
          </a:p>
          <a:p>
            <a:pPr marL="0" lvl="0" indent="0" algn="l" rtl="0">
              <a:spcBef>
                <a:spcPts val="0"/>
              </a:spcBef>
              <a:spcAft>
                <a:spcPts val="0"/>
              </a:spcAft>
              <a:buNone/>
            </a:pPr>
            <a:endParaRPr/>
          </a:p>
        </p:txBody>
      </p:sp>
      <p:sp>
        <p:nvSpPr>
          <p:cNvPr id="447" name="Google Shape;447;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pic>
        <p:nvPicPr>
          <p:cNvPr id="448" name="Google Shape;448;p29:notes" descr="https://www.mbatious.com/assets/uploads/files/1488694822220-di85.png?v=47t6fd0svpu"/>
          <p:cNvPicPr preferRelativeResize="0"/>
          <p:nvPr/>
        </p:nvPicPr>
        <p:blipFill rotWithShape="1">
          <a:blip r:embed="rId3">
            <a:alphaModFix/>
          </a:blip>
          <a:srcRect/>
          <a:stretch/>
        </p:blipFill>
        <p:spPr>
          <a:xfrm>
            <a:off x="1828800" y="5882885"/>
            <a:ext cx="3541713" cy="3228161"/>
          </a:xfrm>
          <a:prstGeom prst="rect">
            <a:avLst/>
          </a:prstGeom>
          <a:noFill/>
          <a:ln>
            <a:noFill/>
          </a:ln>
        </p:spPr>
      </p:pic>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4" name="Google Shape;464;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Option B</a:t>
            </a:r>
            <a:br>
              <a:rPr lang="en-US"/>
            </a:br>
            <a:r>
              <a:rPr lang="en-US" sz="1200" b="0" i="0">
                <a:solidFill>
                  <a:schemeClr val="dk1"/>
                </a:solidFill>
                <a:latin typeface="Calibri"/>
                <a:ea typeface="Calibri"/>
                <a:cs typeface="Calibri"/>
                <a:sym typeface="Calibri"/>
              </a:rPr>
              <a:t>Hodge lost his wicket between Hayden and Hussey.</a:t>
            </a:r>
            <a:endParaRPr/>
          </a:p>
          <a:p>
            <a:pPr marL="0" lvl="0" indent="0" algn="l" rtl="0">
              <a:spcBef>
                <a:spcPts val="0"/>
              </a:spcBef>
              <a:spcAft>
                <a:spcPts val="0"/>
              </a:spcAft>
              <a:buNone/>
            </a:pPr>
            <a:endParaRPr/>
          </a:p>
        </p:txBody>
      </p:sp>
      <p:sp>
        <p:nvSpPr>
          <p:cNvPr id="465" name="Google Shape;465;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(2) Option D</a:t>
            </a:r>
            <a:br>
              <a:rPr lang="en-US"/>
            </a:br>
            <a:r>
              <a:rPr lang="en-US" sz="1200" b="0" i="0">
                <a:solidFill>
                  <a:schemeClr val="dk1"/>
                </a:solidFill>
                <a:latin typeface="Calibri"/>
                <a:ea typeface="Calibri"/>
                <a:cs typeface="Calibri"/>
                <a:sym typeface="Calibri"/>
              </a:rPr>
              <a:t>It can either be Clark or Lee. (See table).</a:t>
            </a:r>
            <a:endParaRPr/>
          </a:p>
          <a:p>
            <a:pPr marL="0" lvl="0" indent="0" algn="l" rtl="0">
              <a:spcBef>
                <a:spcPts val="0"/>
              </a:spcBef>
              <a:spcAft>
                <a:spcPts val="0"/>
              </a:spcAft>
              <a:buNone/>
            </a:pPr>
            <a:endParaRPr/>
          </a:p>
        </p:txBody>
      </p:sp>
      <p:sp>
        <p:nvSpPr>
          <p:cNvPr id="482" name="Google Shape;482;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Option A</a:t>
            </a:r>
            <a:br>
              <a:rPr lang="en-US"/>
            </a:br>
            <a:r>
              <a:rPr lang="en-US" sz="1200" b="0" i="0">
                <a:solidFill>
                  <a:schemeClr val="dk1"/>
                </a:solidFill>
                <a:latin typeface="Calibri"/>
                <a:ea typeface="Calibri"/>
                <a:cs typeface="Calibri"/>
                <a:sym typeface="Calibri"/>
              </a:rPr>
              <a:t>The second highest partnership was for the fourth wicket between Hayden and Hussey for 15 runs. Percentage contribution of Hayden (who got dismissed first):</a:t>
            </a:r>
            <a:br>
              <a:rPr lang="en-US"/>
            </a:br>
            <a:r>
              <a:rPr lang="en-US" sz="1200" b="0" i="0">
                <a:solidFill>
                  <a:schemeClr val="dk1"/>
                </a:solidFill>
                <a:latin typeface="Calibri"/>
                <a:ea typeface="Calibri"/>
                <a:cs typeface="Calibri"/>
                <a:sym typeface="Calibri"/>
              </a:rPr>
              <a:t>5/15×100=33.33%</a:t>
            </a:r>
            <a:endParaRPr/>
          </a:p>
        </p:txBody>
      </p:sp>
      <p:sp>
        <p:nvSpPr>
          <p:cNvPr id="499" name="Google Shape;499;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Option C</a:t>
            </a:r>
            <a:br>
              <a:rPr lang="en-US"/>
            </a:br>
            <a:r>
              <a:rPr lang="en-US" sz="1200" b="0" i="0">
                <a:solidFill>
                  <a:schemeClr val="dk1"/>
                </a:solidFill>
                <a:latin typeface="Calibri"/>
                <a:ea typeface="Calibri"/>
                <a:cs typeface="Calibri"/>
                <a:sym typeface="Calibri"/>
              </a:rPr>
              <a:t>Refer to the table. The maximum number of fours that could have been scored between the fall of any two wickets can be summarised as:</a:t>
            </a:r>
            <a:br>
              <a:rPr lang="en-US"/>
            </a:br>
            <a:r>
              <a:rPr lang="en-US" sz="1200" b="0" i="0">
                <a:solidFill>
                  <a:schemeClr val="dk1"/>
                </a:solidFill>
                <a:latin typeface="Calibri"/>
                <a:ea typeface="Calibri"/>
                <a:cs typeface="Calibri"/>
                <a:sym typeface="Calibri"/>
              </a:rPr>
              <a:t>0 to 1st : 5 fours</a:t>
            </a:r>
            <a:br>
              <a:rPr lang="en-US"/>
            </a:br>
            <a:r>
              <a:rPr lang="en-US" sz="1200" b="0" i="0">
                <a:solidFill>
                  <a:schemeClr val="dk1"/>
                </a:solidFill>
                <a:latin typeface="Calibri"/>
                <a:ea typeface="Calibri"/>
                <a:cs typeface="Calibri"/>
                <a:sym typeface="Calibri"/>
              </a:rPr>
              <a:t>1st – 2nd : 2 fours</a:t>
            </a:r>
            <a:br>
              <a:rPr lang="en-US"/>
            </a:br>
            <a:r>
              <a:rPr lang="en-US" sz="1200" b="0" i="0">
                <a:solidFill>
                  <a:schemeClr val="dk1"/>
                </a:solidFill>
                <a:latin typeface="Calibri"/>
                <a:ea typeface="Calibri"/>
                <a:cs typeface="Calibri"/>
                <a:sym typeface="Calibri"/>
              </a:rPr>
              <a:t>2nd – 3rd : 2 fours</a:t>
            </a:r>
            <a:br>
              <a:rPr lang="en-US"/>
            </a:br>
            <a:r>
              <a:rPr lang="en-US" sz="1200" b="0" i="0">
                <a:solidFill>
                  <a:schemeClr val="dk1"/>
                </a:solidFill>
                <a:latin typeface="Calibri"/>
                <a:ea typeface="Calibri"/>
                <a:cs typeface="Calibri"/>
                <a:sym typeface="Calibri"/>
              </a:rPr>
              <a:t>3rd – 4th : 3 fours</a:t>
            </a:r>
            <a:br>
              <a:rPr lang="en-US"/>
            </a:br>
            <a:r>
              <a:rPr lang="en-US" sz="1200" b="0" i="0">
                <a:solidFill>
                  <a:schemeClr val="dk1"/>
                </a:solidFill>
                <a:latin typeface="Calibri"/>
                <a:ea typeface="Calibri"/>
                <a:cs typeface="Calibri"/>
                <a:sym typeface="Calibri"/>
              </a:rPr>
              <a:t>4th – 5th : 0 fours</a:t>
            </a:r>
            <a:br>
              <a:rPr lang="en-US"/>
            </a:br>
            <a:r>
              <a:rPr lang="en-US" sz="1200" b="0" i="0">
                <a:solidFill>
                  <a:schemeClr val="dk1"/>
                </a:solidFill>
                <a:latin typeface="Calibri"/>
                <a:ea typeface="Calibri"/>
                <a:cs typeface="Calibri"/>
                <a:sym typeface="Calibri"/>
              </a:rPr>
              <a:t>5th – 6th : 3 fours</a:t>
            </a:r>
            <a:br>
              <a:rPr lang="en-US"/>
            </a:br>
            <a:r>
              <a:rPr lang="en-US" sz="1200" b="0" i="0">
                <a:solidFill>
                  <a:schemeClr val="dk1"/>
                </a:solidFill>
                <a:latin typeface="Calibri"/>
                <a:ea typeface="Calibri"/>
                <a:cs typeface="Calibri"/>
                <a:sym typeface="Calibri"/>
              </a:rPr>
              <a:t>6th – 7th : 1 four</a:t>
            </a:r>
            <a:br>
              <a:rPr lang="en-US"/>
            </a:br>
            <a:r>
              <a:rPr lang="en-US" sz="1200" b="0" i="0">
                <a:solidFill>
                  <a:schemeClr val="dk1"/>
                </a:solidFill>
                <a:latin typeface="Calibri"/>
                <a:ea typeface="Calibri"/>
                <a:cs typeface="Calibri"/>
                <a:sym typeface="Calibri"/>
              </a:rPr>
              <a:t>7th – 8th : 1 four</a:t>
            </a:r>
            <a:br>
              <a:rPr lang="en-US"/>
            </a:br>
            <a:r>
              <a:rPr lang="en-US" sz="1200" b="0" i="0">
                <a:solidFill>
                  <a:schemeClr val="dk1"/>
                </a:solidFill>
                <a:latin typeface="Calibri"/>
                <a:ea typeface="Calibri"/>
                <a:cs typeface="Calibri"/>
                <a:sym typeface="Calibri"/>
              </a:rPr>
              <a:t>8th – 9th : 2 fours</a:t>
            </a:r>
            <a:br>
              <a:rPr lang="en-US"/>
            </a:br>
            <a:r>
              <a:rPr lang="en-US" sz="1200" b="0" i="0">
                <a:solidFill>
                  <a:schemeClr val="dk1"/>
                </a:solidFill>
                <a:latin typeface="Calibri"/>
                <a:ea typeface="Calibri"/>
                <a:cs typeface="Calibri"/>
                <a:sym typeface="Calibri"/>
              </a:rPr>
              <a:t>9th – 10th : 2 fours</a:t>
            </a:r>
            <a:br>
              <a:rPr lang="en-US"/>
            </a:br>
            <a:r>
              <a:rPr lang="en-US" sz="1200" b="0" i="0">
                <a:solidFill>
                  <a:schemeClr val="dk1"/>
                </a:solidFill>
                <a:latin typeface="Calibri"/>
                <a:ea typeface="Calibri"/>
                <a:cs typeface="Calibri"/>
                <a:sym typeface="Calibri"/>
              </a:rPr>
              <a:t>So in all 21 fours could have been scored.</a:t>
            </a:r>
            <a:br>
              <a:rPr lang="en-US"/>
            </a:br>
            <a:r>
              <a:rPr lang="en-US" sz="1200" b="0" i="0">
                <a:solidFill>
                  <a:schemeClr val="dk1"/>
                </a:solidFill>
                <a:latin typeface="Calibri"/>
                <a:ea typeface="Calibri"/>
                <a:cs typeface="Calibri"/>
                <a:sym typeface="Calibri"/>
              </a:rPr>
              <a:t>The rest of the score is by virtue of singles.</a:t>
            </a:r>
            <a:endParaRPr/>
          </a:p>
        </p:txBody>
      </p:sp>
      <p:sp>
        <p:nvSpPr>
          <p:cNvPr id="516" name="Google Shape;516;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2" name="Google Shape;532;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533" name="Google Shape;533;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Answer : </a:t>
            </a:r>
            <a:r>
              <a:rPr lang="en-US"/>
              <a:t>A</a:t>
            </a:r>
            <a:endParaRPr/>
          </a:p>
          <a:p>
            <a:pPr marL="0" lvl="0" indent="0" algn="l" rtl="0">
              <a:spcBef>
                <a:spcPts val="0"/>
              </a:spcBef>
              <a:spcAft>
                <a:spcPts val="0"/>
              </a:spcAft>
              <a:buNone/>
            </a:pPr>
            <a:r>
              <a:rPr lang="en-US" b="1"/>
              <a:t>Explanation :</a:t>
            </a:r>
            <a:br>
              <a:rPr lang="en-US"/>
            </a:br>
            <a:r>
              <a:rPr lang="en-US" sz="1200">
                <a:solidFill>
                  <a:schemeClr val="dk1"/>
                </a:solidFill>
                <a:latin typeface="Calibri"/>
                <a:ea typeface="Calibri"/>
                <a:cs typeface="Calibri"/>
                <a:sym typeface="Calibri"/>
              </a:rPr>
              <a:t>360 degrees 180 lakhs</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81 degrees - 63 degrees=18 degrees</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360 degrees = 180 lakhs</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18 degrees = x</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x=18*180/360=9 lakhs</a:t>
            </a:r>
            <a:endParaRPr/>
          </a:p>
        </p:txBody>
      </p:sp>
      <p:sp>
        <p:nvSpPr>
          <p:cNvPr id="113" name="Google Shape;11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Answer : </a:t>
            </a:r>
            <a:r>
              <a:rPr lang="en-US"/>
              <a:t>D</a:t>
            </a:r>
            <a:endParaRPr/>
          </a:p>
          <a:p>
            <a:pPr marL="0" lvl="0" indent="0" algn="l" rtl="0">
              <a:spcBef>
                <a:spcPts val="0"/>
              </a:spcBef>
              <a:spcAft>
                <a:spcPts val="0"/>
              </a:spcAft>
              <a:buNone/>
            </a:pPr>
            <a:r>
              <a:rPr lang="en-US" b="1"/>
              <a:t>Explanation :</a:t>
            </a:r>
            <a:br>
              <a:rPr lang="en-US"/>
            </a:br>
            <a:r>
              <a:rPr lang="en-US" sz="1200">
                <a:solidFill>
                  <a:schemeClr val="dk1"/>
                </a:solidFill>
                <a:latin typeface="Calibri"/>
                <a:ea typeface="Calibri"/>
                <a:cs typeface="Calibri"/>
                <a:sym typeface="Calibri"/>
              </a:rPr>
              <a:t>360 degrees -2 crores</a:t>
            </a:r>
            <a:endParaRPr/>
          </a:p>
          <a:p>
            <a:pPr marL="0" lvl="0" indent="0" algn="l" rtl="0">
              <a:spcBef>
                <a:spcPts val="0"/>
              </a:spcBef>
              <a:spcAft>
                <a:spcPts val="0"/>
              </a:spcAft>
              <a:buNone/>
            </a:pPr>
            <a:r>
              <a:rPr lang="en-US"/>
              <a:t>Golf and Football together =36+54=90 degrees</a:t>
            </a:r>
            <a:br>
              <a:rPr lang="en-US" sz="1200">
                <a:solidFill>
                  <a:schemeClr val="dk1"/>
                </a:solidFill>
                <a:latin typeface="Calibri"/>
                <a:ea typeface="Calibri"/>
                <a:cs typeface="Calibri"/>
                <a:sym typeface="Calibri"/>
              </a:rPr>
            </a:b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360 degrees = 2 crores</a:t>
            </a:r>
            <a:br>
              <a:rPr lang="en-US"/>
            </a:b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then </a:t>
            </a:r>
            <a:r>
              <a:rPr lang="en-US"/>
              <a:t>90 degrees = x</a:t>
            </a:r>
            <a:endParaRPr/>
          </a:p>
          <a:p>
            <a:pPr marL="0" lvl="0" indent="0" algn="l" rtl="0">
              <a:spcBef>
                <a:spcPts val="0"/>
              </a:spcBef>
              <a:spcAft>
                <a:spcPts val="0"/>
              </a:spcAft>
              <a:buNone/>
            </a:pPr>
            <a:r>
              <a:rPr lang="en-US"/>
              <a:t>x = 0.5 crore</a:t>
            </a:r>
            <a:endParaRPr/>
          </a:p>
        </p:txBody>
      </p:sp>
      <p:sp>
        <p:nvSpPr>
          <p:cNvPr id="131" name="Google Shape;13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49" name="Google Shape;14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Answer : </a:t>
            </a:r>
            <a:r>
              <a:rPr lang="en-US"/>
              <a:t>A</a:t>
            </a:r>
            <a:endParaRPr/>
          </a:p>
          <a:p>
            <a:pPr marL="0" lvl="0" indent="0" algn="l" rtl="0">
              <a:spcBef>
                <a:spcPts val="0"/>
              </a:spcBef>
              <a:spcAft>
                <a:spcPts val="0"/>
              </a:spcAft>
              <a:buNone/>
            </a:pPr>
            <a:r>
              <a:rPr lang="en-US" b="1"/>
              <a:t>Explanation :</a:t>
            </a:r>
            <a:br>
              <a:rPr lang="en-US"/>
            </a:br>
            <a:r>
              <a:rPr lang="en-US" sz="1200">
                <a:solidFill>
                  <a:schemeClr val="dk1"/>
                </a:solidFill>
                <a:latin typeface="Calibri"/>
                <a:ea typeface="Calibri"/>
                <a:cs typeface="Calibri"/>
                <a:sym typeface="Calibri"/>
              </a:rPr>
              <a:t>No. of students in Sec-A  =64No. of students in Sec-B  =59</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No. of students in Sec-C  = 42</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No. of students in Sec- D = 70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Total = 235</a:t>
            </a:r>
            <a:endParaRPr/>
          </a:p>
        </p:txBody>
      </p:sp>
      <p:sp>
        <p:nvSpPr>
          <p:cNvPr id="159" name="Google Shape;15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Answer : </a:t>
            </a:r>
            <a:r>
              <a:rPr lang="en-US"/>
              <a:t>B</a:t>
            </a:r>
            <a:endParaRPr/>
          </a:p>
          <a:p>
            <a:pPr marL="0" lvl="0" indent="0" algn="l" rtl="0">
              <a:spcBef>
                <a:spcPts val="0"/>
              </a:spcBef>
              <a:spcAft>
                <a:spcPts val="0"/>
              </a:spcAft>
              <a:buNone/>
            </a:pPr>
            <a:r>
              <a:rPr lang="en-US" b="1"/>
              <a:t>Explanation :</a:t>
            </a:r>
            <a:br>
              <a:rPr lang="en-US"/>
            </a:br>
            <a:r>
              <a:rPr lang="en-US"/>
              <a:t>Section A=15+10+14=39</a:t>
            </a:r>
            <a:endParaRPr/>
          </a:p>
          <a:p>
            <a:pPr marL="0" lvl="0" indent="0" algn="l" rtl="0">
              <a:spcBef>
                <a:spcPts val="0"/>
              </a:spcBef>
              <a:spcAft>
                <a:spcPts val="0"/>
              </a:spcAft>
              <a:buNone/>
            </a:pPr>
            <a:r>
              <a:rPr lang="en-US"/>
              <a:t>Section B=6+20+12=38</a:t>
            </a:r>
            <a:endParaRPr/>
          </a:p>
          <a:p>
            <a:pPr marL="0" lvl="0" indent="0" algn="l" rtl="0">
              <a:spcBef>
                <a:spcPts val="0"/>
              </a:spcBef>
              <a:spcAft>
                <a:spcPts val="0"/>
              </a:spcAft>
              <a:buNone/>
            </a:pPr>
            <a:r>
              <a:rPr lang="en-US"/>
              <a:t>Section C=10+6+11=</a:t>
            </a:r>
            <a:r>
              <a:rPr lang="en-US" b="1"/>
              <a:t>27</a:t>
            </a:r>
            <a:endParaRPr/>
          </a:p>
          <a:p>
            <a:pPr marL="0" lvl="0" indent="0" algn="l" rtl="0">
              <a:spcBef>
                <a:spcPts val="0"/>
              </a:spcBef>
              <a:spcAft>
                <a:spcPts val="0"/>
              </a:spcAft>
              <a:buNone/>
            </a:pPr>
            <a:r>
              <a:rPr lang="en-US"/>
              <a:t>Section D=12+8+20=40</a:t>
            </a:r>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Section C</a:t>
            </a:r>
            <a:endParaRPr/>
          </a:p>
        </p:txBody>
      </p:sp>
      <p:sp>
        <p:nvSpPr>
          <p:cNvPr id="176" name="Google Shape;17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Answer : </a:t>
            </a:r>
            <a:r>
              <a:rPr lang="en-US"/>
              <a:t>A</a:t>
            </a:r>
            <a:endParaRPr/>
          </a:p>
          <a:p>
            <a:pPr marL="0" lvl="0" indent="0" algn="l" rtl="0">
              <a:spcBef>
                <a:spcPts val="0"/>
              </a:spcBef>
              <a:spcAft>
                <a:spcPts val="0"/>
              </a:spcAft>
              <a:buNone/>
            </a:pPr>
            <a:r>
              <a:rPr lang="en-US" b="1"/>
              <a:t>Explanation :</a:t>
            </a:r>
            <a:br>
              <a:rPr lang="en-US"/>
            </a:br>
            <a:r>
              <a:rPr lang="en-US" sz="1200">
                <a:solidFill>
                  <a:schemeClr val="dk1"/>
                </a:solidFill>
                <a:latin typeface="Calibri"/>
                <a:ea typeface="Calibri"/>
                <a:cs typeface="Calibri"/>
                <a:sym typeface="Calibri"/>
              </a:rPr>
              <a:t>Section A=15+10+14=39</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Section B=6+20+12=38</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Section C=10+6+11=27</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Section D=12+8+20=40</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a:t>
            </a:r>
            <a:r>
              <a:rPr lang="en-US" sz="1200" b="1">
                <a:solidFill>
                  <a:schemeClr val="dk1"/>
                </a:solidFill>
                <a:latin typeface="Calibri"/>
                <a:ea typeface="Calibri"/>
                <a:cs typeface="Calibri"/>
                <a:sym typeface="Calibri"/>
              </a:rPr>
              <a:t>Section D</a:t>
            </a:r>
            <a:endParaRPr/>
          </a:p>
        </p:txBody>
      </p:sp>
      <p:sp>
        <p:nvSpPr>
          <p:cNvPr id="193" name="Google Shape;19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5"/>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4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6"/>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6"/>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7"/>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7"/>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3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9"/>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9"/>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3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40"/>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4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1"/>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41"/>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41"/>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41"/>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4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3"/>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3"/>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43"/>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4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4"/>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4"/>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44"/>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4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4312966" y="2952750"/>
            <a:ext cx="3566067" cy="95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0"/>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10"/>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6</a:t>
            </a:r>
            <a:endParaRPr sz="4800" b="1">
              <a:solidFill>
                <a:schemeClr val="lt1"/>
              </a:solidFill>
              <a:latin typeface="Nunito Sans"/>
              <a:ea typeface="Nunito Sans"/>
              <a:cs typeface="Nunito Sans"/>
              <a:sym typeface="Nunito Sans"/>
            </a:endParaRPr>
          </a:p>
        </p:txBody>
      </p:sp>
      <p:pic>
        <p:nvPicPr>
          <p:cNvPr id="214" name="Google Shape;214;p10"/>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215" name="Google Shape;215;p10"/>
          <p:cNvSpPr txBox="1"/>
          <p:nvPr/>
        </p:nvSpPr>
        <p:spPr>
          <a:xfrm>
            <a:off x="642479" y="990600"/>
            <a:ext cx="10907041"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The following chart gives the sales of 3 companies over years. Study the chart and answer the given question.</a:t>
            </a:r>
            <a:endParaRPr/>
          </a:p>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In which of the given pairs of years the total sales of the 3 companies together are equal?</a:t>
            </a:r>
            <a:endParaRPr/>
          </a:p>
        </p:txBody>
      </p:sp>
      <p:pic>
        <p:nvPicPr>
          <p:cNvPr id="216" name="Google Shape;216;p10" descr="http://i1.facenow.in/modules/emanager/ques/img/tmp_26e359e83860db1d29811b6acca57d8ea88798072276.png"/>
          <p:cNvPicPr preferRelativeResize="0"/>
          <p:nvPr/>
        </p:nvPicPr>
        <p:blipFill rotWithShape="1">
          <a:blip r:embed="rId4">
            <a:alphaModFix/>
          </a:blip>
          <a:srcRect/>
          <a:stretch/>
        </p:blipFill>
        <p:spPr>
          <a:xfrm>
            <a:off x="642479" y="2728798"/>
            <a:ext cx="6596521" cy="37035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1"/>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223" name="Google Shape;223;p11"/>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224" name="Google Shape;224;p11"/>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225" name="Google Shape;225;p11"/>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226" name="Google Shape;226;p11"/>
          <p:cNvSpPr/>
          <p:nvPr/>
        </p:nvSpPr>
        <p:spPr>
          <a:xfrm>
            <a:off x="1456098" y="259080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1995, 1998</a:t>
            </a:r>
            <a:endParaRPr/>
          </a:p>
        </p:txBody>
      </p:sp>
      <p:sp>
        <p:nvSpPr>
          <p:cNvPr id="227" name="Google Shape;227;p11"/>
          <p:cNvSpPr/>
          <p:nvPr/>
        </p:nvSpPr>
        <p:spPr>
          <a:xfrm>
            <a:off x="1445891" y="316556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1996, 1998</a:t>
            </a:r>
            <a:endParaRPr/>
          </a:p>
        </p:txBody>
      </p:sp>
      <p:sp>
        <p:nvSpPr>
          <p:cNvPr id="228" name="Google Shape;228;p11"/>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1997, 1998</a:t>
            </a:r>
            <a:endParaRPr/>
          </a:p>
        </p:txBody>
      </p:sp>
      <p:sp>
        <p:nvSpPr>
          <p:cNvPr id="229" name="Google Shape;229;p11"/>
          <p:cNvSpPr/>
          <p:nvPr/>
        </p:nvSpPr>
        <p:spPr>
          <a:xfrm>
            <a:off x="144002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1995, 1996</a:t>
            </a:r>
            <a:endParaRPr/>
          </a:p>
        </p:txBody>
      </p:sp>
      <p:sp>
        <p:nvSpPr>
          <p:cNvPr id="230" name="Google Shape;230;p11"/>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11"/>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6</a:t>
            </a:r>
            <a:endParaRPr/>
          </a:p>
        </p:txBody>
      </p:sp>
      <p:pic>
        <p:nvPicPr>
          <p:cNvPr id="232" name="Google Shape;232;p11"/>
          <p:cNvPicPr preferRelativeResize="0"/>
          <p:nvPr/>
        </p:nvPicPr>
        <p:blipFill rotWithShape="1">
          <a:blip r:embed="rId3">
            <a:alphaModFix/>
          </a:blip>
          <a:srcRect/>
          <a:stretch/>
        </p:blipFill>
        <p:spPr>
          <a:xfrm>
            <a:off x="9674352" y="6099048"/>
            <a:ext cx="1989410" cy="4297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2"/>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12"/>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7</a:t>
            </a:r>
            <a:endParaRPr sz="4800" b="1">
              <a:solidFill>
                <a:schemeClr val="lt1"/>
              </a:solidFill>
              <a:latin typeface="Nunito Sans"/>
              <a:ea typeface="Nunito Sans"/>
              <a:cs typeface="Nunito Sans"/>
              <a:sym typeface="Nunito Sans"/>
            </a:endParaRPr>
          </a:p>
        </p:txBody>
      </p:sp>
      <p:pic>
        <p:nvPicPr>
          <p:cNvPr id="240" name="Google Shape;240;p12"/>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241" name="Google Shape;241;p12"/>
          <p:cNvSpPr txBox="1"/>
          <p:nvPr/>
        </p:nvSpPr>
        <p:spPr>
          <a:xfrm>
            <a:off x="642479" y="990600"/>
            <a:ext cx="10907041"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The following pie chart shows the sources of funds collected by a company for its new project. Study the graph carefully and answer the question given below. By what percentage is the borrowed amount greater than that of the Payback amount?</a:t>
            </a:r>
            <a:endParaRPr/>
          </a:p>
        </p:txBody>
      </p:sp>
      <p:pic>
        <p:nvPicPr>
          <p:cNvPr id="242" name="Google Shape;242;p12" descr="http://i1.facenow.in/modules/emanager/ques/img/tmp_26e359e83860db1d29811b6acca57d8ea881332339791.png"/>
          <p:cNvPicPr preferRelativeResize="0"/>
          <p:nvPr/>
        </p:nvPicPr>
        <p:blipFill rotWithShape="1">
          <a:blip r:embed="rId4">
            <a:alphaModFix/>
          </a:blip>
          <a:srcRect/>
          <a:stretch/>
        </p:blipFill>
        <p:spPr>
          <a:xfrm>
            <a:off x="990600" y="2761393"/>
            <a:ext cx="4755012" cy="33376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3"/>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249" name="Google Shape;249;p13"/>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250" name="Google Shape;250;p13"/>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251" name="Google Shape;251;p13"/>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252" name="Google Shape;252;p13"/>
          <p:cNvSpPr/>
          <p:nvPr/>
        </p:nvSpPr>
        <p:spPr>
          <a:xfrm>
            <a:off x="1456098" y="259080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314.42%</a:t>
            </a:r>
            <a:endParaRPr/>
          </a:p>
        </p:txBody>
      </p:sp>
      <p:sp>
        <p:nvSpPr>
          <p:cNvPr id="253" name="Google Shape;253;p13"/>
          <p:cNvSpPr/>
          <p:nvPr/>
        </p:nvSpPr>
        <p:spPr>
          <a:xfrm>
            <a:off x="1445891" y="316556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225.6%</a:t>
            </a:r>
            <a:endParaRPr/>
          </a:p>
        </p:txBody>
      </p:sp>
      <p:sp>
        <p:nvSpPr>
          <p:cNvPr id="254" name="Google Shape;254;p13"/>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336.76%	</a:t>
            </a:r>
            <a:endParaRPr/>
          </a:p>
        </p:txBody>
      </p:sp>
      <p:sp>
        <p:nvSpPr>
          <p:cNvPr id="255" name="Google Shape;255;p13"/>
          <p:cNvSpPr/>
          <p:nvPr/>
        </p:nvSpPr>
        <p:spPr>
          <a:xfrm>
            <a:off x="144002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399.2%</a:t>
            </a:r>
            <a:endParaRPr/>
          </a:p>
        </p:txBody>
      </p:sp>
      <p:sp>
        <p:nvSpPr>
          <p:cNvPr id="256" name="Google Shape;256;p1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13"/>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7</a:t>
            </a:r>
            <a:endParaRPr sz="4800" b="1">
              <a:solidFill>
                <a:schemeClr val="lt1"/>
              </a:solidFill>
              <a:latin typeface="Nunito Sans"/>
              <a:ea typeface="Nunito Sans"/>
              <a:cs typeface="Nunito Sans"/>
              <a:sym typeface="Nunito Sans"/>
            </a:endParaRPr>
          </a:p>
        </p:txBody>
      </p:sp>
      <p:pic>
        <p:nvPicPr>
          <p:cNvPr id="258" name="Google Shape;258;p13"/>
          <p:cNvPicPr preferRelativeResize="0"/>
          <p:nvPr/>
        </p:nvPicPr>
        <p:blipFill rotWithShape="1">
          <a:blip r:embed="rId3">
            <a:alphaModFix/>
          </a:blip>
          <a:srcRect/>
          <a:stretch/>
        </p:blipFill>
        <p:spPr>
          <a:xfrm>
            <a:off x="9674352" y="6099048"/>
            <a:ext cx="1989410" cy="4297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4"/>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14"/>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8</a:t>
            </a:r>
            <a:endParaRPr sz="4800" b="1">
              <a:solidFill>
                <a:schemeClr val="lt1"/>
              </a:solidFill>
              <a:latin typeface="Nunito Sans"/>
              <a:ea typeface="Nunito Sans"/>
              <a:cs typeface="Nunito Sans"/>
              <a:sym typeface="Nunito Sans"/>
            </a:endParaRPr>
          </a:p>
        </p:txBody>
      </p:sp>
      <p:pic>
        <p:nvPicPr>
          <p:cNvPr id="266" name="Google Shape;266;p14"/>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267" name="Google Shape;267;p14"/>
          <p:cNvSpPr txBox="1"/>
          <p:nvPr/>
        </p:nvSpPr>
        <p:spPr>
          <a:xfrm>
            <a:off x="642479" y="990600"/>
            <a:ext cx="10907041" cy="12464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The sales of the products of a sales company during 1997 to 2002 are shown in the following bar graph. Which are the two consecutive year between which the rate of change of sales is minimum?</a:t>
            </a:r>
            <a:endParaRPr/>
          </a:p>
        </p:txBody>
      </p:sp>
      <p:pic>
        <p:nvPicPr>
          <p:cNvPr id="268" name="Google Shape;268;p14" descr="http://i1.facenow.in/modules/emanager/ques/img/tmp_26e359e83860db1d29811b6acca57d8ea881768598996.png"/>
          <p:cNvPicPr preferRelativeResize="0"/>
          <p:nvPr/>
        </p:nvPicPr>
        <p:blipFill rotWithShape="1">
          <a:blip r:embed="rId4">
            <a:alphaModFix/>
          </a:blip>
          <a:srcRect/>
          <a:stretch/>
        </p:blipFill>
        <p:spPr>
          <a:xfrm>
            <a:off x="779105" y="2344077"/>
            <a:ext cx="6002695" cy="35233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5"/>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275" name="Google Shape;275;p15"/>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276" name="Google Shape;276;p15"/>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277" name="Google Shape;277;p15"/>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278" name="Google Shape;278;p15"/>
          <p:cNvSpPr/>
          <p:nvPr/>
        </p:nvSpPr>
        <p:spPr>
          <a:xfrm>
            <a:off x="1456098" y="259080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1997 &amp;1998</a:t>
            </a:r>
            <a:endParaRPr/>
          </a:p>
        </p:txBody>
      </p:sp>
      <p:sp>
        <p:nvSpPr>
          <p:cNvPr id="279" name="Google Shape;279;p15"/>
          <p:cNvSpPr/>
          <p:nvPr/>
        </p:nvSpPr>
        <p:spPr>
          <a:xfrm>
            <a:off x="1445891" y="316556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1999 &amp; 2000</a:t>
            </a:r>
            <a:endParaRPr/>
          </a:p>
        </p:txBody>
      </p:sp>
      <p:sp>
        <p:nvSpPr>
          <p:cNvPr id="280" name="Google Shape;280;p15"/>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Both '1997 &amp;1998' and '1999 &amp; 2000'</a:t>
            </a:r>
            <a:endParaRPr/>
          </a:p>
        </p:txBody>
      </p:sp>
      <p:sp>
        <p:nvSpPr>
          <p:cNvPr id="281" name="Google Shape;281;p15"/>
          <p:cNvSpPr/>
          <p:nvPr/>
        </p:nvSpPr>
        <p:spPr>
          <a:xfrm>
            <a:off x="144002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None</a:t>
            </a:r>
            <a:endParaRPr/>
          </a:p>
        </p:txBody>
      </p:sp>
      <p:sp>
        <p:nvSpPr>
          <p:cNvPr id="282" name="Google Shape;282;p15"/>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5"/>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8</a:t>
            </a:r>
            <a:endParaRPr/>
          </a:p>
        </p:txBody>
      </p:sp>
      <p:pic>
        <p:nvPicPr>
          <p:cNvPr id="284" name="Google Shape;284;p15"/>
          <p:cNvPicPr preferRelativeResize="0"/>
          <p:nvPr/>
        </p:nvPicPr>
        <p:blipFill rotWithShape="1">
          <a:blip r:embed="rId3">
            <a:alphaModFix/>
          </a:blip>
          <a:srcRect/>
          <a:stretch/>
        </p:blipFill>
        <p:spPr>
          <a:xfrm>
            <a:off x="9674352" y="6099048"/>
            <a:ext cx="1989410" cy="4297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8"/>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18"/>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a:solidFill>
                  <a:schemeClr val="lt1"/>
                </a:solidFill>
                <a:latin typeface="Nunito Sans"/>
                <a:ea typeface="Nunito Sans"/>
                <a:cs typeface="Nunito Sans"/>
                <a:sym typeface="Nunito Sans"/>
              </a:rPr>
              <a:t>Question 9-11</a:t>
            </a:r>
            <a:endParaRPr sz="4800" b="1" dirty="0">
              <a:solidFill>
                <a:schemeClr val="lt1"/>
              </a:solidFill>
              <a:latin typeface="Nunito Sans"/>
              <a:ea typeface="Nunito Sans"/>
              <a:cs typeface="Nunito Sans"/>
              <a:sym typeface="Nunito Sans"/>
            </a:endParaRPr>
          </a:p>
        </p:txBody>
      </p:sp>
      <p:pic>
        <p:nvPicPr>
          <p:cNvPr id="318" name="Google Shape;318;p18"/>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319" name="Google Shape;319;p18"/>
          <p:cNvSpPr txBox="1"/>
          <p:nvPr/>
        </p:nvSpPr>
        <p:spPr>
          <a:xfrm>
            <a:off x="642479" y="990600"/>
            <a:ext cx="10907041" cy="39395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Answer the questions on the basis of the information given below. A team of 5 players Arpit, Bimal, Chatur, Dinu and Elan participated in a ‘Freaket’ tournament and played four matches (1 to 4). The following table gives partial information about their individual scores and the total runs scored by the team in each match.</a:t>
            </a:r>
            <a:br>
              <a:rPr lang="en-US" sz="2500">
                <a:solidFill>
                  <a:schemeClr val="dk1"/>
                </a:solidFill>
                <a:latin typeface="Nunito Sans"/>
                <a:ea typeface="Nunito Sans"/>
                <a:cs typeface="Nunito Sans"/>
                <a:sym typeface="Nunito Sans"/>
              </a:rPr>
            </a:br>
            <a:r>
              <a:rPr lang="en-US" sz="2500">
                <a:solidFill>
                  <a:schemeClr val="dk1"/>
                </a:solidFill>
                <a:latin typeface="Nunito Sans"/>
                <a:ea typeface="Nunito Sans"/>
                <a:cs typeface="Nunito Sans"/>
                <a:sym typeface="Nunito Sans"/>
              </a:rPr>
              <a:t>Each column has two values missing. These are the runs scored by the two lowest scorers in that match.</a:t>
            </a:r>
            <a:br>
              <a:rPr lang="en-US" sz="2500">
                <a:solidFill>
                  <a:schemeClr val="dk1"/>
                </a:solidFill>
                <a:latin typeface="Nunito Sans"/>
                <a:ea typeface="Nunito Sans"/>
                <a:cs typeface="Nunito Sans"/>
                <a:sym typeface="Nunito Sans"/>
              </a:rPr>
            </a:br>
            <a:r>
              <a:rPr lang="en-US" sz="2500">
                <a:solidFill>
                  <a:schemeClr val="dk1"/>
                </a:solidFill>
                <a:latin typeface="Nunito Sans"/>
                <a:ea typeface="Nunito Sans"/>
                <a:cs typeface="Nunito Sans"/>
                <a:sym typeface="Nunito Sans"/>
              </a:rPr>
              <a:t>None of the two missing values is more than 10% of the total runs scored in that match.</a:t>
            </a:r>
            <a:br>
              <a:rPr lang="en-US" sz="2500">
                <a:solidFill>
                  <a:schemeClr val="dk1"/>
                </a:solidFill>
                <a:latin typeface="Nunito Sans"/>
                <a:ea typeface="Nunito Sans"/>
                <a:cs typeface="Nunito Sans"/>
                <a:sym typeface="Nunito Sans"/>
              </a:rPr>
            </a:br>
            <a:endParaRPr sz="2500">
              <a:solidFill>
                <a:schemeClr val="dk1"/>
              </a:solidFill>
              <a:latin typeface="Nunito Sans"/>
              <a:ea typeface="Nunito Sans"/>
              <a:cs typeface="Nunito Sans"/>
              <a:sym typeface="Nuni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9"/>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6" name="Google Shape;326;p19"/>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a:solidFill>
                  <a:schemeClr val="lt1"/>
                </a:solidFill>
                <a:latin typeface="Nunito Sans"/>
                <a:ea typeface="Nunito Sans"/>
                <a:cs typeface="Nunito Sans"/>
                <a:sym typeface="Nunito Sans"/>
              </a:rPr>
              <a:t>Question 9-11</a:t>
            </a:r>
            <a:endParaRPr sz="4800" b="1" dirty="0">
              <a:solidFill>
                <a:schemeClr val="lt1"/>
              </a:solidFill>
              <a:latin typeface="Nunito Sans"/>
              <a:ea typeface="Nunito Sans"/>
              <a:cs typeface="Nunito Sans"/>
              <a:sym typeface="Nunito Sans"/>
            </a:endParaRPr>
          </a:p>
        </p:txBody>
      </p:sp>
      <p:pic>
        <p:nvPicPr>
          <p:cNvPr id="327" name="Google Shape;327;p19"/>
          <p:cNvPicPr preferRelativeResize="0"/>
          <p:nvPr/>
        </p:nvPicPr>
        <p:blipFill rotWithShape="1">
          <a:blip r:embed="rId3">
            <a:alphaModFix/>
          </a:blip>
          <a:srcRect/>
          <a:stretch/>
        </p:blipFill>
        <p:spPr>
          <a:xfrm>
            <a:off x="9674352" y="6099048"/>
            <a:ext cx="1989410" cy="429768"/>
          </a:xfrm>
          <a:prstGeom prst="rect">
            <a:avLst/>
          </a:prstGeom>
          <a:noFill/>
          <a:ln>
            <a:noFill/>
          </a:ln>
        </p:spPr>
      </p:pic>
      <p:pic>
        <p:nvPicPr>
          <p:cNvPr id="328" name="Google Shape;328;p19"/>
          <p:cNvPicPr preferRelativeResize="0"/>
          <p:nvPr/>
        </p:nvPicPr>
        <p:blipFill rotWithShape="1">
          <a:blip r:embed="rId4">
            <a:alphaModFix/>
          </a:blip>
          <a:srcRect/>
          <a:stretch/>
        </p:blipFill>
        <p:spPr>
          <a:xfrm>
            <a:off x="1752600" y="1112218"/>
            <a:ext cx="8534400" cy="45651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0"/>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335" name="Google Shape;335;p20"/>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336" name="Google Shape;336;p20"/>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337" name="Google Shape;337;p20"/>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338" name="Google Shape;338;p20"/>
          <p:cNvSpPr/>
          <p:nvPr/>
        </p:nvSpPr>
        <p:spPr>
          <a:xfrm>
            <a:off x="1456098" y="259080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dirty="0">
                <a:solidFill>
                  <a:schemeClr val="dk1"/>
                </a:solidFill>
                <a:latin typeface="Nunito Sans"/>
                <a:ea typeface="Nunito Sans"/>
                <a:cs typeface="Nunito Sans"/>
                <a:sym typeface="Nunito Sans"/>
              </a:rPr>
              <a:t>19.7%</a:t>
            </a:r>
            <a:endParaRPr sz="2500" dirty="0">
              <a:solidFill>
                <a:schemeClr val="dk1"/>
              </a:solidFill>
              <a:latin typeface="Nunito Sans"/>
              <a:ea typeface="Nunito Sans"/>
              <a:cs typeface="Nunito Sans"/>
              <a:sym typeface="Nunito Sans"/>
            </a:endParaRPr>
          </a:p>
        </p:txBody>
      </p:sp>
      <p:sp>
        <p:nvSpPr>
          <p:cNvPr id="339" name="Google Shape;339;p20"/>
          <p:cNvSpPr/>
          <p:nvPr/>
        </p:nvSpPr>
        <p:spPr>
          <a:xfrm>
            <a:off x="1445891" y="316556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19.91%</a:t>
            </a:r>
            <a:endParaRPr sz="2500">
              <a:solidFill>
                <a:schemeClr val="dk1"/>
              </a:solidFill>
              <a:latin typeface="Nunito Sans"/>
              <a:ea typeface="Nunito Sans"/>
              <a:cs typeface="Nunito Sans"/>
              <a:sym typeface="Nunito Sans"/>
            </a:endParaRPr>
          </a:p>
        </p:txBody>
      </p:sp>
      <p:sp>
        <p:nvSpPr>
          <p:cNvPr id="340" name="Google Shape;340;p20"/>
          <p:cNvSpPr/>
          <p:nvPr/>
        </p:nvSpPr>
        <p:spPr>
          <a:xfrm>
            <a:off x="1456098" y="374032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20.1%	</a:t>
            </a:r>
            <a:endParaRPr/>
          </a:p>
        </p:txBody>
      </p:sp>
      <p:sp>
        <p:nvSpPr>
          <p:cNvPr id="341" name="Google Shape;341;p20"/>
          <p:cNvSpPr/>
          <p:nvPr/>
        </p:nvSpPr>
        <p:spPr>
          <a:xfrm>
            <a:off x="145609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20%</a:t>
            </a:r>
            <a:endParaRPr sz="2500">
              <a:solidFill>
                <a:schemeClr val="dk1"/>
              </a:solidFill>
              <a:latin typeface="Nunito Sans"/>
              <a:ea typeface="Nunito Sans"/>
              <a:cs typeface="Nunito Sans"/>
              <a:sym typeface="Nunito Sans"/>
            </a:endParaRPr>
          </a:p>
        </p:txBody>
      </p:sp>
      <p:sp>
        <p:nvSpPr>
          <p:cNvPr id="342" name="Google Shape;342;p20"/>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3" name="Google Shape;343;p20"/>
          <p:cNvSpPr txBox="1"/>
          <p:nvPr/>
        </p:nvSpPr>
        <p:spPr>
          <a:xfrm>
            <a:off x="3891362" y="235803"/>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a:solidFill>
                  <a:schemeClr val="lt1"/>
                </a:solidFill>
                <a:latin typeface="Nunito Sans"/>
                <a:ea typeface="Nunito Sans"/>
                <a:cs typeface="Nunito Sans"/>
                <a:sym typeface="Nunito Sans"/>
              </a:rPr>
              <a:t>Question 9-11</a:t>
            </a:r>
            <a:endParaRPr sz="4800" b="1" dirty="0">
              <a:solidFill>
                <a:schemeClr val="lt1"/>
              </a:solidFill>
              <a:latin typeface="Nunito Sans"/>
              <a:ea typeface="Nunito Sans"/>
              <a:cs typeface="Nunito Sans"/>
              <a:sym typeface="Nunito Sans"/>
            </a:endParaRPr>
          </a:p>
        </p:txBody>
      </p:sp>
      <p:pic>
        <p:nvPicPr>
          <p:cNvPr id="344" name="Google Shape;344;p20"/>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345" name="Google Shape;345;p20"/>
          <p:cNvSpPr txBox="1"/>
          <p:nvPr/>
        </p:nvSpPr>
        <p:spPr>
          <a:xfrm>
            <a:off x="642479" y="990600"/>
            <a:ext cx="10907041"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What is the maximum possible percentage contribution of Arpit in the total runs scored in the four matches?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1"/>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2" name="Google Shape;352;p21"/>
          <p:cNvSpPr txBox="1"/>
          <p:nvPr/>
        </p:nvSpPr>
        <p:spPr>
          <a:xfrm>
            <a:off x="3891362" y="235803"/>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a:solidFill>
                  <a:schemeClr val="lt1"/>
                </a:solidFill>
                <a:latin typeface="Nunito Sans"/>
                <a:ea typeface="Nunito Sans"/>
                <a:cs typeface="Nunito Sans"/>
                <a:sym typeface="Nunito Sans"/>
              </a:rPr>
              <a:t>Question 12</a:t>
            </a:r>
            <a:endParaRPr sz="4800" b="1" dirty="0">
              <a:solidFill>
                <a:schemeClr val="lt1"/>
              </a:solidFill>
              <a:latin typeface="Nunito Sans"/>
              <a:ea typeface="Nunito Sans"/>
              <a:cs typeface="Nunito Sans"/>
              <a:sym typeface="Nunito Sans"/>
            </a:endParaRPr>
          </a:p>
        </p:txBody>
      </p:sp>
      <p:pic>
        <p:nvPicPr>
          <p:cNvPr id="353" name="Google Shape;353;p21"/>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354" name="Google Shape;354;p21"/>
          <p:cNvSpPr txBox="1"/>
          <p:nvPr/>
        </p:nvSpPr>
        <p:spPr>
          <a:xfrm>
            <a:off x="1" y="990600"/>
            <a:ext cx="1219200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 If the absolute difference between the total runs scored by Arpit and Chatur in the four matches is minimum possible then what is the absolute difference between total runs scored by Bimal and Elan in the four matches?</a:t>
            </a:r>
            <a:endParaRPr/>
          </a:p>
          <a:p>
            <a:pPr marL="0" marR="0" lvl="0" indent="0" algn="l" rtl="0">
              <a:spcBef>
                <a:spcPts val="0"/>
              </a:spcBef>
              <a:spcAft>
                <a:spcPts val="0"/>
              </a:spcAft>
              <a:buNone/>
            </a:pPr>
            <a:endParaRPr sz="2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(a) 32</a:t>
            </a:r>
            <a:endParaRPr/>
          </a:p>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(b) 37</a:t>
            </a:r>
            <a:endParaRPr/>
          </a:p>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(c) 27</a:t>
            </a:r>
            <a:endParaRPr/>
          </a:p>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(d) Cannot be determined</a:t>
            </a:r>
            <a:endParaRPr sz="2500">
              <a:solidFill>
                <a:schemeClr val="dk1"/>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2228195" y="1789871"/>
            <a:ext cx="8458198" cy="746598"/>
          </a:xfrm>
          <a:prstGeom prst="rect">
            <a:avLst/>
          </a:prstGeom>
          <a:noFill/>
          <a:ln>
            <a:noFill/>
          </a:ln>
        </p:spPr>
        <p:txBody>
          <a:bodyPr spcFirstLastPara="1" wrap="square" lIns="26775" tIns="26775" rIns="26775" bIns="26775" anchor="t" anchorCtr="0">
            <a:spAutoFit/>
          </a:bodyPr>
          <a:lstStyle/>
          <a:p>
            <a:pPr marL="0" marR="0" lvl="0" indent="0" algn="l" rtl="0">
              <a:spcBef>
                <a:spcPts val="0"/>
              </a:spcBef>
              <a:spcAft>
                <a:spcPts val="0"/>
              </a:spcAft>
              <a:buNone/>
            </a:pPr>
            <a:r>
              <a:rPr lang="en-US" sz="4500" b="1" i="0" u="none" strike="noStrike" cap="none">
                <a:solidFill>
                  <a:schemeClr val="lt1"/>
                </a:solidFill>
                <a:latin typeface="Nunito Sans"/>
                <a:ea typeface="Nunito Sans"/>
                <a:cs typeface="Nunito Sans"/>
                <a:sym typeface="Nunito Sans"/>
              </a:rPr>
              <a:t>Topic/Course</a:t>
            </a:r>
            <a:endParaRPr sz="4500" b="1" i="0" u="none" strike="noStrike" cap="none">
              <a:solidFill>
                <a:schemeClr val="lt1"/>
              </a:solidFill>
              <a:latin typeface="Nunito Sans"/>
              <a:ea typeface="Nunito Sans"/>
              <a:cs typeface="Nunito Sans"/>
              <a:sym typeface="Nunito Sans"/>
            </a:endParaRPr>
          </a:p>
        </p:txBody>
      </p:sp>
      <p:sp>
        <p:nvSpPr>
          <p:cNvPr id="96" name="Google Shape;96;p2"/>
          <p:cNvSpPr txBox="1"/>
          <p:nvPr/>
        </p:nvSpPr>
        <p:spPr>
          <a:xfrm>
            <a:off x="2228196" y="2514600"/>
            <a:ext cx="6745013" cy="284934"/>
          </a:xfrm>
          <a:prstGeom prst="rect">
            <a:avLst/>
          </a:prstGeom>
          <a:noFill/>
          <a:ln>
            <a:noFill/>
          </a:ln>
        </p:spPr>
        <p:txBody>
          <a:bodyPr spcFirstLastPara="1" wrap="square" lIns="26775" tIns="26775" rIns="26775" bIns="26775" anchor="t" anchorCtr="0">
            <a:spAutoFit/>
          </a:bodyPr>
          <a:lstStyle/>
          <a:p>
            <a:pPr marL="0" marR="0" lvl="0" indent="0" algn="l" rtl="0">
              <a:spcBef>
                <a:spcPts val="0"/>
              </a:spcBef>
              <a:spcAft>
                <a:spcPts val="0"/>
              </a:spcAft>
              <a:buNone/>
            </a:pPr>
            <a:r>
              <a:rPr lang="en-US" sz="1500" b="1" i="0" u="none" strike="noStrike" cap="none">
                <a:solidFill>
                  <a:schemeClr val="lt1"/>
                </a:solidFill>
                <a:latin typeface="Nunito Sans"/>
                <a:ea typeface="Nunito Sans"/>
                <a:cs typeface="Nunito Sans"/>
                <a:sym typeface="Nunito Sans"/>
              </a:rPr>
              <a:t>Sub-Topic (Example: name of college)</a:t>
            </a:r>
            <a:endParaRPr sz="1500" b="1" i="0" u="none" strike="noStrike" cap="none">
              <a:solidFill>
                <a:schemeClr val="lt1"/>
              </a:solidFill>
              <a:latin typeface="Nunito Sans"/>
              <a:ea typeface="Nunito Sans"/>
              <a:cs typeface="Nunito Sans"/>
              <a:sym typeface="Nunito Sans"/>
            </a:endParaRPr>
          </a:p>
        </p:txBody>
      </p:sp>
      <p:sp>
        <p:nvSpPr>
          <p:cNvPr id="97" name="Google Shape;97;p2"/>
          <p:cNvSpPr txBox="1"/>
          <p:nvPr/>
        </p:nvSpPr>
        <p:spPr>
          <a:xfrm>
            <a:off x="1015554" y="1740939"/>
            <a:ext cx="10160892"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0" i="0" u="none" strike="noStrike" cap="none">
                <a:solidFill>
                  <a:schemeClr val="dk1"/>
                </a:solidFill>
                <a:latin typeface="Nunito Sans SemiBold"/>
                <a:ea typeface="Nunito Sans SemiBold"/>
                <a:cs typeface="Nunito Sans SemiBold"/>
                <a:sym typeface="Nunito Sans SemiBold"/>
              </a:rPr>
              <a:t>Data Interpretation </a:t>
            </a:r>
            <a:endParaRPr sz="6000">
              <a:solidFill>
                <a:schemeClr val="dk1"/>
              </a:solidFill>
              <a:latin typeface="Nunito Sans SemiBold"/>
              <a:ea typeface="Nunito Sans SemiBold"/>
              <a:cs typeface="Nunito Sans SemiBold"/>
              <a:sym typeface="Nunito Sans SemiBold"/>
            </a:endParaRPr>
          </a:p>
        </p:txBody>
      </p:sp>
      <p:sp>
        <p:nvSpPr>
          <p:cNvPr id="98" name="Google Shape;98;p2"/>
          <p:cNvSpPr/>
          <p:nvPr/>
        </p:nvSpPr>
        <p:spPr>
          <a:xfrm>
            <a:off x="1110149" y="1640233"/>
            <a:ext cx="794852" cy="57773"/>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9" name="Google Shape;99;p2"/>
          <p:cNvPicPr preferRelativeResize="0"/>
          <p:nvPr/>
        </p:nvPicPr>
        <p:blipFill rotWithShape="1">
          <a:blip r:embed="rId3">
            <a:alphaModFix/>
          </a:blip>
          <a:srcRect/>
          <a:stretch/>
        </p:blipFill>
        <p:spPr>
          <a:xfrm>
            <a:off x="9674352" y="6099048"/>
            <a:ext cx="1993392" cy="43062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2"/>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22"/>
          <p:cNvSpPr txBox="1"/>
          <p:nvPr/>
        </p:nvSpPr>
        <p:spPr>
          <a:xfrm>
            <a:off x="3891362" y="235803"/>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12</a:t>
            </a:r>
            <a:endParaRPr sz="4800" b="1">
              <a:solidFill>
                <a:schemeClr val="lt1"/>
              </a:solidFill>
              <a:latin typeface="Nunito Sans"/>
              <a:ea typeface="Nunito Sans"/>
              <a:cs typeface="Nunito Sans"/>
              <a:sym typeface="Nunito Sans"/>
            </a:endParaRPr>
          </a:p>
        </p:txBody>
      </p:sp>
      <p:pic>
        <p:nvPicPr>
          <p:cNvPr id="362" name="Google Shape;362;p22"/>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363" name="Google Shape;363;p22"/>
          <p:cNvSpPr txBox="1"/>
          <p:nvPr/>
        </p:nvSpPr>
        <p:spPr>
          <a:xfrm>
            <a:off x="1" y="990600"/>
            <a:ext cx="1219200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 </a:t>
            </a:r>
            <a:r>
              <a:rPr lang="en-US" sz="2800">
                <a:solidFill>
                  <a:schemeClr val="dk1"/>
                </a:solidFill>
                <a:latin typeface="Calibri"/>
                <a:ea typeface="Calibri"/>
                <a:cs typeface="Calibri"/>
                <a:sym typeface="Calibri"/>
              </a:rPr>
              <a:t>The players are ranked 1 to 5 on the basis of the total runs scored by them in the four matches, with the highest scorer getting Rank 1. If it is known that no two players scored the same number of total runs, how many players are there whose rank can be exactly determined?</a:t>
            </a:r>
            <a:endParaRPr/>
          </a:p>
          <a:p>
            <a:pPr marL="0" marR="0" lvl="0" indent="0" algn="l" rtl="0">
              <a:spcBef>
                <a:spcPts val="0"/>
              </a:spcBef>
              <a:spcAft>
                <a:spcPts val="0"/>
              </a:spcAft>
              <a:buNone/>
            </a:pP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(a) 0</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(b) 1</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(c) 3</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(d) 5</a:t>
            </a:r>
            <a:endParaRPr sz="2500">
              <a:solidFill>
                <a:schemeClr val="dk1"/>
              </a:solidFill>
              <a:latin typeface="Nunito Sans"/>
              <a:ea typeface="Nunito Sans"/>
              <a:cs typeface="Nunito Sans"/>
              <a:sym typeface="Nuni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23"/>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13-15</a:t>
            </a:r>
            <a:endParaRPr sz="4800" b="1">
              <a:solidFill>
                <a:schemeClr val="lt1"/>
              </a:solidFill>
              <a:latin typeface="Nunito Sans"/>
              <a:ea typeface="Nunito Sans"/>
              <a:cs typeface="Nunito Sans"/>
              <a:sym typeface="Nunito Sans"/>
            </a:endParaRPr>
          </a:p>
        </p:txBody>
      </p:sp>
      <p:pic>
        <p:nvPicPr>
          <p:cNvPr id="371" name="Google Shape;371;p23"/>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372" name="Google Shape;372;p23"/>
          <p:cNvSpPr txBox="1"/>
          <p:nvPr/>
        </p:nvSpPr>
        <p:spPr>
          <a:xfrm>
            <a:off x="642479" y="990600"/>
            <a:ext cx="10907041"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Answer the questions based on the graph given below.</a:t>
            </a:r>
            <a:endParaRPr/>
          </a:p>
        </p:txBody>
      </p:sp>
      <p:pic>
        <p:nvPicPr>
          <p:cNvPr id="373" name="Google Shape;373;p23" descr="http://i1.facenow.in/modules/emanager/ques/img/tmp_a516a87cfcaef229487b342c437fe2b95f7295945848.png"/>
          <p:cNvPicPr preferRelativeResize="0"/>
          <p:nvPr/>
        </p:nvPicPr>
        <p:blipFill rotWithShape="1">
          <a:blip r:embed="rId4">
            <a:alphaModFix/>
          </a:blip>
          <a:srcRect/>
          <a:stretch/>
        </p:blipFill>
        <p:spPr>
          <a:xfrm>
            <a:off x="838200" y="1638644"/>
            <a:ext cx="5391150" cy="4791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4"/>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380" name="Google Shape;380;p24"/>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381" name="Google Shape;381;p24"/>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382" name="Google Shape;382;p24"/>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383" name="Google Shape;383;p24"/>
          <p:cNvSpPr/>
          <p:nvPr/>
        </p:nvSpPr>
        <p:spPr>
          <a:xfrm>
            <a:off x="1456098" y="259080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40%</a:t>
            </a:r>
            <a:endParaRPr/>
          </a:p>
        </p:txBody>
      </p:sp>
      <p:sp>
        <p:nvSpPr>
          <p:cNvPr id="384" name="Google Shape;384;p24"/>
          <p:cNvSpPr/>
          <p:nvPr/>
        </p:nvSpPr>
        <p:spPr>
          <a:xfrm>
            <a:off x="1445891" y="316556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20%</a:t>
            </a:r>
            <a:endParaRPr/>
          </a:p>
        </p:txBody>
      </p:sp>
      <p:sp>
        <p:nvSpPr>
          <p:cNvPr id="385" name="Google Shape;385;p24"/>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15%</a:t>
            </a:r>
            <a:endParaRPr/>
          </a:p>
        </p:txBody>
      </p:sp>
      <p:sp>
        <p:nvSpPr>
          <p:cNvPr id="386" name="Google Shape;386;p24"/>
          <p:cNvSpPr/>
          <p:nvPr/>
        </p:nvSpPr>
        <p:spPr>
          <a:xfrm>
            <a:off x="145609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13%</a:t>
            </a:r>
            <a:endParaRPr/>
          </a:p>
        </p:txBody>
      </p:sp>
      <p:sp>
        <p:nvSpPr>
          <p:cNvPr id="387" name="Google Shape;387;p24"/>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8" name="Google Shape;388;p24"/>
          <p:cNvSpPr txBox="1"/>
          <p:nvPr/>
        </p:nvSpPr>
        <p:spPr>
          <a:xfrm>
            <a:off x="3891362" y="235803"/>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13</a:t>
            </a:r>
            <a:endParaRPr sz="4800" b="1">
              <a:solidFill>
                <a:schemeClr val="lt1"/>
              </a:solidFill>
              <a:latin typeface="Nunito Sans"/>
              <a:ea typeface="Nunito Sans"/>
              <a:cs typeface="Nunito Sans"/>
              <a:sym typeface="Nunito Sans"/>
            </a:endParaRPr>
          </a:p>
        </p:txBody>
      </p:sp>
      <p:pic>
        <p:nvPicPr>
          <p:cNvPr id="389" name="Google Shape;389;p24"/>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390" name="Google Shape;390;p24"/>
          <p:cNvSpPr txBox="1"/>
          <p:nvPr/>
        </p:nvSpPr>
        <p:spPr>
          <a:xfrm>
            <a:off x="642479" y="990600"/>
            <a:ext cx="10907041"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From the above graph, what is the percentage increase in rice production in 2012 over 2010?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5"/>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397" name="Google Shape;397;p25"/>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398" name="Google Shape;398;p25"/>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399" name="Google Shape;399;p25"/>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400" name="Google Shape;400;p25"/>
          <p:cNvSpPr/>
          <p:nvPr/>
        </p:nvSpPr>
        <p:spPr>
          <a:xfrm>
            <a:off x="1456098" y="259080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2010</a:t>
            </a:r>
            <a:endParaRPr/>
          </a:p>
        </p:txBody>
      </p:sp>
      <p:sp>
        <p:nvSpPr>
          <p:cNvPr id="401" name="Google Shape;401;p25"/>
          <p:cNvSpPr/>
          <p:nvPr/>
        </p:nvSpPr>
        <p:spPr>
          <a:xfrm>
            <a:off x="1445891" y="316556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2011</a:t>
            </a:r>
            <a:endParaRPr/>
          </a:p>
        </p:txBody>
      </p:sp>
      <p:sp>
        <p:nvSpPr>
          <p:cNvPr id="402" name="Google Shape;402;p25"/>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2012	</a:t>
            </a:r>
            <a:endParaRPr/>
          </a:p>
        </p:txBody>
      </p:sp>
      <p:sp>
        <p:nvSpPr>
          <p:cNvPr id="403" name="Google Shape;403;p25"/>
          <p:cNvSpPr/>
          <p:nvPr/>
        </p:nvSpPr>
        <p:spPr>
          <a:xfrm>
            <a:off x="145609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2009</a:t>
            </a:r>
            <a:endParaRPr/>
          </a:p>
        </p:txBody>
      </p:sp>
      <p:sp>
        <p:nvSpPr>
          <p:cNvPr id="404" name="Google Shape;404;p25"/>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5" name="Google Shape;405;p25"/>
          <p:cNvSpPr txBox="1"/>
          <p:nvPr/>
        </p:nvSpPr>
        <p:spPr>
          <a:xfrm>
            <a:off x="3891362" y="235803"/>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14</a:t>
            </a:r>
            <a:endParaRPr sz="4800" b="1">
              <a:solidFill>
                <a:schemeClr val="lt1"/>
              </a:solidFill>
              <a:latin typeface="Nunito Sans"/>
              <a:ea typeface="Nunito Sans"/>
              <a:cs typeface="Nunito Sans"/>
              <a:sym typeface="Nunito Sans"/>
            </a:endParaRPr>
          </a:p>
        </p:txBody>
      </p:sp>
      <p:pic>
        <p:nvPicPr>
          <p:cNvPr id="406" name="Google Shape;406;p25"/>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407" name="Google Shape;407;p25"/>
          <p:cNvSpPr txBox="1"/>
          <p:nvPr/>
        </p:nvSpPr>
        <p:spPr>
          <a:xfrm>
            <a:off x="642479" y="990600"/>
            <a:ext cx="10907041"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Which of the given years has shown the maximum rice production?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6"/>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414" name="Google Shape;414;p26"/>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415" name="Google Shape;415;p26"/>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416" name="Google Shape;416;p26"/>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417" name="Google Shape;417;p26"/>
          <p:cNvSpPr/>
          <p:nvPr/>
        </p:nvSpPr>
        <p:spPr>
          <a:xfrm>
            <a:off x="1456098" y="259080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450</a:t>
            </a:r>
            <a:endParaRPr/>
          </a:p>
        </p:txBody>
      </p:sp>
      <p:sp>
        <p:nvSpPr>
          <p:cNvPr id="418" name="Google Shape;418;p26"/>
          <p:cNvSpPr/>
          <p:nvPr/>
        </p:nvSpPr>
        <p:spPr>
          <a:xfrm>
            <a:off x="1445891" y="316556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500</a:t>
            </a:r>
            <a:endParaRPr/>
          </a:p>
        </p:txBody>
      </p:sp>
      <p:sp>
        <p:nvSpPr>
          <p:cNvPr id="419" name="Google Shape;419;p26"/>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1800</a:t>
            </a:r>
            <a:endParaRPr/>
          </a:p>
        </p:txBody>
      </p:sp>
      <p:sp>
        <p:nvSpPr>
          <p:cNvPr id="420" name="Google Shape;420;p26"/>
          <p:cNvSpPr/>
          <p:nvPr/>
        </p:nvSpPr>
        <p:spPr>
          <a:xfrm>
            <a:off x="145609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460</a:t>
            </a:r>
            <a:endParaRPr/>
          </a:p>
        </p:txBody>
      </p:sp>
      <p:sp>
        <p:nvSpPr>
          <p:cNvPr id="421" name="Google Shape;421;p26"/>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2" name="Google Shape;422;p26"/>
          <p:cNvSpPr txBox="1"/>
          <p:nvPr/>
        </p:nvSpPr>
        <p:spPr>
          <a:xfrm>
            <a:off x="3891362" y="235803"/>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15</a:t>
            </a:r>
            <a:endParaRPr sz="4800" b="1">
              <a:solidFill>
                <a:schemeClr val="lt1"/>
              </a:solidFill>
              <a:latin typeface="Nunito Sans"/>
              <a:ea typeface="Nunito Sans"/>
              <a:cs typeface="Nunito Sans"/>
              <a:sym typeface="Nunito Sans"/>
            </a:endParaRPr>
          </a:p>
        </p:txBody>
      </p:sp>
      <p:pic>
        <p:nvPicPr>
          <p:cNvPr id="423" name="Google Shape;423;p26"/>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424" name="Google Shape;424;p26"/>
          <p:cNvSpPr txBox="1"/>
          <p:nvPr/>
        </p:nvSpPr>
        <p:spPr>
          <a:xfrm>
            <a:off x="642479" y="990600"/>
            <a:ext cx="10907041"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What is the average of rice production in the given period?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6"/>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16"/>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a:solidFill>
                  <a:schemeClr val="lt1"/>
                </a:solidFill>
                <a:latin typeface="Nunito Sans"/>
                <a:ea typeface="Nunito Sans"/>
                <a:cs typeface="Nunito Sans"/>
                <a:sym typeface="Nunito Sans"/>
              </a:rPr>
              <a:t>Question 16</a:t>
            </a:r>
            <a:endParaRPr sz="4800" b="1" dirty="0">
              <a:solidFill>
                <a:schemeClr val="lt1"/>
              </a:solidFill>
              <a:latin typeface="Nunito Sans"/>
              <a:ea typeface="Nunito Sans"/>
              <a:cs typeface="Nunito Sans"/>
              <a:sym typeface="Nunito Sans"/>
            </a:endParaRPr>
          </a:p>
        </p:txBody>
      </p:sp>
      <p:pic>
        <p:nvPicPr>
          <p:cNvPr id="292" name="Google Shape;292;p16"/>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293" name="Google Shape;293;p16"/>
          <p:cNvSpPr txBox="1"/>
          <p:nvPr/>
        </p:nvSpPr>
        <p:spPr>
          <a:xfrm>
            <a:off x="642479" y="990600"/>
            <a:ext cx="10907041" cy="12464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a:solidFill>
                  <a:schemeClr val="dk1"/>
                </a:solidFill>
                <a:latin typeface="Nunito Sans"/>
                <a:ea typeface="Nunito Sans"/>
                <a:cs typeface="Nunito Sans"/>
                <a:sym typeface="Nunito Sans"/>
              </a:rPr>
              <a:t>The following graph shows the annual profit percent of a company. Study the graph and answer the question given below.</a:t>
            </a:r>
            <a:endParaRPr dirty="0"/>
          </a:p>
          <a:p>
            <a:pPr marL="0" marR="0" lvl="0" indent="0" algn="l" rtl="0">
              <a:spcBef>
                <a:spcPts val="0"/>
              </a:spcBef>
              <a:spcAft>
                <a:spcPts val="0"/>
              </a:spcAft>
              <a:buNone/>
            </a:pPr>
            <a:r>
              <a:rPr lang="en-US" sz="2500" dirty="0">
                <a:solidFill>
                  <a:schemeClr val="dk1"/>
                </a:solidFill>
                <a:latin typeface="Nunito Sans"/>
                <a:ea typeface="Nunito Sans"/>
                <a:cs typeface="Nunito Sans"/>
                <a:sym typeface="Nunito Sans"/>
              </a:rPr>
              <a:t>In which year is the expenditure maximum?</a:t>
            </a:r>
            <a:endParaRPr dirty="0"/>
          </a:p>
        </p:txBody>
      </p:sp>
      <p:pic>
        <p:nvPicPr>
          <p:cNvPr id="294" name="Google Shape;294;p16" descr="http://i1.facenow.in/modules/emanager/ques/img/tmp_26e359e83860db1d29811b6acca57d8ea881578145695.png"/>
          <p:cNvPicPr preferRelativeResize="0"/>
          <p:nvPr/>
        </p:nvPicPr>
        <p:blipFill rotWithShape="1">
          <a:blip r:embed="rId4">
            <a:alphaModFix/>
          </a:blip>
          <a:srcRect/>
          <a:stretch/>
        </p:blipFill>
        <p:spPr>
          <a:xfrm>
            <a:off x="762000" y="2344077"/>
            <a:ext cx="5763586" cy="352332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301" name="Google Shape;301;p17"/>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302" name="Google Shape;302;p17"/>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303" name="Google Shape;303;p17"/>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304" name="Google Shape;304;p17"/>
          <p:cNvSpPr/>
          <p:nvPr/>
        </p:nvSpPr>
        <p:spPr>
          <a:xfrm>
            <a:off x="1456098" y="259080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2000</a:t>
            </a:r>
            <a:endParaRPr/>
          </a:p>
        </p:txBody>
      </p:sp>
      <p:sp>
        <p:nvSpPr>
          <p:cNvPr id="305" name="Google Shape;305;p17"/>
          <p:cNvSpPr/>
          <p:nvPr/>
        </p:nvSpPr>
        <p:spPr>
          <a:xfrm>
            <a:off x="1445891" y="316556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1997</a:t>
            </a:r>
            <a:endParaRPr/>
          </a:p>
        </p:txBody>
      </p:sp>
      <p:sp>
        <p:nvSpPr>
          <p:cNvPr id="306" name="Google Shape;306;p17"/>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1995</a:t>
            </a:r>
            <a:endParaRPr/>
          </a:p>
        </p:txBody>
      </p:sp>
      <p:sp>
        <p:nvSpPr>
          <p:cNvPr id="307" name="Google Shape;307;p17"/>
          <p:cNvSpPr/>
          <p:nvPr/>
        </p:nvSpPr>
        <p:spPr>
          <a:xfrm>
            <a:off x="144002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Cannot be determined</a:t>
            </a:r>
            <a:endParaRPr/>
          </a:p>
        </p:txBody>
      </p:sp>
      <p:sp>
        <p:nvSpPr>
          <p:cNvPr id="308" name="Google Shape;308;p17"/>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17"/>
          <p:cNvSpPr txBox="1"/>
          <p:nvPr/>
        </p:nvSpPr>
        <p:spPr>
          <a:xfrm>
            <a:off x="3891362" y="235803"/>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a:solidFill>
                  <a:schemeClr val="lt1"/>
                </a:solidFill>
                <a:latin typeface="Nunito Sans"/>
                <a:ea typeface="Nunito Sans"/>
                <a:cs typeface="Nunito Sans"/>
                <a:sym typeface="Nunito Sans"/>
              </a:rPr>
              <a:t>Question 16</a:t>
            </a:r>
            <a:endParaRPr sz="4800" b="1" dirty="0">
              <a:solidFill>
                <a:schemeClr val="lt1"/>
              </a:solidFill>
              <a:latin typeface="Nunito Sans"/>
              <a:ea typeface="Nunito Sans"/>
              <a:cs typeface="Nunito Sans"/>
              <a:sym typeface="Nunito Sans"/>
            </a:endParaRPr>
          </a:p>
        </p:txBody>
      </p:sp>
      <p:pic>
        <p:nvPicPr>
          <p:cNvPr id="310" name="Google Shape;310;p17"/>
          <p:cNvPicPr preferRelativeResize="0"/>
          <p:nvPr/>
        </p:nvPicPr>
        <p:blipFill rotWithShape="1">
          <a:blip r:embed="rId3">
            <a:alphaModFix/>
          </a:blip>
          <a:srcRect/>
          <a:stretch/>
        </p:blipFill>
        <p:spPr>
          <a:xfrm>
            <a:off x="9674352" y="6099048"/>
            <a:ext cx="1989410" cy="4297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7"/>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27"/>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16-20</a:t>
            </a:r>
            <a:endParaRPr sz="4800" b="1">
              <a:solidFill>
                <a:schemeClr val="lt1"/>
              </a:solidFill>
              <a:latin typeface="Nunito Sans"/>
              <a:ea typeface="Nunito Sans"/>
              <a:cs typeface="Nunito Sans"/>
              <a:sym typeface="Nunito Sans"/>
            </a:endParaRPr>
          </a:p>
        </p:txBody>
      </p:sp>
      <p:pic>
        <p:nvPicPr>
          <p:cNvPr id="432" name="Google Shape;432;p27"/>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433" name="Google Shape;433;p27"/>
          <p:cNvSpPr txBox="1"/>
          <p:nvPr/>
        </p:nvSpPr>
        <p:spPr>
          <a:xfrm>
            <a:off x="642479" y="990600"/>
            <a:ext cx="10907041" cy="50937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The following tables show the batting performance of the Australian Cricket Team in a match. Table 1 indicates the score of the team at the fall of each wicket (from 1 to 10). Table 2 gives the runs scored by the 11 batsmen and the order in which they appeared in the batting line up.</a:t>
            </a:r>
            <a:endParaRPr/>
          </a:p>
          <a:p>
            <a:pPr marL="0" marR="0" lvl="0" indent="0" algn="l" rtl="0">
              <a:spcBef>
                <a:spcPts val="0"/>
              </a:spcBef>
              <a:spcAft>
                <a:spcPts val="0"/>
              </a:spcAft>
              <a:buNone/>
            </a:pPr>
            <a:br>
              <a:rPr lang="en-US" sz="2500">
                <a:solidFill>
                  <a:schemeClr val="dk1"/>
                </a:solidFill>
                <a:latin typeface="Nunito Sans"/>
                <a:ea typeface="Nunito Sans"/>
                <a:cs typeface="Nunito Sans"/>
                <a:sym typeface="Nunito Sans"/>
              </a:rPr>
            </a:br>
            <a:r>
              <a:rPr lang="en-US" sz="2500">
                <a:solidFill>
                  <a:schemeClr val="dk1"/>
                </a:solidFill>
                <a:latin typeface="Nunito Sans"/>
                <a:ea typeface="Nunito Sans"/>
                <a:cs typeface="Nunito Sans"/>
                <a:sym typeface="Nunito Sans"/>
              </a:rPr>
              <a:t>Additional Information:</a:t>
            </a:r>
            <a:br>
              <a:rPr lang="en-US" sz="2500">
                <a:solidFill>
                  <a:schemeClr val="dk1"/>
                </a:solidFill>
                <a:latin typeface="Nunito Sans"/>
                <a:ea typeface="Nunito Sans"/>
                <a:cs typeface="Nunito Sans"/>
                <a:sym typeface="Nunito Sans"/>
              </a:rPr>
            </a:br>
            <a:r>
              <a:rPr lang="en-US" sz="2500">
                <a:solidFill>
                  <a:schemeClr val="dk1"/>
                </a:solidFill>
                <a:latin typeface="Nunito Sans"/>
                <a:ea typeface="Nunito Sans"/>
                <a:cs typeface="Nunito Sans"/>
                <a:sym typeface="Nunito Sans"/>
              </a:rPr>
              <a:t>• At any point there are two batsmen on the field, till the fall of the 10th wicket. Whenever the team loses a wicket, the new batsman comes as per the batting order. E.g. If one of the openers gets out, the no. 3 batsman takes the field.</a:t>
            </a:r>
            <a:endParaRPr/>
          </a:p>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 A partnership between any two batsmen is the number of runs scored while both of them are batting.</a:t>
            </a:r>
            <a:br>
              <a:rPr lang="en-US" sz="2500">
                <a:solidFill>
                  <a:schemeClr val="dk1"/>
                </a:solidFill>
                <a:latin typeface="Nunito Sans"/>
                <a:ea typeface="Nunito Sans"/>
                <a:cs typeface="Nunito Sans"/>
                <a:sym typeface="Nunito Sans"/>
              </a:rPr>
            </a:br>
            <a:endParaRPr sz="2500">
              <a:solidFill>
                <a:schemeClr val="dk1"/>
              </a:solidFill>
              <a:latin typeface="Nunito Sans"/>
              <a:ea typeface="Nunito Sans"/>
              <a:cs typeface="Nunito Sans"/>
              <a:sym typeface="Nuni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28"/>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0" name="Google Shape;440;p28"/>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16-20</a:t>
            </a:r>
            <a:endParaRPr sz="4800" b="1">
              <a:solidFill>
                <a:schemeClr val="lt1"/>
              </a:solidFill>
              <a:latin typeface="Nunito Sans"/>
              <a:ea typeface="Nunito Sans"/>
              <a:cs typeface="Nunito Sans"/>
              <a:sym typeface="Nunito Sans"/>
            </a:endParaRPr>
          </a:p>
        </p:txBody>
      </p:sp>
      <p:pic>
        <p:nvPicPr>
          <p:cNvPr id="441" name="Google Shape;441;p28"/>
          <p:cNvPicPr preferRelativeResize="0"/>
          <p:nvPr/>
        </p:nvPicPr>
        <p:blipFill rotWithShape="1">
          <a:blip r:embed="rId3">
            <a:alphaModFix/>
          </a:blip>
          <a:srcRect/>
          <a:stretch/>
        </p:blipFill>
        <p:spPr>
          <a:xfrm>
            <a:off x="9674352" y="6099048"/>
            <a:ext cx="1989410" cy="429768"/>
          </a:xfrm>
          <a:prstGeom prst="rect">
            <a:avLst/>
          </a:prstGeom>
          <a:noFill/>
          <a:ln>
            <a:noFill/>
          </a:ln>
        </p:spPr>
      </p:pic>
      <p:pic>
        <p:nvPicPr>
          <p:cNvPr id="442" name="Google Shape;442;p28" descr="https://www.mbatious.com/uploads/files/1488694483634-di84.png"/>
          <p:cNvPicPr preferRelativeResize="0"/>
          <p:nvPr/>
        </p:nvPicPr>
        <p:blipFill rotWithShape="1">
          <a:blip r:embed="rId4">
            <a:alphaModFix/>
          </a:blip>
          <a:srcRect l="1650" t="2972" r="57178" b="3661"/>
          <a:stretch/>
        </p:blipFill>
        <p:spPr>
          <a:xfrm>
            <a:off x="952987" y="1270612"/>
            <a:ext cx="3771413" cy="5070061"/>
          </a:xfrm>
          <a:prstGeom prst="rect">
            <a:avLst/>
          </a:prstGeom>
          <a:noFill/>
          <a:ln>
            <a:noFill/>
          </a:ln>
        </p:spPr>
      </p:pic>
      <p:pic>
        <p:nvPicPr>
          <p:cNvPr id="443" name="Google Shape;443;p28" descr="1488694483634-di84.png (749Ã444)"/>
          <p:cNvPicPr preferRelativeResize="0"/>
          <p:nvPr/>
        </p:nvPicPr>
        <p:blipFill rotWithShape="1">
          <a:blip r:embed="rId4">
            <a:alphaModFix/>
          </a:blip>
          <a:srcRect l="51837" t="2621" r="2913" b="3030"/>
          <a:stretch/>
        </p:blipFill>
        <p:spPr>
          <a:xfrm>
            <a:off x="6162295" y="1245468"/>
            <a:ext cx="3228109" cy="501014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9"/>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451" name="Google Shape;451;p29"/>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452" name="Google Shape;452;p29"/>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453" name="Google Shape;453;p29"/>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454" name="Google Shape;454;p29"/>
          <p:cNvSpPr/>
          <p:nvPr/>
        </p:nvSpPr>
        <p:spPr>
          <a:xfrm>
            <a:off x="1456098" y="259080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0</a:t>
            </a:r>
            <a:endParaRPr sz="2500">
              <a:solidFill>
                <a:schemeClr val="dk1"/>
              </a:solidFill>
              <a:latin typeface="Nunito Sans"/>
              <a:ea typeface="Nunito Sans"/>
              <a:cs typeface="Nunito Sans"/>
              <a:sym typeface="Nunito Sans"/>
            </a:endParaRPr>
          </a:p>
        </p:txBody>
      </p:sp>
      <p:sp>
        <p:nvSpPr>
          <p:cNvPr id="455" name="Google Shape;455;p29"/>
          <p:cNvSpPr/>
          <p:nvPr/>
        </p:nvSpPr>
        <p:spPr>
          <a:xfrm>
            <a:off x="1445891" y="316556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a:t>
            </a:r>
            <a:endParaRPr sz="2500">
              <a:solidFill>
                <a:schemeClr val="dk1"/>
              </a:solidFill>
              <a:latin typeface="Nunito Sans"/>
              <a:ea typeface="Nunito Sans"/>
              <a:cs typeface="Nunito Sans"/>
              <a:sym typeface="Nunito Sans"/>
            </a:endParaRPr>
          </a:p>
        </p:txBody>
      </p:sp>
      <p:sp>
        <p:nvSpPr>
          <p:cNvPr id="456" name="Google Shape;456;p29"/>
          <p:cNvSpPr/>
          <p:nvPr/>
        </p:nvSpPr>
        <p:spPr>
          <a:xfrm>
            <a:off x="1456098" y="374032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a:t>
            </a:r>
            <a:endParaRPr sz="2500">
              <a:solidFill>
                <a:schemeClr val="dk1"/>
              </a:solidFill>
              <a:latin typeface="Nunito Sans"/>
              <a:ea typeface="Nunito Sans"/>
              <a:cs typeface="Nunito Sans"/>
              <a:sym typeface="Nunito Sans"/>
            </a:endParaRPr>
          </a:p>
        </p:txBody>
      </p:sp>
      <p:sp>
        <p:nvSpPr>
          <p:cNvPr id="457" name="Google Shape;457;p29"/>
          <p:cNvSpPr/>
          <p:nvPr/>
        </p:nvSpPr>
        <p:spPr>
          <a:xfrm>
            <a:off x="1456098" y="4304529"/>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More than 2</a:t>
            </a:r>
            <a:endParaRPr sz="2500">
              <a:solidFill>
                <a:schemeClr val="dk1"/>
              </a:solidFill>
              <a:latin typeface="Nunito Sans"/>
              <a:ea typeface="Nunito Sans"/>
              <a:cs typeface="Nunito Sans"/>
              <a:sym typeface="Nunito Sans"/>
            </a:endParaRPr>
          </a:p>
        </p:txBody>
      </p:sp>
      <p:sp>
        <p:nvSpPr>
          <p:cNvPr id="458" name="Google Shape;458;p29"/>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9" name="Google Shape;459;p29"/>
          <p:cNvSpPr txBox="1"/>
          <p:nvPr/>
        </p:nvSpPr>
        <p:spPr>
          <a:xfrm>
            <a:off x="3891362" y="235803"/>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16</a:t>
            </a:r>
            <a:endParaRPr sz="4800" b="1">
              <a:solidFill>
                <a:schemeClr val="lt1"/>
              </a:solidFill>
              <a:latin typeface="Nunito Sans"/>
              <a:ea typeface="Nunito Sans"/>
              <a:cs typeface="Nunito Sans"/>
              <a:sym typeface="Nunito Sans"/>
            </a:endParaRPr>
          </a:p>
        </p:txBody>
      </p:sp>
      <p:pic>
        <p:nvPicPr>
          <p:cNvPr id="460" name="Google Shape;460;p29"/>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461" name="Google Shape;461;p29"/>
          <p:cNvSpPr txBox="1"/>
          <p:nvPr/>
        </p:nvSpPr>
        <p:spPr>
          <a:xfrm>
            <a:off x="642479" y="990600"/>
            <a:ext cx="10907041"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How many batsmen lost their wicket between Hayden’s and Hussey’s dismissal?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3"/>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1-2</a:t>
            </a:r>
            <a:endParaRPr sz="4800" b="1">
              <a:solidFill>
                <a:schemeClr val="lt1"/>
              </a:solidFill>
              <a:latin typeface="Nunito Sans"/>
              <a:ea typeface="Nunito Sans"/>
              <a:cs typeface="Nunito Sans"/>
              <a:sym typeface="Nunito Sans"/>
            </a:endParaRPr>
          </a:p>
        </p:txBody>
      </p:sp>
      <p:pic>
        <p:nvPicPr>
          <p:cNvPr id="107" name="Google Shape;107;p3"/>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108" name="Google Shape;108;p3"/>
          <p:cNvSpPr txBox="1"/>
          <p:nvPr/>
        </p:nvSpPr>
        <p:spPr>
          <a:xfrm>
            <a:off x="642479" y="990600"/>
            <a:ext cx="10907041"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The following pie chart shows the expenditure of a company on various sports.</a:t>
            </a:r>
            <a:endParaRPr/>
          </a:p>
          <a:p>
            <a:pPr marL="0" marR="0" lvl="0" indent="0" algn="l" rtl="0">
              <a:spcBef>
                <a:spcPts val="0"/>
              </a:spcBef>
              <a:spcAft>
                <a:spcPts val="0"/>
              </a:spcAft>
              <a:buNone/>
            </a:pPr>
            <a:endParaRPr sz="2500">
              <a:solidFill>
                <a:schemeClr val="dk1"/>
              </a:solidFill>
              <a:latin typeface="Nunito Sans"/>
              <a:ea typeface="Nunito Sans"/>
              <a:cs typeface="Nunito Sans"/>
              <a:sym typeface="Nunito Sans"/>
            </a:endParaRPr>
          </a:p>
          <a:p>
            <a:pPr marL="0" marR="0" lvl="0" indent="0" algn="l" rtl="0">
              <a:spcBef>
                <a:spcPts val="0"/>
              </a:spcBef>
              <a:spcAft>
                <a:spcPts val="0"/>
              </a:spcAft>
              <a:buNone/>
            </a:pPr>
            <a:endParaRPr sz="2500">
              <a:solidFill>
                <a:schemeClr val="dk1"/>
              </a:solidFill>
              <a:latin typeface="Nunito Sans"/>
              <a:ea typeface="Nunito Sans"/>
              <a:cs typeface="Nunito Sans"/>
              <a:sym typeface="Nunito Sans"/>
            </a:endParaRPr>
          </a:p>
          <a:p>
            <a:pPr marL="0" marR="0" lvl="0" indent="0" algn="l" rtl="0">
              <a:spcBef>
                <a:spcPts val="0"/>
              </a:spcBef>
              <a:spcAft>
                <a:spcPts val="0"/>
              </a:spcAft>
              <a:buNone/>
            </a:pPr>
            <a:endParaRPr sz="2500">
              <a:solidFill>
                <a:schemeClr val="dk1"/>
              </a:solidFill>
              <a:latin typeface="Nunito Sans"/>
              <a:ea typeface="Nunito Sans"/>
              <a:cs typeface="Nunito Sans"/>
              <a:sym typeface="Nunito Sans"/>
            </a:endParaRPr>
          </a:p>
          <a:p>
            <a:pPr marL="0" marR="0" lvl="0" indent="0" algn="l" rtl="0">
              <a:spcBef>
                <a:spcPts val="0"/>
              </a:spcBef>
              <a:spcAft>
                <a:spcPts val="0"/>
              </a:spcAft>
              <a:buNone/>
            </a:pPr>
            <a:endParaRPr sz="2500">
              <a:solidFill>
                <a:schemeClr val="dk1"/>
              </a:solidFill>
              <a:latin typeface="Nunito Sans"/>
              <a:ea typeface="Nunito Sans"/>
              <a:cs typeface="Nunito Sans"/>
              <a:sym typeface="Nunito Sans"/>
            </a:endParaRPr>
          </a:p>
        </p:txBody>
      </p:sp>
      <p:pic>
        <p:nvPicPr>
          <p:cNvPr id="109" name="Google Shape;109;p3" descr="http://i1.facenow.in/modules/emanager/ques/img/tmp_26e359e83860db1d29811b6acca57d8ea88212507464.png"/>
          <p:cNvPicPr preferRelativeResize="0"/>
          <p:nvPr/>
        </p:nvPicPr>
        <p:blipFill rotWithShape="1">
          <a:blip r:embed="rId4">
            <a:alphaModFix/>
          </a:blip>
          <a:srcRect/>
          <a:stretch/>
        </p:blipFill>
        <p:spPr>
          <a:xfrm>
            <a:off x="1730619" y="1905000"/>
            <a:ext cx="6471509" cy="380964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468" name="Google Shape;468;p30"/>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469" name="Google Shape;469;p30"/>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470" name="Google Shape;470;p30"/>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471" name="Google Shape;471;p30"/>
          <p:cNvSpPr/>
          <p:nvPr/>
        </p:nvSpPr>
        <p:spPr>
          <a:xfrm>
            <a:off x="1456098" y="259080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Gilchrist</a:t>
            </a:r>
            <a:endParaRPr sz="2500">
              <a:solidFill>
                <a:schemeClr val="dk1"/>
              </a:solidFill>
              <a:latin typeface="Nunito Sans"/>
              <a:ea typeface="Nunito Sans"/>
              <a:cs typeface="Nunito Sans"/>
              <a:sym typeface="Nunito Sans"/>
            </a:endParaRPr>
          </a:p>
        </p:txBody>
      </p:sp>
      <p:sp>
        <p:nvSpPr>
          <p:cNvPr id="472" name="Google Shape;472;p30"/>
          <p:cNvSpPr/>
          <p:nvPr/>
        </p:nvSpPr>
        <p:spPr>
          <a:xfrm>
            <a:off x="1445891" y="316556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Hodge</a:t>
            </a:r>
            <a:endParaRPr sz="2500">
              <a:solidFill>
                <a:schemeClr val="dk1"/>
              </a:solidFill>
              <a:latin typeface="Nunito Sans"/>
              <a:ea typeface="Nunito Sans"/>
              <a:cs typeface="Nunito Sans"/>
              <a:sym typeface="Nunito Sans"/>
            </a:endParaRPr>
          </a:p>
        </p:txBody>
      </p:sp>
      <p:sp>
        <p:nvSpPr>
          <p:cNvPr id="473" name="Google Shape;473;p30"/>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Ponting</a:t>
            </a:r>
            <a:endParaRPr sz="2500">
              <a:solidFill>
                <a:schemeClr val="dk1"/>
              </a:solidFill>
              <a:latin typeface="Nunito Sans"/>
              <a:ea typeface="Nunito Sans"/>
              <a:cs typeface="Nunito Sans"/>
              <a:sym typeface="Nunito Sans"/>
            </a:endParaRPr>
          </a:p>
        </p:txBody>
      </p:sp>
      <p:sp>
        <p:nvSpPr>
          <p:cNvPr id="474" name="Google Shape;474;p30"/>
          <p:cNvSpPr/>
          <p:nvPr/>
        </p:nvSpPr>
        <p:spPr>
          <a:xfrm>
            <a:off x="1456098" y="4304529"/>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Symonds</a:t>
            </a:r>
            <a:endParaRPr sz="2500">
              <a:solidFill>
                <a:schemeClr val="dk1"/>
              </a:solidFill>
              <a:latin typeface="Nunito Sans"/>
              <a:ea typeface="Nunito Sans"/>
              <a:cs typeface="Nunito Sans"/>
              <a:sym typeface="Nunito Sans"/>
            </a:endParaRPr>
          </a:p>
        </p:txBody>
      </p:sp>
      <p:sp>
        <p:nvSpPr>
          <p:cNvPr id="475" name="Google Shape;475;p30"/>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6" name="Google Shape;476;p30"/>
          <p:cNvSpPr txBox="1"/>
          <p:nvPr/>
        </p:nvSpPr>
        <p:spPr>
          <a:xfrm>
            <a:off x="3891362" y="235803"/>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17</a:t>
            </a:r>
            <a:endParaRPr sz="4800" b="1">
              <a:solidFill>
                <a:schemeClr val="lt1"/>
              </a:solidFill>
              <a:latin typeface="Nunito Sans"/>
              <a:ea typeface="Nunito Sans"/>
              <a:cs typeface="Nunito Sans"/>
              <a:sym typeface="Nunito Sans"/>
            </a:endParaRPr>
          </a:p>
        </p:txBody>
      </p:sp>
      <p:pic>
        <p:nvPicPr>
          <p:cNvPr id="477" name="Google Shape;477;p30"/>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478" name="Google Shape;478;p30"/>
          <p:cNvSpPr txBox="1"/>
          <p:nvPr/>
        </p:nvSpPr>
        <p:spPr>
          <a:xfrm>
            <a:off x="642479" y="990600"/>
            <a:ext cx="10907041"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Who lost his wicket between Hayden’s and Hussey’s dismissal?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1"/>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485" name="Google Shape;485;p31"/>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486" name="Google Shape;486;p31"/>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487" name="Google Shape;487;p31"/>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488" name="Google Shape;488;p31"/>
          <p:cNvSpPr/>
          <p:nvPr/>
        </p:nvSpPr>
        <p:spPr>
          <a:xfrm>
            <a:off x="1456098" y="259080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11</a:t>
            </a:r>
            <a:endParaRPr sz="2500">
              <a:solidFill>
                <a:schemeClr val="dk1"/>
              </a:solidFill>
              <a:latin typeface="Nunito Sans"/>
              <a:ea typeface="Nunito Sans"/>
              <a:cs typeface="Nunito Sans"/>
              <a:sym typeface="Nunito Sans"/>
            </a:endParaRPr>
          </a:p>
        </p:txBody>
      </p:sp>
      <p:sp>
        <p:nvSpPr>
          <p:cNvPr id="489" name="Google Shape;489;p31"/>
          <p:cNvSpPr/>
          <p:nvPr/>
        </p:nvSpPr>
        <p:spPr>
          <a:xfrm>
            <a:off x="1445891" y="316556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18</a:t>
            </a:r>
            <a:endParaRPr sz="2500">
              <a:solidFill>
                <a:schemeClr val="dk1"/>
              </a:solidFill>
              <a:latin typeface="Nunito Sans"/>
              <a:ea typeface="Nunito Sans"/>
              <a:cs typeface="Nunito Sans"/>
              <a:sym typeface="Nunito Sans"/>
            </a:endParaRPr>
          </a:p>
        </p:txBody>
      </p:sp>
      <p:sp>
        <p:nvSpPr>
          <p:cNvPr id="490" name="Google Shape;490;p31"/>
          <p:cNvSpPr/>
          <p:nvPr/>
        </p:nvSpPr>
        <p:spPr>
          <a:xfrm>
            <a:off x="1456098" y="374032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0</a:t>
            </a:r>
            <a:endParaRPr sz="2500">
              <a:solidFill>
                <a:schemeClr val="dk1"/>
              </a:solidFill>
              <a:latin typeface="Nunito Sans"/>
              <a:ea typeface="Nunito Sans"/>
              <a:cs typeface="Nunito Sans"/>
              <a:sym typeface="Nunito Sans"/>
            </a:endParaRPr>
          </a:p>
        </p:txBody>
      </p:sp>
      <p:sp>
        <p:nvSpPr>
          <p:cNvPr id="491" name="Google Shape;491;p31"/>
          <p:cNvSpPr/>
          <p:nvPr/>
        </p:nvSpPr>
        <p:spPr>
          <a:xfrm>
            <a:off x="1456098" y="4304529"/>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Cannot be determined</a:t>
            </a:r>
            <a:endParaRPr sz="2500">
              <a:solidFill>
                <a:schemeClr val="dk1"/>
              </a:solidFill>
              <a:latin typeface="Nunito Sans"/>
              <a:ea typeface="Nunito Sans"/>
              <a:cs typeface="Nunito Sans"/>
              <a:sym typeface="Nunito Sans"/>
            </a:endParaRPr>
          </a:p>
        </p:txBody>
      </p:sp>
      <p:sp>
        <p:nvSpPr>
          <p:cNvPr id="492" name="Google Shape;492;p31"/>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3" name="Google Shape;493;p31"/>
          <p:cNvSpPr txBox="1"/>
          <p:nvPr/>
        </p:nvSpPr>
        <p:spPr>
          <a:xfrm>
            <a:off x="3891362" y="235803"/>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18</a:t>
            </a:r>
            <a:endParaRPr sz="4800" b="1">
              <a:solidFill>
                <a:schemeClr val="lt1"/>
              </a:solidFill>
              <a:latin typeface="Nunito Sans"/>
              <a:ea typeface="Nunito Sans"/>
              <a:cs typeface="Nunito Sans"/>
              <a:sym typeface="Nunito Sans"/>
            </a:endParaRPr>
          </a:p>
        </p:txBody>
      </p:sp>
      <p:pic>
        <p:nvPicPr>
          <p:cNvPr id="494" name="Google Shape;494;p31"/>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495" name="Google Shape;495;p31"/>
          <p:cNvSpPr txBox="1"/>
          <p:nvPr/>
        </p:nvSpPr>
        <p:spPr>
          <a:xfrm>
            <a:off x="642479" y="990600"/>
            <a:ext cx="10907041"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How many runs were scored by the batsman who was the 9th to be dismissed?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2"/>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502" name="Google Shape;502;p32"/>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503" name="Google Shape;503;p32"/>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504" name="Google Shape;504;p32"/>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505" name="Google Shape;505;p32"/>
          <p:cNvSpPr/>
          <p:nvPr/>
        </p:nvSpPr>
        <p:spPr>
          <a:xfrm>
            <a:off x="1456098" y="259080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33.33%</a:t>
            </a:r>
            <a:endParaRPr sz="2500">
              <a:solidFill>
                <a:schemeClr val="dk1"/>
              </a:solidFill>
              <a:latin typeface="Nunito Sans"/>
              <a:ea typeface="Nunito Sans"/>
              <a:cs typeface="Nunito Sans"/>
              <a:sym typeface="Nunito Sans"/>
            </a:endParaRPr>
          </a:p>
        </p:txBody>
      </p:sp>
      <p:sp>
        <p:nvSpPr>
          <p:cNvPr id="506" name="Google Shape;506;p32"/>
          <p:cNvSpPr/>
          <p:nvPr/>
        </p:nvSpPr>
        <p:spPr>
          <a:xfrm>
            <a:off x="1445891" y="316556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61.53%</a:t>
            </a:r>
            <a:endParaRPr sz="2500">
              <a:solidFill>
                <a:schemeClr val="dk1"/>
              </a:solidFill>
              <a:latin typeface="Nunito Sans"/>
              <a:ea typeface="Nunito Sans"/>
              <a:cs typeface="Nunito Sans"/>
              <a:sym typeface="Nunito Sans"/>
            </a:endParaRPr>
          </a:p>
        </p:txBody>
      </p:sp>
      <p:sp>
        <p:nvSpPr>
          <p:cNvPr id="507" name="Google Shape;507;p32"/>
          <p:cNvSpPr/>
          <p:nvPr/>
        </p:nvSpPr>
        <p:spPr>
          <a:xfrm>
            <a:off x="1456098" y="374032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71.43%</a:t>
            </a:r>
            <a:endParaRPr sz="2500">
              <a:solidFill>
                <a:schemeClr val="dk1"/>
              </a:solidFill>
              <a:latin typeface="Nunito Sans"/>
              <a:ea typeface="Nunito Sans"/>
              <a:cs typeface="Nunito Sans"/>
              <a:sym typeface="Nunito Sans"/>
            </a:endParaRPr>
          </a:p>
        </p:txBody>
      </p:sp>
      <p:sp>
        <p:nvSpPr>
          <p:cNvPr id="508" name="Google Shape;508;p32"/>
          <p:cNvSpPr/>
          <p:nvPr/>
        </p:nvSpPr>
        <p:spPr>
          <a:xfrm>
            <a:off x="1456098" y="4304529"/>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None of these</a:t>
            </a:r>
            <a:endParaRPr sz="2500">
              <a:solidFill>
                <a:schemeClr val="dk1"/>
              </a:solidFill>
              <a:latin typeface="Nunito Sans"/>
              <a:ea typeface="Nunito Sans"/>
              <a:cs typeface="Nunito Sans"/>
              <a:sym typeface="Nunito Sans"/>
            </a:endParaRPr>
          </a:p>
        </p:txBody>
      </p:sp>
      <p:sp>
        <p:nvSpPr>
          <p:cNvPr id="509" name="Google Shape;509;p32"/>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0" name="Google Shape;510;p32"/>
          <p:cNvSpPr txBox="1"/>
          <p:nvPr/>
        </p:nvSpPr>
        <p:spPr>
          <a:xfrm>
            <a:off x="3891362" y="235803"/>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19</a:t>
            </a:r>
            <a:endParaRPr sz="4800" b="1">
              <a:solidFill>
                <a:schemeClr val="lt1"/>
              </a:solidFill>
              <a:latin typeface="Nunito Sans"/>
              <a:ea typeface="Nunito Sans"/>
              <a:cs typeface="Nunito Sans"/>
              <a:sym typeface="Nunito Sans"/>
            </a:endParaRPr>
          </a:p>
        </p:txBody>
      </p:sp>
      <p:pic>
        <p:nvPicPr>
          <p:cNvPr id="511" name="Google Shape;511;p32"/>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512" name="Google Shape;512;p32"/>
          <p:cNvSpPr txBox="1"/>
          <p:nvPr/>
        </p:nvSpPr>
        <p:spPr>
          <a:xfrm>
            <a:off x="642479" y="990600"/>
            <a:ext cx="10907041" cy="12926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What was the percentage contribution to the second highest partnership of the batsman to be dismissed first in that partnership?</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3"/>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519" name="Google Shape;519;p33"/>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520" name="Google Shape;520;p33"/>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521" name="Google Shape;521;p33"/>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522" name="Google Shape;522;p33"/>
          <p:cNvSpPr/>
          <p:nvPr/>
        </p:nvSpPr>
        <p:spPr>
          <a:xfrm>
            <a:off x="1456098" y="259080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27</a:t>
            </a:r>
            <a:endParaRPr sz="2500">
              <a:solidFill>
                <a:schemeClr val="dk1"/>
              </a:solidFill>
              <a:latin typeface="Nunito Sans"/>
              <a:ea typeface="Nunito Sans"/>
              <a:cs typeface="Nunito Sans"/>
              <a:sym typeface="Nunito Sans"/>
            </a:endParaRPr>
          </a:p>
        </p:txBody>
      </p:sp>
      <p:sp>
        <p:nvSpPr>
          <p:cNvPr id="523" name="Google Shape;523;p33"/>
          <p:cNvSpPr/>
          <p:nvPr/>
        </p:nvSpPr>
        <p:spPr>
          <a:xfrm>
            <a:off x="1445891" y="316556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24</a:t>
            </a:r>
            <a:endParaRPr sz="2500">
              <a:solidFill>
                <a:schemeClr val="dk1"/>
              </a:solidFill>
              <a:latin typeface="Nunito Sans"/>
              <a:ea typeface="Nunito Sans"/>
              <a:cs typeface="Nunito Sans"/>
              <a:sym typeface="Nunito Sans"/>
            </a:endParaRPr>
          </a:p>
        </p:txBody>
      </p:sp>
      <p:sp>
        <p:nvSpPr>
          <p:cNvPr id="524" name="Google Shape;524;p33"/>
          <p:cNvSpPr/>
          <p:nvPr/>
        </p:nvSpPr>
        <p:spPr>
          <a:xfrm>
            <a:off x="1456098" y="3740320"/>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21</a:t>
            </a:r>
            <a:endParaRPr sz="2500">
              <a:solidFill>
                <a:schemeClr val="dk1"/>
              </a:solidFill>
              <a:latin typeface="Nunito Sans"/>
              <a:ea typeface="Nunito Sans"/>
              <a:cs typeface="Nunito Sans"/>
              <a:sym typeface="Nunito Sans"/>
            </a:endParaRPr>
          </a:p>
        </p:txBody>
      </p:sp>
      <p:sp>
        <p:nvSpPr>
          <p:cNvPr id="525" name="Google Shape;525;p33"/>
          <p:cNvSpPr/>
          <p:nvPr/>
        </p:nvSpPr>
        <p:spPr>
          <a:xfrm>
            <a:off x="1456098" y="4304529"/>
            <a:ext cx="1009831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20</a:t>
            </a:r>
            <a:endParaRPr sz="2500">
              <a:solidFill>
                <a:schemeClr val="dk1"/>
              </a:solidFill>
              <a:latin typeface="Nunito Sans"/>
              <a:ea typeface="Nunito Sans"/>
              <a:cs typeface="Nunito Sans"/>
              <a:sym typeface="Nunito Sans"/>
            </a:endParaRPr>
          </a:p>
        </p:txBody>
      </p:sp>
      <p:sp>
        <p:nvSpPr>
          <p:cNvPr id="526" name="Google Shape;526;p3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7" name="Google Shape;527;p33"/>
          <p:cNvSpPr txBox="1"/>
          <p:nvPr/>
        </p:nvSpPr>
        <p:spPr>
          <a:xfrm>
            <a:off x="3891362" y="235803"/>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20</a:t>
            </a:r>
            <a:endParaRPr sz="4800" b="1">
              <a:solidFill>
                <a:schemeClr val="lt1"/>
              </a:solidFill>
              <a:latin typeface="Nunito Sans"/>
              <a:ea typeface="Nunito Sans"/>
              <a:cs typeface="Nunito Sans"/>
              <a:sym typeface="Nunito Sans"/>
            </a:endParaRPr>
          </a:p>
        </p:txBody>
      </p:sp>
      <p:pic>
        <p:nvPicPr>
          <p:cNvPr id="528" name="Google Shape;528;p33"/>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529" name="Google Shape;529;p33"/>
          <p:cNvSpPr txBox="1"/>
          <p:nvPr/>
        </p:nvSpPr>
        <p:spPr>
          <a:xfrm>
            <a:off x="642479" y="990600"/>
            <a:ext cx="10907041" cy="12926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The Australian total comprised only ‘Singles’ and ‘Fours’. The number of Fours scored cannot exceed</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Google Shape;535;p34"/>
          <p:cNvPicPr preferRelativeResize="0"/>
          <p:nvPr/>
        </p:nvPicPr>
        <p:blipFill rotWithShape="1">
          <a:blip r:embed="rId3">
            <a:alphaModFix/>
          </a:blip>
          <a:srcRect l="1110" b="848"/>
          <a:stretch/>
        </p:blipFill>
        <p:spPr>
          <a:xfrm rot="355158">
            <a:off x="-214550" y="3101269"/>
            <a:ext cx="4219796" cy="3942674"/>
          </a:xfrm>
          <a:custGeom>
            <a:avLst/>
            <a:gdLst/>
            <a:ahLst/>
            <a:cxnLst/>
            <a:rect l="l" t="t" r="r" b="b"/>
            <a:pathLst>
              <a:path w="4219796" h="3942674" extrusionOk="0">
                <a:moveTo>
                  <a:pt x="0" y="0"/>
                </a:moveTo>
                <a:lnTo>
                  <a:pt x="4219796" y="0"/>
                </a:lnTo>
                <a:lnTo>
                  <a:pt x="4219796" y="3547546"/>
                </a:lnTo>
                <a:lnTo>
                  <a:pt x="408778" y="3942674"/>
                </a:lnTo>
                <a:close/>
              </a:path>
            </a:pathLst>
          </a:custGeom>
          <a:noFill/>
          <a:ln>
            <a:noFill/>
          </a:ln>
        </p:spPr>
      </p:pic>
      <p:sp>
        <p:nvSpPr>
          <p:cNvPr id="536" name="Google Shape;536;p34"/>
          <p:cNvSpPr/>
          <p:nvPr/>
        </p:nvSpPr>
        <p:spPr>
          <a:xfrm>
            <a:off x="0" y="2438400"/>
            <a:ext cx="12192000"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b="1">
                <a:solidFill>
                  <a:srgbClr val="F05136"/>
                </a:solidFill>
                <a:latin typeface="Nunito Sans"/>
                <a:ea typeface="Nunito Sans"/>
                <a:cs typeface="Nunito Sans"/>
                <a:sym typeface="Nunito Sans"/>
              </a:rPr>
              <a:t>THANK YOU</a:t>
            </a:r>
            <a:endParaRPr sz="8000" b="1">
              <a:solidFill>
                <a:srgbClr val="F05136"/>
              </a:solidFill>
              <a:latin typeface="Calibri"/>
              <a:ea typeface="Calibri"/>
              <a:cs typeface="Calibri"/>
              <a:sym typeface="Calibri"/>
            </a:endParaRPr>
          </a:p>
        </p:txBody>
      </p:sp>
      <p:pic>
        <p:nvPicPr>
          <p:cNvPr id="537" name="Google Shape;537;p34"/>
          <p:cNvPicPr preferRelativeResize="0"/>
          <p:nvPr/>
        </p:nvPicPr>
        <p:blipFill rotWithShape="1">
          <a:blip r:embed="rId4">
            <a:alphaModFix/>
          </a:blip>
          <a:srcRect/>
          <a:stretch/>
        </p:blipFill>
        <p:spPr>
          <a:xfrm>
            <a:off x="9674352" y="6099048"/>
            <a:ext cx="1993392" cy="4306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642479" y="1156906"/>
            <a:ext cx="10907041"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How much does the amount spent on Cricket exceeds on Hockey, if the total amount spent on sports during the year be Rs. 1,80,00,000?</a:t>
            </a:r>
            <a:endParaRPr/>
          </a:p>
        </p:txBody>
      </p:sp>
      <p:sp>
        <p:nvSpPr>
          <p:cNvPr id="116" name="Google Shape;116;p4"/>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17" name="Google Shape;117;p4"/>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18" name="Google Shape;118;p4"/>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19" name="Google Shape;119;p4"/>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20" name="Google Shape;120;p4"/>
          <p:cNvSpPr/>
          <p:nvPr/>
        </p:nvSpPr>
        <p:spPr>
          <a:xfrm>
            <a:off x="1456098" y="259080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Rs. 9,00,000</a:t>
            </a:r>
            <a:endParaRPr/>
          </a:p>
        </p:txBody>
      </p:sp>
      <p:sp>
        <p:nvSpPr>
          <p:cNvPr id="121" name="Google Shape;121;p4"/>
          <p:cNvSpPr/>
          <p:nvPr/>
        </p:nvSpPr>
        <p:spPr>
          <a:xfrm>
            <a:off x="1445891" y="316556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Rs. 8,40,000</a:t>
            </a:r>
            <a:endParaRPr/>
          </a:p>
        </p:txBody>
      </p:sp>
      <p:sp>
        <p:nvSpPr>
          <p:cNvPr id="122" name="Google Shape;122;p4"/>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Rs. 5,000</a:t>
            </a:r>
            <a:endParaRPr/>
          </a:p>
        </p:txBody>
      </p:sp>
      <p:sp>
        <p:nvSpPr>
          <p:cNvPr id="123" name="Google Shape;123;p4"/>
          <p:cNvSpPr/>
          <p:nvPr/>
        </p:nvSpPr>
        <p:spPr>
          <a:xfrm>
            <a:off x="144002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Rs. 25000</a:t>
            </a:r>
            <a:endParaRPr/>
          </a:p>
        </p:txBody>
      </p:sp>
      <p:sp>
        <p:nvSpPr>
          <p:cNvPr id="124" name="Google Shape;124;p4"/>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1</a:t>
            </a:r>
            <a:endParaRPr sz="4800" b="1">
              <a:solidFill>
                <a:schemeClr val="lt1"/>
              </a:solidFill>
              <a:latin typeface="Nunito Sans"/>
              <a:ea typeface="Nunito Sans"/>
              <a:cs typeface="Nunito Sans"/>
              <a:sym typeface="Nunito Sans"/>
            </a:endParaRPr>
          </a:p>
        </p:txBody>
      </p:sp>
      <p:pic>
        <p:nvPicPr>
          <p:cNvPr id="126" name="Google Shape;126;p4"/>
          <p:cNvPicPr preferRelativeResize="0"/>
          <p:nvPr/>
        </p:nvPicPr>
        <p:blipFill rotWithShape="1">
          <a:blip r:embed="rId3">
            <a:alphaModFix/>
          </a:blip>
          <a:srcRect/>
          <a:stretch/>
        </p:blipFill>
        <p:spPr>
          <a:xfrm>
            <a:off x="9674352" y="6099048"/>
            <a:ext cx="1989410" cy="429768"/>
          </a:xfrm>
          <a:prstGeom prst="rect">
            <a:avLst/>
          </a:prstGeom>
          <a:noFill/>
          <a:ln>
            <a:noFill/>
          </a:ln>
        </p:spPr>
      </p:pic>
      <p:pic>
        <p:nvPicPr>
          <p:cNvPr id="127" name="Google Shape;127;p4" descr="http://i1.facenow.in/modules/emanager/ques/img/tmp_26e359e83860db1d29811b6acca57d8ea88212507464.png"/>
          <p:cNvPicPr preferRelativeResize="0"/>
          <p:nvPr/>
        </p:nvPicPr>
        <p:blipFill rotWithShape="1">
          <a:blip r:embed="rId4">
            <a:alphaModFix/>
          </a:blip>
          <a:srcRect/>
          <a:stretch/>
        </p:blipFill>
        <p:spPr>
          <a:xfrm>
            <a:off x="6132575" y="2541600"/>
            <a:ext cx="4773128" cy="28098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p:nvPr/>
        </p:nvSpPr>
        <p:spPr>
          <a:xfrm>
            <a:off x="642479" y="1156906"/>
            <a:ext cx="10907041"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If the total amount spent on sports during the year was Rs. 2 Crore, the amount spent on Golf and Football together was:</a:t>
            </a:r>
            <a:endParaRPr/>
          </a:p>
        </p:txBody>
      </p:sp>
      <p:sp>
        <p:nvSpPr>
          <p:cNvPr id="134" name="Google Shape;134;p5"/>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35" name="Google Shape;135;p5"/>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36" name="Google Shape;136;p5"/>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37" name="Google Shape;137;p5"/>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38" name="Google Shape;138;p5"/>
          <p:cNvSpPr/>
          <p:nvPr/>
        </p:nvSpPr>
        <p:spPr>
          <a:xfrm>
            <a:off x="1456098" y="259080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Rs.1 Crore</a:t>
            </a:r>
            <a:endParaRPr/>
          </a:p>
        </p:txBody>
      </p:sp>
      <p:sp>
        <p:nvSpPr>
          <p:cNvPr id="139" name="Google Shape;139;p5"/>
          <p:cNvSpPr/>
          <p:nvPr/>
        </p:nvSpPr>
        <p:spPr>
          <a:xfrm>
            <a:off x="1445891" y="316556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Rs. 7000000</a:t>
            </a:r>
            <a:endParaRPr/>
          </a:p>
        </p:txBody>
      </p:sp>
      <p:sp>
        <p:nvSpPr>
          <p:cNvPr id="140" name="Google Shape;140;p5"/>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Rs. 2500000</a:t>
            </a:r>
            <a:endParaRPr/>
          </a:p>
        </p:txBody>
      </p:sp>
      <p:sp>
        <p:nvSpPr>
          <p:cNvPr id="141" name="Google Shape;141;p5"/>
          <p:cNvSpPr/>
          <p:nvPr/>
        </p:nvSpPr>
        <p:spPr>
          <a:xfrm>
            <a:off x="144002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Rs.0.5 Crore</a:t>
            </a:r>
            <a:endParaRPr/>
          </a:p>
        </p:txBody>
      </p:sp>
      <p:sp>
        <p:nvSpPr>
          <p:cNvPr id="142" name="Google Shape;142;p5"/>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2</a:t>
            </a:r>
            <a:endParaRPr sz="4800" b="1">
              <a:solidFill>
                <a:schemeClr val="lt1"/>
              </a:solidFill>
              <a:latin typeface="Nunito Sans"/>
              <a:ea typeface="Nunito Sans"/>
              <a:cs typeface="Nunito Sans"/>
              <a:sym typeface="Nunito Sans"/>
            </a:endParaRPr>
          </a:p>
        </p:txBody>
      </p:sp>
      <p:pic>
        <p:nvPicPr>
          <p:cNvPr id="144" name="Google Shape;144;p5"/>
          <p:cNvPicPr preferRelativeResize="0"/>
          <p:nvPr/>
        </p:nvPicPr>
        <p:blipFill rotWithShape="1">
          <a:blip r:embed="rId3">
            <a:alphaModFix/>
          </a:blip>
          <a:srcRect/>
          <a:stretch/>
        </p:blipFill>
        <p:spPr>
          <a:xfrm>
            <a:off x="9674352" y="6099048"/>
            <a:ext cx="1989410" cy="429768"/>
          </a:xfrm>
          <a:prstGeom prst="rect">
            <a:avLst/>
          </a:prstGeom>
          <a:noFill/>
          <a:ln>
            <a:noFill/>
          </a:ln>
        </p:spPr>
      </p:pic>
      <p:pic>
        <p:nvPicPr>
          <p:cNvPr id="145" name="Google Shape;145;p5" descr="http://i1.facenow.in/modules/emanager/ques/img/tmp_26e359e83860db1d29811b6acca57d8ea88212507464.png"/>
          <p:cNvPicPr preferRelativeResize="0"/>
          <p:nvPr/>
        </p:nvPicPr>
        <p:blipFill rotWithShape="1">
          <a:blip r:embed="rId4">
            <a:alphaModFix/>
          </a:blip>
          <a:srcRect/>
          <a:stretch/>
        </p:blipFill>
        <p:spPr>
          <a:xfrm>
            <a:off x="6132575" y="2541600"/>
            <a:ext cx="4773128" cy="28098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6"/>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6"/>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3-5</a:t>
            </a:r>
            <a:endParaRPr sz="4800" b="1">
              <a:solidFill>
                <a:schemeClr val="lt1"/>
              </a:solidFill>
              <a:latin typeface="Nunito Sans"/>
              <a:ea typeface="Nunito Sans"/>
              <a:cs typeface="Nunito Sans"/>
              <a:sym typeface="Nunito Sans"/>
            </a:endParaRPr>
          </a:p>
        </p:txBody>
      </p:sp>
      <p:pic>
        <p:nvPicPr>
          <p:cNvPr id="153" name="Google Shape;153;p6"/>
          <p:cNvPicPr preferRelativeResize="0"/>
          <p:nvPr/>
        </p:nvPicPr>
        <p:blipFill rotWithShape="1">
          <a:blip r:embed="rId3">
            <a:alphaModFix/>
          </a:blip>
          <a:srcRect/>
          <a:stretch/>
        </p:blipFill>
        <p:spPr>
          <a:xfrm>
            <a:off x="9674352" y="6099048"/>
            <a:ext cx="1989410" cy="429768"/>
          </a:xfrm>
          <a:prstGeom prst="rect">
            <a:avLst/>
          </a:prstGeom>
          <a:noFill/>
          <a:ln>
            <a:noFill/>
          </a:ln>
        </p:spPr>
      </p:pic>
      <p:sp>
        <p:nvSpPr>
          <p:cNvPr id="154" name="Google Shape;154;p6"/>
          <p:cNvSpPr txBox="1"/>
          <p:nvPr/>
        </p:nvSpPr>
        <p:spPr>
          <a:xfrm>
            <a:off x="642479" y="990600"/>
            <a:ext cx="10907041" cy="2785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The following table provides test results of two tests of the students of a class. Refer to the table to answer the questions.</a:t>
            </a:r>
            <a:endParaRPr/>
          </a:p>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Group I: Students failed in both tests</a:t>
            </a:r>
            <a:endParaRPr/>
          </a:p>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Group II: Students passed only in test 1</a:t>
            </a:r>
            <a:endParaRPr/>
          </a:p>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Group III: Students passed only in test 2</a:t>
            </a:r>
            <a:endParaRPr/>
          </a:p>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Group IV: Students passed in both tests</a:t>
            </a:r>
            <a:endParaRPr/>
          </a:p>
          <a:p>
            <a:pPr marL="0" marR="0" lvl="0" indent="0" algn="l" rtl="0">
              <a:spcBef>
                <a:spcPts val="0"/>
              </a:spcBef>
              <a:spcAft>
                <a:spcPts val="0"/>
              </a:spcAft>
              <a:buNone/>
            </a:pPr>
            <a:endParaRPr sz="2500">
              <a:solidFill>
                <a:schemeClr val="dk1"/>
              </a:solidFill>
              <a:latin typeface="Nunito Sans"/>
              <a:ea typeface="Nunito Sans"/>
              <a:cs typeface="Nunito Sans"/>
              <a:sym typeface="Nunito Sans"/>
            </a:endParaRPr>
          </a:p>
        </p:txBody>
      </p:sp>
      <p:pic>
        <p:nvPicPr>
          <p:cNvPr id="155" name="Google Shape;155;p6" descr="http://i1.facenow.in/modules/emanager/ques/img/tmp_26e359e83860db1d29811b6acca57d8ea88919765675.png"/>
          <p:cNvPicPr preferRelativeResize="0"/>
          <p:nvPr/>
        </p:nvPicPr>
        <p:blipFill rotWithShape="1">
          <a:blip r:embed="rId4">
            <a:alphaModFix/>
          </a:blip>
          <a:srcRect/>
          <a:stretch/>
        </p:blipFill>
        <p:spPr>
          <a:xfrm>
            <a:off x="228600" y="3333598"/>
            <a:ext cx="9445752" cy="32078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p:nvPr/>
        </p:nvSpPr>
        <p:spPr>
          <a:xfrm>
            <a:off x="642479" y="1156906"/>
            <a:ext cx="10907041"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How many students are there in the class?</a:t>
            </a:r>
            <a:endParaRPr/>
          </a:p>
        </p:txBody>
      </p:sp>
      <p:sp>
        <p:nvSpPr>
          <p:cNvPr id="162" name="Google Shape;162;p7"/>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63" name="Google Shape;163;p7"/>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64" name="Google Shape;164;p7"/>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65" name="Google Shape;165;p7"/>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66" name="Google Shape;166;p7"/>
          <p:cNvSpPr/>
          <p:nvPr/>
        </p:nvSpPr>
        <p:spPr>
          <a:xfrm>
            <a:off x="1456098" y="259080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235</a:t>
            </a:r>
            <a:endParaRPr/>
          </a:p>
        </p:txBody>
      </p:sp>
      <p:sp>
        <p:nvSpPr>
          <p:cNvPr id="167" name="Google Shape;167;p7"/>
          <p:cNvSpPr/>
          <p:nvPr/>
        </p:nvSpPr>
        <p:spPr>
          <a:xfrm>
            <a:off x="1445891" y="316556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178</a:t>
            </a:r>
            <a:endParaRPr/>
          </a:p>
        </p:txBody>
      </p:sp>
      <p:sp>
        <p:nvSpPr>
          <p:cNvPr id="168" name="Google Shape;168;p7"/>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144</a:t>
            </a:r>
            <a:endParaRPr/>
          </a:p>
        </p:txBody>
      </p:sp>
      <p:sp>
        <p:nvSpPr>
          <p:cNvPr id="169" name="Google Shape;169;p7"/>
          <p:cNvSpPr/>
          <p:nvPr/>
        </p:nvSpPr>
        <p:spPr>
          <a:xfrm>
            <a:off x="144002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None</a:t>
            </a:r>
            <a:endParaRPr/>
          </a:p>
        </p:txBody>
      </p:sp>
      <p:sp>
        <p:nvSpPr>
          <p:cNvPr id="170" name="Google Shape;170;p7"/>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7"/>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3</a:t>
            </a:r>
            <a:endParaRPr sz="4800" b="1">
              <a:solidFill>
                <a:schemeClr val="lt1"/>
              </a:solidFill>
              <a:latin typeface="Nunito Sans"/>
              <a:ea typeface="Nunito Sans"/>
              <a:cs typeface="Nunito Sans"/>
              <a:sym typeface="Nunito Sans"/>
            </a:endParaRPr>
          </a:p>
        </p:txBody>
      </p:sp>
      <p:pic>
        <p:nvPicPr>
          <p:cNvPr id="172" name="Google Shape;172;p7"/>
          <p:cNvPicPr preferRelativeResize="0"/>
          <p:nvPr/>
        </p:nvPicPr>
        <p:blipFill rotWithShape="1">
          <a:blip r:embed="rId3">
            <a:alphaModFix/>
          </a:blip>
          <a:srcRect/>
          <a:stretch/>
        </p:blipFill>
        <p:spPr>
          <a:xfrm>
            <a:off x="9674352" y="6099048"/>
            <a:ext cx="1989410" cy="4297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8"/>
          <p:cNvSpPr txBox="1"/>
          <p:nvPr/>
        </p:nvSpPr>
        <p:spPr>
          <a:xfrm>
            <a:off x="642479" y="1156906"/>
            <a:ext cx="10907041"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In which of the sections did the minimum students pass?</a:t>
            </a:r>
            <a:endParaRPr/>
          </a:p>
        </p:txBody>
      </p:sp>
      <p:sp>
        <p:nvSpPr>
          <p:cNvPr id="179" name="Google Shape;179;p8"/>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80" name="Google Shape;180;p8"/>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81" name="Google Shape;181;p8"/>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82" name="Google Shape;182;p8"/>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83" name="Google Shape;183;p8"/>
          <p:cNvSpPr/>
          <p:nvPr/>
        </p:nvSpPr>
        <p:spPr>
          <a:xfrm>
            <a:off x="1456098" y="259080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D</a:t>
            </a:r>
            <a:endParaRPr/>
          </a:p>
        </p:txBody>
      </p:sp>
      <p:sp>
        <p:nvSpPr>
          <p:cNvPr id="184" name="Google Shape;184;p8"/>
          <p:cNvSpPr/>
          <p:nvPr/>
        </p:nvSpPr>
        <p:spPr>
          <a:xfrm>
            <a:off x="1445891" y="316556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C</a:t>
            </a:r>
            <a:endParaRPr/>
          </a:p>
        </p:txBody>
      </p:sp>
      <p:sp>
        <p:nvSpPr>
          <p:cNvPr id="185" name="Google Shape;185;p8"/>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B</a:t>
            </a:r>
            <a:endParaRPr/>
          </a:p>
        </p:txBody>
      </p:sp>
      <p:sp>
        <p:nvSpPr>
          <p:cNvPr id="186" name="Google Shape;186;p8"/>
          <p:cNvSpPr/>
          <p:nvPr/>
        </p:nvSpPr>
        <p:spPr>
          <a:xfrm>
            <a:off x="144002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A</a:t>
            </a:r>
            <a:endParaRPr/>
          </a:p>
        </p:txBody>
      </p:sp>
      <p:sp>
        <p:nvSpPr>
          <p:cNvPr id="187" name="Google Shape;187;p8"/>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8"/>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4</a:t>
            </a:r>
            <a:endParaRPr/>
          </a:p>
        </p:txBody>
      </p:sp>
      <p:pic>
        <p:nvPicPr>
          <p:cNvPr id="189" name="Google Shape;189;p8"/>
          <p:cNvPicPr preferRelativeResize="0"/>
          <p:nvPr/>
        </p:nvPicPr>
        <p:blipFill rotWithShape="1">
          <a:blip r:embed="rId3">
            <a:alphaModFix/>
          </a:blip>
          <a:srcRect/>
          <a:stretch/>
        </p:blipFill>
        <p:spPr>
          <a:xfrm>
            <a:off x="9674352" y="6099048"/>
            <a:ext cx="1989410" cy="4297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p:nvPr/>
        </p:nvSpPr>
        <p:spPr>
          <a:xfrm>
            <a:off x="642479" y="1156906"/>
            <a:ext cx="10907041"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In which of the sections did the maximum students pass?</a:t>
            </a:r>
            <a:endParaRPr/>
          </a:p>
        </p:txBody>
      </p:sp>
      <p:sp>
        <p:nvSpPr>
          <p:cNvPr id="196" name="Google Shape;196;p9"/>
          <p:cNvSpPr/>
          <p:nvPr/>
        </p:nvSpPr>
        <p:spPr>
          <a:xfrm>
            <a:off x="657998" y="259080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97" name="Google Shape;197;p9"/>
          <p:cNvSpPr/>
          <p:nvPr/>
        </p:nvSpPr>
        <p:spPr>
          <a:xfrm>
            <a:off x="647791" y="316556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98" name="Google Shape;198;p9"/>
          <p:cNvSpPr/>
          <p:nvPr/>
        </p:nvSpPr>
        <p:spPr>
          <a:xfrm>
            <a:off x="657998" y="3740320"/>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99" name="Google Shape;199;p9"/>
          <p:cNvSpPr/>
          <p:nvPr/>
        </p:nvSpPr>
        <p:spPr>
          <a:xfrm>
            <a:off x="641928" y="4304529"/>
            <a:ext cx="696697"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200" name="Google Shape;200;p9"/>
          <p:cNvSpPr/>
          <p:nvPr/>
        </p:nvSpPr>
        <p:spPr>
          <a:xfrm>
            <a:off x="1456098" y="259080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D</a:t>
            </a:r>
            <a:endParaRPr/>
          </a:p>
        </p:txBody>
      </p:sp>
      <p:sp>
        <p:nvSpPr>
          <p:cNvPr id="201" name="Google Shape;201;p9"/>
          <p:cNvSpPr/>
          <p:nvPr/>
        </p:nvSpPr>
        <p:spPr>
          <a:xfrm>
            <a:off x="1445891" y="316556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C</a:t>
            </a:r>
            <a:endParaRPr/>
          </a:p>
        </p:txBody>
      </p:sp>
      <p:sp>
        <p:nvSpPr>
          <p:cNvPr id="202" name="Google Shape;202;p9"/>
          <p:cNvSpPr/>
          <p:nvPr/>
        </p:nvSpPr>
        <p:spPr>
          <a:xfrm>
            <a:off x="1456098" y="3740320"/>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B</a:t>
            </a:r>
            <a:endParaRPr/>
          </a:p>
        </p:txBody>
      </p:sp>
      <p:sp>
        <p:nvSpPr>
          <p:cNvPr id="203" name="Google Shape;203;p9"/>
          <p:cNvSpPr/>
          <p:nvPr/>
        </p:nvSpPr>
        <p:spPr>
          <a:xfrm>
            <a:off x="1440028" y="4304529"/>
            <a:ext cx="10098317" cy="6213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Nunito Sans"/>
                <a:ea typeface="Nunito Sans"/>
                <a:cs typeface="Nunito Sans"/>
                <a:sym typeface="Nunito Sans"/>
              </a:rPr>
              <a:t>A</a:t>
            </a:r>
            <a:endParaRPr/>
          </a:p>
        </p:txBody>
      </p:sp>
      <p:sp>
        <p:nvSpPr>
          <p:cNvPr id="204" name="Google Shape;204;p9"/>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9"/>
          <p:cNvSpPr txBox="1"/>
          <p:nvPr/>
        </p:nvSpPr>
        <p:spPr>
          <a:xfrm>
            <a:off x="3890150" y="228600"/>
            <a:ext cx="777240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chemeClr val="lt1"/>
                </a:solidFill>
                <a:latin typeface="Nunito Sans"/>
                <a:ea typeface="Nunito Sans"/>
                <a:cs typeface="Nunito Sans"/>
                <a:sym typeface="Nunito Sans"/>
              </a:rPr>
              <a:t>Question 5</a:t>
            </a:r>
            <a:endParaRPr sz="4800" b="1">
              <a:solidFill>
                <a:schemeClr val="lt1"/>
              </a:solidFill>
              <a:latin typeface="Nunito Sans"/>
              <a:ea typeface="Nunito Sans"/>
              <a:cs typeface="Nunito Sans"/>
              <a:sym typeface="Nunito Sans"/>
            </a:endParaRPr>
          </a:p>
        </p:txBody>
      </p:sp>
      <p:pic>
        <p:nvPicPr>
          <p:cNvPr id="206" name="Google Shape;206;p9"/>
          <p:cNvPicPr preferRelativeResize="0"/>
          <p:nvPr/>
        </p:nvPicPr>
        <p:blipFill rotWithShape="1">
          <a:blip r:embed="rId3">
            <a:alphaModFix/>
          </a:blip>
          <a:srcRect/>
          <a:stretch/>
        </p:blipFill>
        <p:spPr>
          <a:xfrm>
            <a:off x="9674352" y="6099048"/>
            <a:ext cx="1989410" cy="42976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2502</Words>
  <Application>Microsoft Office PowerPoint</Application>
  <PresentationFormat>Widescreen</PresentationFormat>
  <Paragraphs>320</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Nunito Sans</vt:lpstr>
      <vt:lpstr>Arial</vt:lpstr>
      <vt:lpstr>Nunito Sans SemiBold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mamatha gudavalli</cp:lastModifiedBy>
  <cp:revision>1</cp:revision>
  <dcterms:created xsi:type="dcterms:W3CDTF">2006-08-16T00:00:00Z</dcterms:created>
  <dcterms:modified xsi:type="dcterms:W3CDTF">2024-03-11T07:17:18Z</dcterms:modified>
</cp:coreProperties>
</file>