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272" r:id="rId2"/>
    <p:sldId id="271" r:id="rId3"/>
    <p:sldId id="364" r:id="rId4"/>
    <p:sldId id="365" r:id="rId5"/>
    <p:sldId id="375" r:id="rId6"/>
    <p:sldId id="367" r:id="rId7"/>
    <p:sldId id="368" r:id="rId8"/>
    <p:sldId id="369" r:id="rId9"/>
    <p:sldId id="370" r:id="rId10"/>
    <p:sldId id="376" r:id="rId11"/>
    <p:sldId id="372" r:id="rId12"/>
    <p:sldId id="373" r:id="rId13"/>
    <p:sldId id="374" r:id="rId14"/>
    <p:sldId id="366" r:id="rId15"/>
    <p:sldId id="371" r:id="rId16"/>
    <p:sldId id="377" r:id="rId17"/>
    <p:sldId id="378" r:id="rId18"/>
    <p:sldId id="379" r:id="rId19"/>
    <p:sldId id="289" r:id="rId20"/>
  </p:sldIdLst>
  <p:sldSz cx="12192000" cy="6858000"/>
  <p:notesSz cx="6858000" cy="9144000"/>
  <p:embeddedFontLst>
    <p:embeddedFont>
      <p:font typeface="Nunito Sans" pitchFamily="2" charset="0"/>
      <p:regular r:id="rId22"/>
      <p:bold r:id="rId23"/>
      <p:italic r:id="rId24"/>
      <p:boldItalic r:id="rId25"/>
    </p:embeddedFont>
    <p:embeddedFont>
      <p:font typeface="Nunito Sans SemiBold" pitchFamily="2" charset="0"/>
      <p:bold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69804" autoAdjust="0"/>
  </p:normalViewPr>
  <p:slideViewPr>
    <p:cSldViewPr>
      <p:cViewPr varScale="1">
        <p:scale>
          <a:sx n="57" d="100"/>
          <a:sy n="57" d="100"/>
        </p:scale>
        <p:origin x="1450"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9" d="100"/>
          <a:sy n="39" d="100"/>
        </p:scale>
        <p:origin x="232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ECD2E526-3814-4F54-8F29-96476B4CA9B2}"/>
    <pc:docChg chg="modSld">
      <pc:chgData name="mamatha gudavalli" userId="d413e1ebb6389b57" providerId="LiveId" clId="{ECD2E526-3814-4F54-8F29-96476B4CA9B2}" dt="2023-12-04T09:51:25.654" v="1" actId="20577"/>
      <pc:docMkLst>
        <pc:docMk/>
      </pc:docMkLst>
      <pc:sldChg chg="modNotesTx">
        <pc:chgData name="mamatha gudavalli" userId="d413e1ebb6389b57" providerId="LiveId" clId="{ECD2E526-3814-4F54-8F29-96476B4CA9B2}" dt="2023-12-04T09:51:25.654" v="1" actId="20577"/>
        <pc:sldMkLst>
          <pc:docMk/>
          <pc:sldMk cId="2350416054" sldId="372"/>
        </pc:sldMkLst>
      </pc:sldChg>
    </pc:docChg>
  </pc:docChgLst>
  <pc:docChgLst>
    <pc:chgData name="mamatha gudavalli" userId="d413e1ebb6389b57" providerId="LiveId" clId="{F17E90E3-FFF6-4528-A45A-CEC2B4812F3A}"/>
    <pc:docChg chg="modSld sldOrd">
      <pc:chgData name="mamatha gudavalli" userId="d413e1ebb6389b57" providerId="LiveId" clId="{F17E90E3-FFF6-4528-A45A-CEC2B4812F3A}" dt="2024-01-22T18:21:17.054" v="19" actId="20577"/>
      <pc:docMkLst>
        <pc:docMk/>
      </pc:docMkLst>
      <pc:sldChg chg="modSp mod ord">
        <pc:chgData name="mamatha gudavalli" userId="d413e1ebb6389b57" providerId="LiveId" clId="{F17E90E3-FFF6-4528-A45A-CEC2B4812F3A}" dt="2024-01-22T18:20:10.502" v="9" actId="20577"/>
        <pc:sldMkLst>
          <pc:docMk/>
          <pc:sldMk cId="3477938127" sldId="366"/>
        </pc:sldMkLst>
        <pc:spChg chg="mod">
          <ac:chgData name="mamatha gudavalli" userId="d413e1ebb6389b57" providerId="LiveId" clId="{F17E90E3-FFF6-4528-A45A-CEC2B4812F3A}" dt="2024-01-22T18:20:10.502" v="9" actId="20577"/>
          <ac:spMkLst>
            <pc:docMk/>
            <pc:sldMk cId="3477938127" sldId="366"/>
            <ac:spMk id="20" creationId="{8D2B7F5C-7E52-4144-8109-FAA3BD7AA776}"/>
          </ac:spMkLst>
        </pc:spChg>
      </pc:sldChg>
      <pc:sldChg chg="modSp mod ord">
        <pc:chgData name="mamatha gudavalli" userId="d413e1ebb6389b57" providerId="LiveId" clId="{F17E90E3-FFF6-4528-A45A-CEC2B4812F3A}" dt="2024-01-22T18:21:17.054" v="19" actId="20577"/>
        <pc:sldMkLst>
          <pc:docMk/>
          <pc:sldMk cId="2138209443" sldId="371"/>
        </pc:sldMkLst>
        <pc:spChg chg="mod">
          <ac:chgData name="mamatha gudavalli" userId="d413e1ebb6389b57" providerId="LiveId" clId="{F17E90E3-FFF6-4528-A45A-CEC2B4812F3A}" dt="2024-01-22T18:21:17.054" v="19" actId="20577"/>
          <ac:spMkLst>
            <pc:docMk/>
            <pc:sldMk cId="2138209443" sldId="371"/>
            <ac:spMk id="20" creationId="{8D2B7F5C-7E52-4144-8109-FAA3BD7AA776}"/>
          </ac:spMkLst>
        </pc:spChg>
      </pc:sldChg>
      <pc:sldChg chg="modSp mod ord">
        <pc:chgData name="mamatha gudavalli" userId="d413e1ebb6389b57" providerId="LiveId" clId="{F17E90E3-FFF6-4528-A45A-CEC2B4812F3A}" dt="2024-01-22T18:19:57.778" v="4" actId="20577"/>
        <pc:sldMkLst>
          <pc:docMk/>
          <pc:sldMk cId="4145009320" sldId="375"/>
        </pc:sldMkLst>
        <pc:spChg chg="mod">
          <ac:chgData name="mamatha gudavalli" userId="d413e1ebb6389b57" providerId="LiveId" clId="{F17E90E3-FFF6-4528-A45A-CEC2B4812F3A}" dt="2024-01-22T18:19:57.778" v="4" actId="20577"/>
          <ac:spMkLst>
            <pc:docMk/>
            <pc:sldMk cId="4145009320" sldId="375"/>
            <ac:spMk id="20" creationId="{8D2B7F5C-7E52-4144-8109-FAA3BD7AA776}"/>
          </ac:spMkLst>
        </pc:spChg>
      </pc:sldChg>
      <pc:sldChg chg="modSp mod ord">
        <pc:chgData name="mamatha gudavalli" userId="d413e1ebb6389b57" providerId="LiveId" clId="{F17E90E3-FFF6-4528-A45A-CEC2B4812F3A}" dt="2024-01-22T18:21:05.278" v="16" actId="20577"/>
        <pc:sldMkLst>
          <pc:docMk/>
          <pc:sldMk cId="3299108232" sldId="376"/>
        </pc:sldMkLst>
        <pc:spChg chg="mod">
          <ac:chgData name="mamatha gudavalli" userId="d413e1ebb6389b57" providerId="LiveId" clId="{F17E90E3-FFF6-4528-A45A-CEC2B4812F3A}" dt="2024-01-22T18:21:05.278" v="16" actId="20577"/>
          <ac:spMkLst>
            <pc:docMk/>
            <pc:sldMk cId="3299108232" sldId="376"/>
            <ac:spMk id="20" creationId="{8D2B7F5C-7E52-4144-8109-FAA3BD7AA776}"/>
          </ac:spMkLst>
        </pc:spChg>
      </pc:sldChg>
    </pc:docChg>
  </pc:docChgLst>
  <pc:docChgLst>
    <pc:chgData name="mamatha gudavalli" userId="d413e1ebb6389b57" providerId="LiveId" clId="{ED0A9882-0277-4E4A-AF8F-5CFF8C98F92B}"/>
    <pc:docChg chg="modSld">
      <pc:chgData name="mamatha gudavalli" userId="d413e1ebb6389b57" providerId="LiveId" clId="{ED0A9882-0277-4E4A-AF8F-5CFF8C98F92B}" dt="2024-03-18T08:23:00.458" v="39" actId="20577"/>
      <pc:docMkLst>
        <pc:docMk/>
      </pc:docMkLst>
      <pc:sldChg chg="modNotesTx">
        <pc:chgData name="mamatha gudavalli" userId="d413e1ebb6389b57" providerId="LiveId" clId="{ED0A9882-0277-4E4A-AF8F-5CFF8C98F92B}" dt="2024-03-18T08:23:00.458" v="39" actId="20577"/>
        <pc:sldMkLst>
          <pc:docMk/>
          <pc:sldMk cId="156001161" sldId="3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3/18/2024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a:t>
            </a:r>
          </a:p>
          <a:p>
            <a:r>
              <a:rPr lang="en-IN" dirty="0"/>
              <a:t>By combining both the statement we will get time duration in which </a:t>
            </a:r>
            <a:r>
              <a:rPr lang="en-IN" dirty="0" err="1"/>
              <a:t>santhosh</a:t>
            </a:r>
            <a:r>
              <a:rPr lang="en-IN" dirty="0"/>
              <a:t> reached the college but we need time which we are not getting as answer.</a:t>
            </a:r>
          </a:p>
          <a:p>
            <a:br>
              <a:rPr lang="en-IN" dirty="0"/>
            </a:br>
            <a:br>
              <a:rPr lang="en-IN" dirty="0"/>
            </a:b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681604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effectLst/>
              </a:rPr>
              <a:t>C</a:t>
            </a:r>
          </a:p>
          <a:p>
            <a:r>
              <a:rPr lang="en-IN">
                <a:effectLst/>
              </a:rPr>
              <a:t>Two </a:t>
            </a:r>
            <a:r>
              <a:rPr lang="en-IN" dirty="0">
                <a:effectLst/>
              </a:rPr>
              <a:t>socks are to be picked at random from a drawer containing only black and white socks. What is the probability that both are white?</a:t>
            </a:r>
          </a:p>
          <a:p>
            <a:endParaRPr lang="en-IN" dirty="0">
              <a:effectLst/>
            </a:endParaRPr>
          </a:p>
          <a:p>
            <a:r>
              <a:rPr lang="en-IN" dirty="0">
                <a:effectLst/>
              </a:rPr>
              <a:t>Statement 1: Probability of the first sock being black is 1/3.</a:t>
            </a:r>
          </a:p>
          <a:p>
            <a:r>
              <a:rPr lang="en-IN" dirty="0">
                <a:effectLst/>
              </a:rPr>
              <a:t>Statement 2: There are 24 white socks in the drawer.</a:t>
            </a:r>
          </a:p>
          <a:p>
            <a:endParaRPr lang="en-IN" dirty="0">
              <a:effectLst/>
            </a:endParaRPr>
          </a:p>
          <a:p>
            <a:endParaRPr lang="en-IN"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3409618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a:p>
            <a:pPr marL="228600" marR="0" indent="-228600" algn="l" defTabSz="914400" rtl="0" eaLnBrk="1" fontAlgn="auto" latinLnBrk="0" hangingPunct="1">
              <a:lnSpc>
                <a:spcPct val="100000"/>
              </a:lnSpc>
              <a:spcBef>
                <a:spcPts val="0"/>
              </a:spcBef>
              <a:spcAft>
                <a:spcPts val="0"/>
              </a:spcAft>
              <a:buClrTx/>
              <a:buSzTx/>
              <a:buFontTx/>
              <a:buAutoNum type="arabicParenBoth"/>
              <a:tabLst/>
              <a:defRPr/>
            </a:pPr>
            <a:r>
              <a:rPr lang="en-IN" sz="1200" b="1" i="0" kern="1200" dirty="0">
                <a:solidFill>
                  <a:schemeClr val="tx1"/>
                </a:solidFill>
                <a:latin typeface="+mn-lt"/>
                <a:ea typeface="+mn-ea"/>
                <a:cs typeface="+mn-cs"/>
              </a:rPr>
              <a:t> T = 20 minutes.</a:t>
            </a:r>
            <a:br>
              <a:rPr lang="en-IN" dirty="0"/>
            </a:br>
            <a:r>
              <a:rPr lang="en-IN" sz="1200" b="0" i="0" kern="1200" dirty="0">
                <a:solidFill>
                  <a:schemeClr val="tx1"/>
                </a:solidFill>
                <a:latin typeface="+mn-lt"/>
                <a:ea typeface="+mn-ea"/>
                <a:cs typeface="+mn-cs"/>
              </a:rPr>
              <a:t>Time is known BUT speed is also required..</a:t>
            </a:r>
            <a:br>
              <a:rPr lang="en-IN" dirty="0"/>
            </a:br>
            <a:r>
              <a:rPr lang="en-IN" sz="1200" b="0" i="0" kern="1200" dirty="0">
                <a:solidFill>
                  <a:schemeClr val="tx1"/>
                </a:solidFill>
                <a:latin typeface="+mn-lt"/>
                <a:ea typeface="+mn-ea"/>
                <a:cs typeface="+mn-cs"/>
              </a:rPr>
              <a:t>Insufficient</a:t>
            </a:r>
          </a:p>
          <a:p>
            <a:pPr marL="228600" marR="0" indent="-228600" algn="l" defTabSz="914400" rtl="0" eaLnBrk="1" fontAlgn="auto" latinLnBrk="0" hangingPunct="1">
              <a:lnSpc>
                <a:spcPct val="100000"/>
              </a:lnSpc>
              <a:spcBef>
                <a:spcPts val="0"/>
              </a:spcBef>
              <a:spcAft>
                <a:spcPts val="0"/>
              </a:spcAft>
              <a:buClrTx/>
              <a:buSzTx/>
              <a:buFontTx/>
              <a:buAutoNum type="arabicParenBoth"/>
              <a:tabLst/>
              <a:defRPr/>
            </a:pPr>
            <a:endParaRPr lang="en-IN" sz="1200" b="0" i="0" kern="120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Both"/>
              <a:tabLst/>
              <a:defRPr/>
            </a:pPr>
            <a:r>
              <a:rPr lang="en-IN" sz="1200" b="1" i="0" kern="1200" dirty="0">
                <a:solidFill>
                  <a:schemeClr val="tx1"/>
                </a:solidFill>
                <a:latin typeface="+mn-lt"/>
                <a:ea typeface="+mn-ea"/>
                <a:cs typeface="+mn-cs"/>
              </a:rPr>
              <a:t> The speed at which a point on the circumference of the wheel is moving is 3 meters per minute</a:t>
            </a:r>
            <a:br>
              <a:rPr lang="en-IN" dirty="0"/>
            </a:br>
            <a:r>
              <a:rPr lang="en-IN" sz="1200" b="0" i="0" kern="1200" dirty="0">
                <a:solidFill>
                  <a:schemeClr val="tx1"/>
                </a:solidFill>
                <a:latin typeface="+mn-lt"/>
                <a:ea typeface="+mn-ea"/>
                <a:cs typeface="+mn-cs"/>
              </a:rPr>
              <a:t>Speed is known BUT time is also required</a:t>
            </a:r>
            <a:br>
              <a:rPr lang="en-IN" dirty="0"/>
            </a:br>
            <a:r>
              <a:rPr lang="en-IN" sz="1200" b="0" i="0" kern="1200" dirty="0">
                <a:solidFill>
                  <a:schemeClr val="tx1"/>
                </a:solidFill>
                <a:latin typeface="+mn-lt"/>
                <a:ea typeface="+mn-ea"/>
                <a:cs typeface="+mn-cs"/>
              </a:rPr>
              <a:t>Insufficient</a:t>
            </a:r>
            <a:br>
              <a:rPr lang="en-IN" dirty="0"/>
            </a:br>
            <a:br>
              <a:rPr lang="en-IN" sz="1200" b="1" i="0" kern="1200" dirty="0">
                <a:solidFill>
                  <a:schemeClr val="tx1"/>
                </a:solidFill>
                <a:latin typeface="+mn-lt"/>
                <a:ea typeface="+mn-ea"/>
                <a:cs typeface="+mn-cs"/>
              </a:rPr>
            </a:br>
            <a:r>
              <a:rPr lang="en-IN" sz="1200" b="1" i="0" kern="1200" dirty="0">
                <a:solidFill>
                  <a:schemeClr val="tx1"/>
                </a:solidFill>
                <a:latin typeface="+mn-lt"/>
                <a:ea typeface="+mn-ea"/>
                <a:cs typeface="+mn-cs"/>
              </a:rPr>
              <a:t>Combined-</a:t>
            </a:r>
            <a:br>
              <a:rPr lang="en-IN" dirty="0"/>
            </a:br>
            <a:r>
              <a:rPr lang="en-IN" sz="1200" b="0" i="0" kern="1200" dirty="0">
                <a:solidFill>
                  <a:schemeClr val="tx1"/>
                </a:solidFill>
                <a:latin typeface="+mn-lt"/>
                <a:ea typeface="+mn-ea"/>
                <a:cs typeface="+mn-cs"/>
              </a:rPr>
              <a:t>Both are known..</a:t>
            </a:r>
            <a:br>
              <a:rPr lang="en-IN" dirty="0"/>
            </a:br>
            <a:r>
              <a:rPr lang="en-IN" sz="1200" b="0" i="0" kern="1200" dirty="0">
                <a:solidFill>
                  <a:schemeClr val="tx1"/>
                </a:solidFill>
                <a:latin typeface="+mn-lt"/>
                <a:ea typeface="+mn-ea"/>
                <a:cs typeface="+mn-cs"/>
              </a:rPr>
              <a:t>speed*time will give distance = 20*3 = 60 m..</a:t>
            </a:r>
            <a:br>
              <a:rPr lang="en-IN" dirty="0"/>
            </a:br>
            <a:r>
              <a:rPr lang="en-IN" sz="1200" b="0" i="0" kern="1200" dirty="0">
                <a:solidFill>
                  <a:schemeClr val="tx1"/>
                </a:solidFill>
                <a:latin typeface="+mn-lt"/>
                <a:ea typeface="+mn-ea"/>
                <a:cs typeface="+mn-cs"/>
              </a:rPr>
              <a:t>number of revolutions = </a:t>
            </a:r>
            <a:r>
              <a:rPr lang="en-IN" sz="1200" b="0" i="0" u="none" strike="noStrike" kern="1200" dirty="0">
                <a:solidFill>
                  <a:schemeClr val="tx1"/>
                </a:solidFill>
                <a:latin typeface="+mn-lt"/>
                <a:ea typeface="+mn-ea"/>
                <a:cs typeface="+mn-cs"/>
              </a:rPr>
              <a:t>60/(2*Pie*2)</a:t>
            </a:r>
            <a:br>
              <a:rPr lang="en-IN" dirty="0"/>
            </a:br>
            <a:r>
              <a:rPr lang="en-IN" sz="1200" b="0" i="0" kern="1200" dirty="0">
                <a:solidFill>
                  <a:schemeClr val="tx1"/>
                </a:solidFill>
                <a:latin typeface="+mn-lt"/>
                <a:ea typeface="+mn-ea"/>
                <a:cs typeface="+mn-cs"/>
              </a:rPr>
              <a:t>Sufficient</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953063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a:t>
            </a:r>
          </a:p>
          <a:p>
            <a:r>
              <a:rPr lang="en-IN" dirty="0"/>
              <a:t>Statement 1: The arithmetic mean (average) of x, y and z is y.</a:t>
            </a:r>
            <a:br>
              <a:rPr lang="en-IN" dirty="0"/>
            </a:br>
            <a:r>
              <a:rPr lang="en-IN" dirty="0"/>
              <a:t>y = (x + y + z)/3</a:t>
            </a:r>
            <a:br>
              <a:rPr lang="en-IN" dirty="0"/>
            </a:br>
            <a:r>
              <a:rPr lang="en-IN" dirty="0"/>
              <a:t>y = (x + z)/2 </a:t>
            </a:r>
            <a:br>
              <a:rPr lang="en-IN" dirty="0"/>
            </a:br>
            <a:r>
              <a:rPr lang="en-IN" dirty="0"/>
              <a:t>If x, y, z = 1, 2, 3 then x, y and z are consecutive</a:t>
            </a:r>
            <a:br>
              <a:rPr lang="en-IN" dirty="0"/>
            </a:br>
            <a:r>
              <a:rPr lang="en-IN" dirty="0"/>
              <a:t>If x, y, z = 2, 4, 6 then x, y and z are not consecutive</a:t>
            </a:r>
            <a:br>
              <a:rPr lang="en-IN" dirty="0"/>
            </a:br>
            <a:r>
              <a:rPr lang="en-IN" dirty="0"/>
              <a:t>Not Sufficient</a:t>
            </a:r>
            <a:br>
              <a:rPr lang="en-IN" dirty="0"/>
            </a:br>
            <a:br>
              <a:rPr lang="en-IN" dirty="0"/>
            </a:br>
            <a:r>
              <a:rPr lang="en-IN" dirty="0"/>
              <a:t>Statement 2: 2y = x + z</a:t>
            </a:r>
            <a:br>
              <a:rPr lang="en-IN" dirty="0"/>
            </a:br>
            <a:r>
              <a:rPr lang="en-IN" dirty="0"/>
              <a:t>This statement is a replica of Statement 1. Not Sufficient</a:t>
            </a:r>
            <a:br>
              <a:rPr lang="en-IN" dirty="0"/>
            </a:br>
            <a:br>
              <a:rPr lang="en-IN" dirty="0"/>
            </a:br>
            <a:r>
              <a:rPr lang="en-IN" dirty="0"/>
              <a:t>Answer: E</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2345534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E</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535469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E</a:t>
            </a:r>
          </a:p>
          <a:p>
            <a:r>
              <a:rPr lang="en-IN" dirty="0">
                <a:effectLst/>
              </a:rPr>
              <a:t>Statement 1: Distance between B and D = 10m</a:t>
            </a:r>
            <a:br>
              <a:rPr lang="en-IN" dirty="0">
                <a:effectLst/>
              </a:rPr>
            </a:br>
            <a:r>
              <a:rPr lang="en-IN" dirty="0">
                <a:effectLst/>
              </a:rPr>
              <a:t>nothing can be said about the distance between B and C.</a:t>
            </a:r>
            <a:br>
              <a:rPr lang="en-IN" dirty="0">
                <a:effectLst/>
              </a:rPr>
            </a:br>
            <a:r>
              <a:rPr lang="en-IN" dirty="0">
                <a:effectLst/>
              </a:rPr>
              <a:t>INSUFFICIENT</a:t>
            </a:r>
            <a:br>
              <a:rPr lang="en-IN" dirty="0">
                <a:effectLst/>
              </a:rPr>
            </a:br>
            <a:br>
              <a:rPr lang="en-IN" dirty="0">
                <a:effectLst/>
              </a:rPr>
            </a:br>
            <a:r>
              <a:rPr lang="en-IN" dirty="0">
                <a:effectLst/>
              </a:rPr>
              <a:t>Statement 2: Distance between A and C= 12m</a:t>
            </a:r>
            <a:br>
              <a:rPr lang="en-IN" dirty="0">
                <a:effectLst/>
              </a:rPr>
            </a:br>
            <a:r>
              <a:rPr lang="en-IN" dirty="0">
                <a:effectLst/>
              </a:rPr>
              <a:t>nothing can be said about the distance between B and C.</a:t>
            </a:r>
          </a:p>
          <a:p>
            <a:r>
              <a:rPr lang="en-IN" dirty="0">
                <a:effectLst/>
              </a:rPr>
              <a:t>INSUFFICIENT</a:t>
            </a:r>
            <a:br>
              <a:rPr lang="en-IN" dirty="0">
                <a:effectLst/>
              </a:rPr>
            </a:br>
            <a:br>
              <a:rPr lang="en-IN" dirty="0">
                <a:effectLst/>
              </a:rPr>
            </a:br>
            <a:r>
              <a:rPr lang="en-IN" dirty="0">
                <a:effectLst/>
              </a:rPr>
              <a:t>Combining both the statements: </a:t>
            </a:r>
            <a:br>
              <a:rPr lang="en-IN" dirty="0">
                <a:effectLst/>
              </a:rPr>
            </a:br>
            <a:r>
              <a:rPr lang="en-IN" dirty="0">
                <a:effectLst/>
              </a:rPr>
              <a:t>Still we have no information about the placement of the doors.</a:t>
            </a:r>
            <a:br>
              <a:rPr lang="en-IN" dirty="0">
                <a:effectLst/>
              </a:rPr>
            </a:br>
            <a:r>
              <a:rPr lang="en-IN" dirty="0">
                <a:effectLst/>
              </a:rPr>
              <a:t>INSUFFICIENT</a:t>
            </a:r>
            <a:br>
              <a:rPr lang="en-IN" dirty="0">
                <a:effectLst/>
              </a:rPr>
            </a:br>
            <a:br>
              <a:rPr lang="en-IN" dirty="0">
                <a:effectLst/>
              </a:rPr>
            </a:br>
            <a:r>
              <a:rPr lang="en-IN" dirty="0">
                <a:effectLst/>
              </a:rPr>
              <a:t>Correct Option: E</a:t>
            </a:r>
          </a:p>
          <a:p>
            <a:endParaRPr lang="en-IN"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3239168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a:p>
            <a:endParaRPr lang="en-IN" dirty="0"/>
          </a:p>
          <a:p>
            <a:r>
              <a:rPr lang="en-IN" dirty="0"/>
              <a:t>Statement 1: 20 articles are written by staff </a:t>
            </a:r>
            <a:br>
              <a:rPr lang="en-IN" dirty="0"/>
            </a:br>
            <a:r>
              <a:rPr lang="en-IN" dirty="0"/>
              <a:t>so total articles = 40</a:t>
            </a:r>
            <a:br>
              <a:rPr lang="en-IN" dirty="0"/>
            </a:br>
            <a:br>
              <a:rPr lang="en-IN" dirty="0"/>
            </a:br>
            <a:r>
              <a:rPr lang="en-IN" dirty="0"/>
              <a:t>number of articles on current affairs = 60% of 40</a:t>
            </a:r>
            <a:br>
              <a:rPr lang="en-IN" dirty="0"/>
            </a:br>
            <a:r>
              <a:rPr lang="en-IN" dirty="0"/>
              <a:t>current affairs written by staff with more than 5 years of experience = 75% of 60% of 40 = 18</a:t>
            </a:r>
            <a:br>
              <a:rPr lang="en-IN" dirty="0"/>
            </a:br>
            <a:r>
              <a:rPr lang="en-IN" dirty="0"/>
              <a:t>Sufficient</a:t>
            </a:r>
            <a:br>
              <a:rPr lang="en-IN" dirty="0"/>
            </a:br>
            <a:br>
              <a:rPr lang="en-IN" dirty="0"/>
            </a:br>
            <a:r>
              <a:rPr lang="en-IN" dirty="0"/>
              <a:t>Statement 2: </a:t>
            </a:r>
          </a:p>
          <a:p>
            <a:r>
              <a:rPr lang="en-IN" dirty="0"/>
              <a:t>No information on the number of articles</a:t>
            </a:r>
            <a:br>
              <a:rPr lang="en-IN" dirty="0"/>
            </a:br>
            <a:r>
              <a:rPr lang="en-IN" dirty="0"/>
              <a:t>insufficient</a:t>
            </a:r>
            <a:br>
              <a:rPr lang="en-IN" dirty="0"/>
            </a:br>
            <a:br>
              <a:rPr lang="en-IN" dirty="0"/>
            </a:br>
            <a:r>
              <a:rPr lang="en-IN" dirty="0" err="1"/>
              <a:t>Ans</a:t>
            </a:r>
            <a:r>
              <a:rPr lang="en-IN" dirty="0"/>
              <a:t>: A</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2671265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B</a:t>
            </a:r>
          </a:p>
          <a:p>
            <a:endParaRPr lang="en-US" dirty="0"/>
          </a:p>
          <a:p>
            <a:r>
              <a:rPr lang="en-US" dirty="0"/>
              <a:t>Explanation:</a:t>
            </a:r>
          </a:p>
          <a:p>
            <a:endParaRPr lang="en-US" dirty="0"/>
          </a:p>
          <a:p>
            <a:r>
              <a:rPr lang="en-US" dirty="0"/>
              <a:t>From statement II, we conclude that </a:t>
            </a:r>
            <a:r>
              <a:rPr lang="en-US" dirty="0" err="1"/>
              <a:t>Sonali</a:t>
            </a:r>
            <a:r>
              <a:rPr lang="en-US" dirty="0"/>
              <a:t> left her home 45 minutes before 10.15 a.m. i.e., 9.30 a.m. </a:t>
            </a:r>
          </a:p>
          <a:p>
            <a:endParaRPr lang="en-US" dirty="0"/>
          </a:p>
          <a:p>
            <a:r>
              <a:rPr lang="en-US" dirty="0"/>
              <a:t>Thus, only II is needed.</a:t>
            </a: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3292620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dirty="0"/>
              <a:t>Solution: Here, the question directly asks whether x is equal to – 11 or not. From statement A, we have x = 12 or – 12. In both the cases, x is not equal to – 11. Hence, the first statement is sufficient to get the answer.</a:t>
            </a:r>
            <a:br>
              <a:rPr lang="en-IN" b="0" dirty="0"/>
            </a:br>
            <a:r>
              <a:rPr lang="en-IN" b="0" dirty="0"/>
              <a:t>Statement B says that x is a natural number. Since x is a natural number, it cannot be negative. Hence, it is not equal to – 11. So, the second statement is also sufficient to solve the question.</a:t>
            </a:r>
            <a:br>
              <a:rPr lang="en-IN" b="0" dirty="0"/>
            </a:br>
            <a:r>
              <a:rPr lang="en-IN" b="0" dirty="0"/>
              <a:t>Hence, both statements are independently sufficient to answer the question.</a:t>
            </a:r>
          </a:p>
          <a:p>
            <a:endParaRPr lang="en-IN" b="0" dirty="0"/>
          </a:p>
          <a:p>
            <a:r>
              <a:rPr lang="en-IN" b="0" dirty="0"/>
              <a:t>Option D</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4108546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809888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Ans. C</a:t>
            </a:r>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565462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br>
              <a:rPr lang="en-IN" dirty="0"/>
            </a:br>
            <a:br>
              <a:rPr lang="en-IN" dirty="0"/>
            </a:b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68417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E</a:t>
            </a:r>
            <a:br>
              <a:rPr lang="en-IN" dirty="0">
                <a:effectLst/>
              </a:rPr>
            </a:br>
            <a:br>
              <a:rPr lang="en-IN" dirty="0">
                <a:effectLst/>
              </a:rPr>
            </a:br>
            <a:r>
              <a:rPr lang="en-IN" dirty="0">
                <a:effectLst/>
              </a:rPr>
              <a:t>Statement 1: 10 rams in the flock</a:t>
            </a:r>
            <a:br>
              <a:rPr lang="en-IN" dirty="0">
                <a:effectLst/>
              </a:rPr>
            </a:br>
            <a:r>
              <a:rPr lang="en-IN" dirty="0">
                <a:effectLst/>
              </a:rPr>
              <a:t>Hence 40 ewes.</a:t>
            </a:r>
            <a:br>
              <a:rPr lang="en-IN" dirty="0">
                <a:effectLst/>
              </a:rPr>
            </a:br>
            <a:r>
              <a:rPr lang="en-IN" dirty="0">
                <a:effectLst/>
              </a:rPr>
              <a:t>Nothing can be said how many are black.</a:t>
            </a:r>
            <a:br>
              <a:rPr lang="en-IN" dirty="0">
                <a:effectLst/>
              </a:rPr>
            </a:br>
            <a:r>
              <a:rPr lang="en-IN" dirty="0">
                <a:effectLst/>
              </a:rPr>
              <a:t>INSUFFICIENT</a:t>
            </a:r>
            <a:br>
              <a:rPr lang="en-IN" dirty="0">
                <a:effectLst/>
              </a:rPr>
            </a:br>
            <a:br>
              <a:rPr lang="en-IN" dirty="0">
                <a:effectLst/>
              </a:rPr>
            </a:br>
            <a:r>
              <a:rPr lang="en-IN" dirty="0">
                <a:effectLst/>
              </a:rPr>
              <a:t>Statement 2: 40% of sheep are black.</a:t>
            </a:r>
            <a:br>
              <a:rPr lang="en-IN" dirty="0">
                <a:effectLst/>
              </a:rPr>
            </a:br>
            <a:r>
              <a:rPr lang="en-IN" dirty="0">
                <a:effectLst/>
              </a:rPr>
              <a:t>Hence 20 sheep are black.</a:t>
            </a:r>
            <a:br>
              <a:rPr lang="en-IN" dirty="0">
                <a:effectLst/>
              </a:rPr>
            </a:br>
            <a:r>
              <a:rPr lang="en-IN" dirty="0">
                <a:effectLst/>
              </a:rPr>
              <a:t>Nothing can be said about how many ewes are black.</a:t>
            </a:r>
            <a:br>
              <a:rPr lang="en-IN" dirty="0">
                <a:effectLst/>
              </a:rPr>
            </a:br>
            <a:r>
              <a:rPr lang="en-IN" dirty="0">
                <a:effectLst/>
              </a:rPr>
              <a:t>INSUFFICIENT</a:t>
            </a:r>
            <a:br>
              <a:rPr lang="en-IN" dirty="0">
                <a:effectLst/>
              </a:rPr>
            </a:br>
            <a:br>
              <a:rPr lang="en-IN" dirty="0">
                <a:effectLst/>
              </a:rPr>
            </a:br>
            <a:r>
              <a:rPr lang="en-IN" dirty="0">
                <a:effectLst/>
              </a:rPr>
              <a:t>Combining both statements:</a:t>
            </a:r>
            <a:br>
              <a:rPr lang="en-IN" dirty="0">
                <a:effectLst/>
              </a:rPr>
            </a:br>
            <a:r>
              <a:rPr lang="en-IN" dirty="0">
                <a:effectLst/>
              </a:rPr>
              <a:t>Females = 40</a:t>
            </a:r>
            <a:br>
              <a:rPr lang="en-IN" dirty="0">
                <a:effectLst/>
              </a:rPr>
            </a:br>
            <a:r>
              <a:rPr lang="en-IN" dirty="0">
                <a:effectLst/>
              </a:rPr>
              <a:t>Black = 20</a:t>
            </a:r>
            <a:br>
              <a:rPr lang="en-IN" dirty="0">
                <a:effectLst/>
              </a:rPr>
            </a:br>
            <a:br>
              <a:rPr lang="en-IN" dirty="0">
                <a:effectLst/>
              </a:rPr>
            </a:br>
            <a:r>
              <a:rPr lang="en-IN" dirty="0">
                <a:effectLst/>
              </a:rPr>
              <a:t>Still we cannot conclude how many ewes are black.</a:t>
            </a:r>
            <a:br>
              <a:rPr lang="en-IN" dirty="0">
                <a:effectLst/>
              </a:rPr>
            </a:br>
            <a:r>
              <a:rPr lang="en-IN" dirty="0">
                <a:effectLst/>
              </a:rPr>
              <a:t>INSUFFICIENT</a:t>
            </a:r>
            <a:br>
              <a:rPr lang="en-IN" dirty="0">
                <a:effectLst/>
              </a:rPr>
            </a:br>
            <a:br>
              <a:rPr lang="en-IN" dirty="0">
                <a:effectLst/>
              </a:rPr>
            </a:br>
            <a:r>
              <a:rPr lang="en-IN" dirty="0">
                <a:effectLst/>
              </a:rPr>
              <a:t>Correct Option: E</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641847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a:t>
            </a:r>
          </a:p>
          <a:p>
            <a:r>
              <a:rPr lang="en-IN" sz="1200" b="0" i="0" kern="1200" dirty="0">
                <a:solidFill>
                  <a:schemeClr val="tx1"/>
                </a:solidFill>
                <a:latin typeface="+mn-lt"/>
                <a:ea typeface="+mn-ea"/>
                <a:cs typeface="+mn-cs"/>
              </a:rPr>
              <a:t>Let x be the length of a side of equilateral triangle E and y be the length of a side of square F. </a:t>
            </a:r>
            <a:br>
              <a:rPr lang="en-IN" dirty="0"/>
            </a:br>
            <a:r>
              <a:rPr lang="en-IN" sz="1200" b="0" i="0" kern="1200" dirty="0">
                <a:solidFill>
                  <a:schemeClr val="tx1"/>
                </a:solidFill>
                <a:latin typeface="+mn-lt"/>
                <a:ea typeface="+mn-ea"/>
                <a:cs typeface="+mn-cs"/>
              </a:rPr>
              <a:t>Question: is x&gt;y?</a:t>
            </a:r>
            <a:br>
              <a:rPr lang="en-IN" dirty="0"/>
            </a:br>
            <a:br>
              <a:rPr lang="en-IN" dirty="0"/>
            </a:br>
            <a:r>
              <a:rPr lang="en-IN" sz="1200" b="0" i="0" kern="1200" dirty="0">
                <a:solidFill>
                  <a:schemeClr val="tx1"/>
                </a:solidFill>
                <a:latin typeface="+mn-lt"/>
                <a:ea typeface="+mn-ea"/>
                <a:cs typeface="+mn-cs"/>
              </a:rPr>
              <a:t>(1) The perimeter of E and the perimeter of F are equal --&gt; 3x=4y --&gt; x/y=4/3 --&gt; x&gt;y. Sufficient.</a:t>
            </a:r>
            <a:br>
              <a:rPr lang="en-IN" dirty="0"/>
            </a:br>
            <a:br>
              <a:rPr lang="en-IN" dirty="0"/>
            </a:br>
            <a:r>
              <a:rPr lang="en-IN" sz="1200" b="0" i="0" kern="1200" dirty="0">
                <a:solidFill>
                  <a:schemeClr val="tx1"/>
                </a:solidFill>
                <a:latin typeface="+mn-lt"/>
                <a:ea typeface="+mn-ea"/>
                <a:cs typeface="+mn-cs"/>
              </a:rPr>
              <a:t>(2) The ratio of the height of triangle E (under root3*a/2)to the diagonal of square (under root 2 *a)F is 2√3 : 3√2 --&gt; the height of triangle E is </a:t>
            </a:r>
            <a:r>
              <a:rPr lang="en-IN" sz="1200" b="0" i="0" u="none" strike="noStrike" kern="1200" dirty="0">
                <a:solidFill>
                  <a:schemeClr val="tx1"/>
                </a:solidFill>
                <a:latin typeface="+mn-lt"/>
                <a:ea typeface="+mn-ea"/>
                <a:cs typeface="+mn-cs"/>
              </a:rPr>
              <a:t>x3√2x32</a:t>
            </a:r>
            <a:r>
              <a:rPr lang="en-IN" sz="1200" b="0" i="0" kern="1200" dirty="0">
                <a:solidFill>
                  <a:schemeClr val="tx1"/>
                </a:solidFill>
                <a:latin typeface="+mn-lt"/>
                <a:ea typeface="+mn-ea"/>
                <a:cs typeface="+mn-cs"/>
              </a:rPr>
              <a:t> and the diagonal of square F is </a:t>
            </a:r>
            <a:r>
              <a:rPr lang="en-IN" sz="1200" b="0" i="0" u="none" strike="noStrike" kern="1200" dirty="0">
                <a:solidFill>
                  <a:schemeClr val="tx1"/>
                </a:solidFill>
                <a:latin typeface="+mn-lt"/>
                <a:ea typeface="+mn-ea"/>
                <a:cs typeface="+mn-cs"/>
              </a:rPr>
              <a:t>y2√y2</a:t>
            </a:r>
            <a:r>
              <a:rPr lang="en-IN" sz="1200" b="0" i="0" kern="1200" dirty="0">
                <a:solidFill>
                  <a:schemeClr val="tx1"/>
                </a:solidFill>
                <a:latin typeface="+mn-lt"/>
                <a:ea typeface="+mn-ea"/>
                <a:cs typeface="+mn-cs"/>
              </a:rPr>
              <a:t> --&gt; ratio: </a:t>
            </a:r>
            <a:r>
              <a:rPr lang="en-IN" sz="1200" b="0" i="0" u="none" strike="noStrike" kern="1200" dirty="0">
                <a:solidFill>
                  <a:schemeClr val="tx1"/>
                </a:solidFill>
                <a:latin typeface="+mn-lt"/>
                <a:ea typeface="+mn-ea"/>
                <a:cs typeface="+mn-cs"/>
              </a:rPr>
              <a:t>(x3√2)(y2√)=23√32√(x32)(y2)=2332</a:t>
            </a:r>
            <a:r>
              <a:rPr lang="en-IN" sz="1200" b="0" i="0" kern="1200" dirty="0">
                <a:solidFill>
                  <a:schemeClr val="tx1"/>
                </a:solidFill>
                <a:latin typeface="+mn-lt"/>
                <a:ea typeface="+mn-ea"/>
                <a:cs typeface="+mn-cs"/>
              </a:rPr>
              <a:t> --&gt; x/y=4/3 --&gt; x&gt;y. Sufficient.</a:t>
            </a:r>
            <a:br>
              <a:rPr lang="en-IN" dirty="0"/>
            </a:br>
            <a:br>
              <a:rPr lang="en-IN" dirty="0"/>
            </a:br>
            <a:r>
              <a:rPr lang="en-IN" sz="1200" b="0" i="0" kern="1200" dirty="0">
                <a:solidFill>
                  <a:schemeClr val="tx1"/>
                </a:solidFill>
                <a:latin typeface="+mn-lt"/>
                <a:ea typeface="+mn-ea"/>
                <a:cs typeface="+mn-cs"/>
              </a:rPr>
              <a:t>Answer: D.</a:t>
            </a:r>
            <a:endParaRPr lang="en-IN" dirty="0"/>
          </a:p>
          <a:p>
            <a:endParaRPr lang="en-IN"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491669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B</a:t>
            </a:r>
          </a:p>
          <a:p>
            <a:r>
              <a:rPr lang="en-IN" dirty="0">
                <a:effectLst/>
              </a:rPr>
              <a:t>Statement 1: a = 3/11</a:t>
            </a:r>
            <a:br>
              <a:rPr lang="en-IN" dirty="0">
                <a:effectLst/>
              </a:rPr>
            </a:br>
            <a:r>
              <a:rPr lang="en-IN" dirty="0">
                <a:effectLst/>
              </a:rPr>
              <a:t>Nothing is known about b</a:t>
            </a:r>
            <a:br>
              <a:rPr lang="en-IN" dirty="0">
                <a:effectLst/>
              </a:rPr>
            </a:br>
            <a:r>
              <a:rPr lang="en-IN" dirty="0">
                <a:effectLst/>
              </a:rPr>
              <a:t>INSUFFICIENT</a:t>
            </a:r>
            <a:br>
              <a:rPr lang="en-IN" dirty="0">
                <a:effectLst/>
              </a:rPr>
            </a:br>
            <a:br>
              <a:rPr lang="en-IN" dirty="0">
                <a:effectLst/>
              </a:rPr>
            </a:br>
            <a:r>
              <a:rPr lang="en-IN" dirty="0">
                <a:effectLst/>
              </a:rPr>
              <a:t>Statement 2: b/a = 20</a:t>
            </a:r>
            <a:br>
              <a:rPr lang="en-IN" dirty="0">
                <a:effectLst/>
              </a:rPr>
            </a:br>
            <a:r>
              <a:rPr lang="en-IN" dirty="0">
                <a:effectLst/>
              </a:rPr>
              <a:t>a = b/20 = (5/100)*b</a:t>
            </a:r>
            <a:br>
              <a:rPr lang="en-IN" dirty="0">
                <a:effectLst/>
              </a:rPr>
            </a:br>
            <a:r>
              <a:rPr lang="en-IN" dirty="0">
                <a:effectLst/>
              </a:rPr>
              <a:t>SUFFICIENT</a:t>
            </a:r>
            <a:br>
              <a:rPr lang="en-IN" dirty="0">
                <a:effectLst/>
              </a:rPr>
            </a:br>
            <a:br>
              <a:rPr lang="en-IN" dirty="0">
                <a:effectLst/>
              </a:rPr>
            </a:br>
            <a:r>
              <a:rPr lang="en-IN" dirty="0">
                <a:effectLst/>
              </a:rPr>
              <a:t>Correct Option: B</a:t>
            </a:r>
          </a:p>
          <a:p>
            <a:endParaRPr lang="en-IN"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3798523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E</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3279115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52400" y="1156906"/>
            <a:ext cx="11658599" cy="2015936"/>
          </a:xfrm>
          <a:prstGeom prst="rect">
            <a:avLst/>
          </a:prstGeom>
          <a:noFill/>
        </p:spPr>
        <p:txBody>
          <a:bodyPr wrap="square" rtlCol="0">
            <a:spAutoFit/>
          </a:bodyPr>
          <a:lstStyle/>
          <a:p>
            <a:r>
              <a:rPr lang="en-IN" sz="2500" dirty="0">
                <a:latin typeface="Nunito Sans" panose="00000500000000000000" pitchFamily="2" charset="0"/>
              </a:rPr>
              <a:t>When did Santosh reach the college? </a:t>
            </a:r>
          </a:p>
          <a:p>
            <a:endParaRPr lang="en-IN" sz="2500" dirty="0">
              <a:latin typeface="Nunito Sans" panose="00000500000000000000" pitchFamily="2" charset="0"/>
            </a:endParaRPr>
          </a:p>
          <a:p>
            <a:r>
              <a:rPr lang="en-IN" sz="2500" dirty="0">
                <a:latin typeface="Nunito Sans" panose="00000500000000000000" pitchFamily="2" charset="0"/>
              </a:rPr>
              <a:t>Statement 1: Santosh’s college is 10 KM away from his home.</a:t>
            </a:r>
          </a:p>
          <a:p>
            <a:r>
              <a:rPr lang="en-IN" sz="2500" dirty="0">
                <a:latin typeface="Nunito Sans" panose="00000500000000000000" pitchFamily="2" charset="0"/>
              </a:rPr>
              <a:t>Statement 2: Santosh was going at the speed of 40 KM/hr.</a:t>
            </a:r>
          </a:p>
          <a:p>
            <a:endParaRPr lang="en-IN"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9910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52400" y="1156906"/>
            <a:ext cx="11658599" cy="2400657"/>
          </a:xfrm>
          <a:prstGeom prst="rect">
            <a:avLst/>
          </a:prstGeom>
          <a:noFill/>
        </p:spPr>
        <p:txBody>
          <a:bodyPr wrap="square" rtlCol="0">
            <a:spAutoFit/>
          </a:bodyPr>
          <a:lstStyle/>
          <a:p>
            <a:r>
              <a:rPr lang="en-IN" sz="2500" dirty="0">
                <a:latin typeface="Nunito Sans" panose="00000500000000000000" pitchFamily="2" charset="0"/>
              </a:rPr>
              <a:t>Two socks are to be picked at random from a drawer containing only black and white socks. What is the probability that both are white?</a:t>
            </a:r>
          </a:p>
          <a:p>
            <a:endParaRPr lang="en-IN" sz="2500" dirty="0">
              <a:latin typeface="Nunito Sans" panose="00000500000000000000" pitchFamily="2" charset="0"/>
            </a:endParaRPr>
          </a:p>
          <a:p>
            <a:r>
              <a:rPr lang="en-IN" sz="2500" dirty="0">
                <a:latin typeface="Nunito Sans" panose="00000500000000000000" pitchFamily="2" charset="0"/>
              </a:rPr>
              <a:t>Statement 1: Probability of the first sock being black is 1/3.</a:t>
            </a:r>
          </a:p>
          <a:p>
            <a:r>
              <a:rPr lang="en-IN" sz="2500" dirty="0">
                <a:latin typeface="Nunito Sans" panose="00000500000000000000" pitchFamily="2" charset="0"/>
              </a:rPr>
              <a:t>Statement 2: There are 24 white socks in the drawer.</a:t>
            </a:r>
          </a:p>
          <a:p>
            <a:endParaRPr lang="en-IN"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5041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52400" y="1156906"/>
            <a:ext cx="11658599" cy="2785378"/>
          </a:xfrm>
          <a:prstGeom prst="rect">
            <a:avLst/>
          </a:prstGeom>
          <a:noFill/>
        </p:spPr>
        <p:txBody>
          <a:bodyPr wrap="square" rtlCol="0">
            <a:spAutoFit/>
          </a:bodyPr>
          <a:lstStyle/>
          <a:p>
            <a:r>
              <a:rPr lang="en-IN" sz="2500" dirty="0">
                <a:latin typeface="Nunito Sans" panose="00000500000000000000" pitchFamily="2" charset="0"/>
              </a:rPr>
              <a:t>A wheel of radius 2 meters is turning at a constant speed. How many revolutions does it make in time T?</a:t>
            </a:r>
          </a:p>
          <a:p>
            <a:endParaRPr lang="en-IN" sz="2500" dirty="0">
              <a:latin typeface="Nunito Sans" panose="00000500000000000000" pitchFamily="2" charset="0"/>
            </a:endParaRPr>
          </a:p>
          <a:p>
            <a:r>
              <a:rPr lang="en-IN" sz="2500" dirty="0">
                <a:latin typeface="Nunito Sans" panose="00000500000000000000" pitchFamily="2" charset="0"/>
              </a:rPr>
              <a:t>Statement 1: T = 20 minutes.</a:t>
            </a:r>
          </a:p>
          <a:p>
            <a:r>
              <a:rPr lang="en-IN" sz="2500" dirty="0">
                <a:latin typeface="Nunito Sans" panose="00000500000000000000" pitchFamily="2" charset="0"/>
              </a:rPr>
              <a:t>Statement 2: The speed at which a point on the circumference of the wheel is moving is 3 meters per minute.</a:t>
            </a:r>
          </a:p>
          <a:p>
            <a:endParaRPr lang="en-IN"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9023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52400" y="1156906"/>
            <a:ext cx="11658599" cy="2015936"/>
          </a:xfrm>
          <a:prstGeom prst="rect">
            <a:avLst/>
          </a:prstGeom>
          <a:noFill/>
        </p:spPr>
        <p:txBody>
          <a:bodyPr wrap="square" rtlCol="0">
            <a:spAutoFit/>
          </a:bodyPr>
          <a:lstStyle/>
          <a:p>
            <a:r>
              <a:rPr lang="en-IN" sz="2500" dirty="0">
                <a:latin typeface="Nunito Sans" panose="00000500000000000000" pitchFamily="2" charset="0"/>
              </a:rPr>
              <a:t>Are the integers x, y and z consecutive?</a:t>
            </a:r>
          </a:p>
          <a:p>
            <a:endParaRPr lang="en-IN" sz="2500" dirty="0">
              <a:latin typeface="Nunito Sans" panose="00000500000000000000" pitchFamily="2" charset="0"/>
            </a:endParaRPr>
          </a:p>
          <a:p>
            <a:r>
              <a:rPr lang="en-IN" sz="2500" dirty="0">
                <a:latin typeface="Nunito Sans" panose="00000500000000000000" pitchFamily="2" charset="0"/>
              </a:rPr>
              <a:t>Statement 1: The arithmetic mean (average) of x, y &amp; z is y.</a:t>
            </a:r>
          </a:p>
          <a:p>
            <a:r>
              <a:rPr lang="en-IN" sz="2500" dirty="0">
                <a:latin typeface="Nunito Sans" panose="00000500000000000000" pitchFamily="2" charset="0"/>
              </a:rPr>
              <a:t>Statement 2: y-x = z-y</a:t>
            </a:r>
          </a:p>
          <a:p>
            <a:endParaRPr lang="en-IN"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4543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52400" y="1156906"/>
            <a:ext cx="11658599" cy="1631216"/>
          </a:xfrm>
          <a:prstGeom prst="rect">
            <a:avLst/>
          </a:prstGeom>
          <a:noFill/>
        </p:spPr>
        <p:txBody>
          <a:bodyPr wrap="square" rtlCol="0">
            <a:spAutoFit/>
          </a:bodyPr>
          <a:lstStyle/>
          <a:p>
            <a:r>
              <a:rPr lang="en-IN" sz="2500" dirty="0">
                <a:latin typeface="Nunito Sans" panose="00000500000000000000" pitchFamily="2" charset="0"/>
              </a:rPr>
              <a:t>In a running race, consist of four participants A, B, C and D, who finishes last?</a:t>
            </a:r>
          </a:p>
          <a:p>
            <a:endParaRPr lang="en-IN" sz="2500" dirty="0">
              <a:latin typeface="Nunito Sans" panose="00000500000000000000" pitchFamily="2" charset="0"/>
            </a:endParaRPr>
          </a:p>
          <a:p>
            <a:r>
              <a:rPr lang="en-IN" sz="2500" dirty="0">
                <a:latin typeface="Nunito Sans" panose="00000500000000000000" pitchFamily="2" charset="0"/>
              </a:rPr>
              <a:t>Statement 1: A beats B, C and D by 100m, 60m, and 40m respectively.</a:t>
            </a:r>
          </a:p>
          <a:p>
            <a:r>
              <a:rPr lang="en-IN" sz="2500" dirty="0">
                <a:latin typeface="Nunito Sans" panose="00000500000000000000" pitchFamily="2" charset="0"/>
              </a:rPr>
              <a:t>Statement 2: B beats C and D by 20m and 10m respectively</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77938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52400" y="1156906"/>
            <a:ext cx="11658599" cy="2015936"/>
          </a:xfrm>
          <a:prstGeom prst="rect">
            <a:avLst/>
          </a:prstGeom>
          <a:noFill/>
        </p:spPr>
        <p:txBody>
          <a:bodyPr wrap="square" rtlCol="0">
            <a:spAutoFit/>
          </a:bodyPr>
          <a:lstStyle/>
          <a:p>
            <a:r>
              <a:rPr lang="en-IN" sz="2500" dirty="0">
                <a:latin typeface="Nunito Sans" panose="00000500000000000000" pitchFamily="2" charset="0"/>
              </a:rPr>
              <a:t>A certain straight corridor has four doors, A, B, C and D (in that order) leading off from the same side. How far apart are doors B and C?</a:t>
            </a:r>
          </a:p>
          <a:p>
            <a:endParaRPr lang="en-IN" sz="2500" dirty="0">
              <a:latin typeface="Nunito Sans" panose="00000500000000000000" pitchFamily="2" charset="0"/>
            </a:endParaRPr>
          </a:p>
          <a:p>
            <a:r>
              <a:rPr lang="en-IN" sz="2500" dirty="0">
                <a:latin typeface="Nunito Sans" panose="00000500000000000000" pitchFamily="2" charset="0"/>
              </a:rPr>
              <a:t>Statement 1: The distance between B and D is 10 meters.</a:t>
            </a:r>
          </a:p>
          <a:p>
            <a:r>
              <a:rPr lang="en-IN" sz="2500" dirty="0">
                <a:latin typeface="Nunito Sans" panose="00000500000000000000" pitchFamily="2" charset="0"/>
              </a:rPr>
              <a:t>Statement 2: The distance between A and C is 12 meters.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a:solidFill>
                  <a:schemeClr val="bg1"/>
                </a:solidFill>
                <a:latin typeface="Nunito Sans" panose="00000500000000000000" pitchFamily="2" charset="0"/>
              </a:rPr>
              <a:t>Question 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3820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52400" y="1156906"/>
            <a:ext cx="11658599" cy="3939540"/>
          </a:xfrm>
          <a:prstGeom prst="rect">
            <a:avLst/>
          </a:prstGeom>
          <a:noFill/>
        </p:spPr>
        <p:txBody>
          <a:bodyPr wrap="square" rtlCol="0">
            <a:spAutoFit/>
          </a:bodyPr>
          <a:lstStyle/>
          <a:p>
            <a:r>
              <a:rPr lang="en-IN" sz="2500" dirty="0">
                <a:latin typeface="Nunito Sans" panose="00000500000000000000" pitchFamily="2" charset="0"/>
              </a:rPr>
              <a:t>Fifty percent of the articles in a certain magazine are written by staff members. Sixty percent of the articles are on current affairs. If 75 percent of the articles on current affairs are written by staff members with more than 5 years experience of journalism, how many of the articles on current affairs are written by staff members with more than 5 years experience?</a:t>
            </a:r>
          </a:p>
          <a:p>
            <a:endParaRPr lang="en-IN" sz="2500" dirty="0">
              <a:latin typeface="Nunito Sans" panose="00000500000000000000" pitchFamily="2" charset="0"/>
            </a:endParaRPr>
          </a:p>
          <a:p>
            <a:r>
              <a:rPr lang="en-IN" sz="2500" dirty="0">
                <a:latin typeface="Nunito Sans" panose="00000500000000000000" pitchFamily="2" charset="0"/>
              </a:rPr>
              <a:t>Statement 1: 20 articles are written by staff members.</a:t>
            </a:r>
          </a:p>
          <a:p>
            <a:r>
              <a:rPr lang="en-IN" sz="2500" dirty="0">
                <a:latin typeface="Nunito Sans" panose="00000500000000000000" pitchFamily="2" charset="0"/>
              </a:rPr>
              <a:t>Statement 2: Of the articles on topics other than current affairs, 50 percent are by staff members with less than 5 years experience.</a:t>
            </a:r>
          </a:p>
          <a:p>
            <a:endParaRPr lang="en-IN"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89081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52400" y="1156906"/>
            <a:ext cx="11658599" cy="2400657"/>
          </a:xfrm>
          <a:prstGeom prst="rect">
            <a:avLst/>
          </a:prstGeom>
          <a:noFill/>
        </p:spPr>
        <p:txBody>
          <a:bodyPr wrap="square" rtlCol="0">
            <a:spAutoFit/>
          </a:bodyPr>
          <a:lstStyle/>
          <a:p>
            <a:r>
              <a:rPr lang="en-IN" sz="2500" dirty="0">
                <a:latin typeface="Nunito Sans" panose="00000500000000000000" pitchFamily="2" charset="0"/>
              </a:rPr>
              <a:t>At what time did </a:t>
            </a:r>
            <a:r>
              <a:rPr lang="en-IN" sz="2500" dirty="0" err="1">
                <a:latin typeface="Nunito Sans" panose="00000500000000000000" pitchFamily="2" charset="0"/>
              </a:rPr>
              <a:t>Sonali</a:t>
            </a:r>
            <a:r>
              <a:rPr lang="en-IN" sz="2500" dirty="0">
                <a:latin typeface="Nunito Sans" panose="00000500000000000000" pitchFamily="2" charset="0"/>
              </a:rPr>
              <a:t> leave her home for office?</a:t>
            </a:r>
          </a:p>
          <a:p>
            <a:endParaRPr lang="en-IN" sz="2500" dirty="0">
              <a:latin typeface="Nunito Sans" panose="00000500000000000000" pitchFamily="2" charset="0"/>
            </a:endParaRPr>
          </a:p>
          <a:p>
            <a:r>
              <a:rPr lang="en-IN" sz="2500" dirty="0">
                <a:latin typeface="Nunito Sans" panose="00000500000000000000" pitchFamily="2" charset="0"/>
              </a:rPr>
              <a:t>Statement 1: </a:t>
            </a:r>
            <a:r>
              <a:rPr lang="en-IN" sz="2500" dirty="0" err="1">
                <a:latin typeface="Nunito Sans" panose="00000500000000000000" pitchFamily="2" charset="0"/>
              </a:rPr>
              <a:t>Sonali</a:t>
            </a:r>
            <a:r>
              <a:rPr lang="en-IN" sz="2500" dirty="0">
                <a:latin typeface="Nunito Sans" panose="00000500000000000000" pitchFamily="2" charset="0"/>
              </a:rPr>
              <a:t> received a phone call at 9.15 a.m. at her home.</a:t>
            </a:r>
          </a:p>
          <a:p>
            <a:r>
              <a:rPr lang="en-IN" sz="2500" dirty="0">
                <a:latin typeface="Nunito Sans" panose="00000500000000000000" pitchFamily="2" charset="0"/>
              </a:rPr>
              <a:t>Statement 2: </a:t>
            </a:r>
            <a:r>
              <a:rPr lang="en-IN" sz="2500" dirty="0" err="1">
                <a:latin typeface="Nunito Sans" panose="00000500000000000000" pitchFamily="2" charset="0"/>
              </a:rPr>
              <a:t>Sonali's</a:t>
            </a:r>
            <a:r>
              <a:rPr lang="en-IN" sz="2500" dirty="0">
                <a:latin typeface="Nunito Sans" panose="00000500000000000000" pitchFamily="2" charset="0"/>
              </a:rPr>
              <a:t> car reached office at 10.15 a.m., 45 minutes after she left her residence.</a:t>
            </a:r>
          </a:p>
          <a:p>
            <a:endParaRPr lang="en-IN"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29498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52400" y="1156906"/>
            <a:ext cx="11658599" cy="2015936"/>
          </a:xfrm>
          <a:prstGeom prst="rect">
            <a:avLst/>
          </a:prstGeom>
          <a:noFill/>
        </p:spPr>
        <p:txBody>
          <a:bodyPr wrap="square" rtlCol="0">
            <a:spAutoFit/>
          </a:bodyPr>
          <a:lstStyle/>
          <a:p>
            <a:r>
              <a:rPr lang="en-IN" sz="2500" dirty="0">
                <a:latin typeface="Nunito Sans" panose="00000500000000000000" pitchFamily="2" charset="0"/>
              </a:rPr>
              <a:t>Is x = -11?</a:t>
            </a:r>
          </a:p>
          <a:p>
            <a:endParaRPr lang="en-IN" sz="2500" dirty="0">
              <a:latin typeface="Nunito Sans" panose="00000500000000000000" pitchFamily="2" charset="0"/>
            </a:endParaRPr>
          </a:p>
          <a:p>
            <a:r>
              <a:rPr lang="en-IN" sz="2500" dirty="0">
                <a:latin typeface="Nunito Sans" panose="00000500000000000000" pitchFamily="2" charset="0"/>
              </a:rPr>
              <a:t>Statement 1: x</a:t>
            </a:r>
            <a:r>
              <a:rPr lang="en-IN" sz="2500" baseline="30000" dirty="0">
                <a:latin typeface="Nunito Sans" panose="00000500000000000000" pitchFamily="2" charset="0"/>
              </a:rPr>
              <a:t>2</a:t>
            </a:r>
            <a:r>
              <a:rPr lang="en-IN" sz="2500" dirty="0">
                <a:latin typeface="Nunito Sans" panose="00000500000000000000" pitchFamily="2" charset="0"/>
              </a:rPr>
              <a:t> = 144</a:t>
            </a:r>
          </a:p>
          <a:p>
            <a:r>
              <a:rPr lang="en-IN" sz="2500" dirty="0">
                <a:latin typeface="Nunito Sans" panose="00000500000000000000" pitchFamily="2" charset="0"/>
              </a:rPr>
              <a:t>Statement 2: x is a natural number.</a:t>
            </a:r>
          </a:p>
          <a:p>
            <a:endParaRPr lang="en-IN"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6551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Data Sufficiency </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0" name="TextBox 29">
            <a:extLst>
              <a:ext uri="{FF2B5EF4-FFF2-40B4-BE49-F238E27FC236}">
                <a16:creationId xmlns:a16="http://schemas.microsoft.com/office/drawing/2014/main" id="{05EFE211-1D0D-4979-87E6-8967C2913C04}"/>
              </a:ext>
            </a:extLst>
          </p:cNvPr>
          <p:cNvSpPr txBox="1"/>
          <p:nvPr/>
        </p:nvSpPr>
        <p:spPr>
          <a:xfrm>
            <a:off x="0" y="990600"/>
            <a:ext cx="11963399" cy="5863144"/>
          </a:xfrm>
          <a:prstGeom prst="rect">
            <a:avLst/>
          </a:prstGeom>
          <a:noFill/>
        </p:spPr>
        <p:txBody>
          <a:bodyPr wrap="square" rtlCol="0">
            <a:spAutoFit/>
          </a:bodyPr>
          <a:lstStyle/>
          <a:p>
            <a:r>
              <a:rPr lang="en-IN" sz="2500" dirty="0">
                <a:latin typeface="Nunito Sans" panose="00000500000000000000" pitchFamily="2" charset="0"/>
              </a:rPr>
              <a:t>Questions in the upcoming slides consist of a question and two statements numbered 1 and 2 given below it. You have to decide whether the data provided in the statements are sufficient to answer the question. Read both the statements and give answer.</a:t>
            </a:r>
          </a:p>
          <a:p>
            <a:endParaRPr lang="en-IN" sz="2500" dirty="0">
              <a:latin typeface="Nunito Sans" panose="00000500000000000000" pitchFamily="2" charset="0"/>
            </a:endParaRPr>
          </a:p>
          <a:p>
            <a:pPr marL="457200" indent="-457200">
              <a:buFont typeface="+mj-lt"/>
              <a:buAutoNum type="alphaLcParenR"/>
            </a:pPr>
            <a:r>
              <a:rPr lang="en-IN" sz="2500" dirty="0">
                <a:latin typeface="Nunito Sans" panose="00000500000000000000" pitchFamily="2" charset="0"/>
              </a:rPr>
              <a:t>Statement 1 alone is sufficient to answer the question</a:t>
            </a:r>
          </a:p>
          <a:p>
            <a:pPr marL="457200" indent="-457200">
              <a:buFont typeface="+mj-lt"/>
              <a:buAutoNum type="alphaLcParenR"/>
            </a:pPr>
            <a:r>
              <a:rPr lang="en-IN" sz="2500" dirty="0">
                <a:latin typeface="Nunito Sans" panose="00000500000000000000" pitchFamily="2" charset="0"/>
              </a:rPr>
              <a:t>Statement 2 alone is sufficient to answer the question</a:t>
            </a:r>
          </a:p>
          <a:p>
            <a:pPr marL="457200" indent="-457200">
              <a:buFont typeface="+mj-lt"/>
              <a:buAutoNum type="alphaLcParenR"/>
            </a:pPr>
            <a:r>
              <a:rPr lang="en-IN" sz="2500" dirty="0">
                <a:latin typeface="Nunito Sans" panose="00000500000000000000" pitchFamily="2" charset="0"/>
              </a:rPr>
              <a:t>Both statements taken together are sufficient to answer the question</a:t>
            </a:r>
          </a:p>
          <a:p>
            <a:pPr marL="457200" indent="-457200">
              <a:buFont typeface="+mj-lt"/>
              <a:buAutoNum type="alphaLcParenR"/>
            </a:pPr>
            <a:r>
              <a:rPr lang="en-IN" sz="2500" dirty="0">
                <a:latin typeface="Nunito Sans" panose="00000500000000000000" pitchFamily="2" charset="0"/>
              </a:rPr>
              <a:t>Either 1 or 2 is sufficient to answer the question</a:t>
            </a:r>
          </a:p>
          <a:p>
            <a:pPr marL="457200" indent="-457200">
              <a:buFont typeface="+mj-lt"/>
              <a:buAutoNum type="alphaLcParenR"/>
            </a:pPr>
            <a:r>
              <a:rPr lang="en-IN" sz="2500" dirty="0">
                <a:latin typeface="Nunito Sans" panose="00000500000000000000" pitchFamily="2" charset="0"/>
              </a:rPr>
              <a:t>Both the statements are together not sufficient to answer the question</a:t>
            </a:r>
          </a:p>
          <a:p>
            <a:endParaRPr lang="en-IN"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p:txBody>
      </p:sp>
    </p:spTree>
    <p:extLst>
      <p:ext uri="{BB962C8B-B14F-4D97-AF65-F5344CB8AC3E}">
        <p14:creationId xmlns:p14="http://schemas.microsoft.com/office/powerpoint/2010/main" val="3038903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0000500000000000000" pitchFamily="2" charset="0"/>
              </a:rPr>
              <a:t>1. What is the value of x?</a:t>
            </a:r>
          </a:p>
          <a:p>
            <a:endParaRPr lang="en-IN" sz="2500" dirty="0">
              <a:latin typeface="Nunito Sans" panose="00000500000000000000" pitchFamily="2" charset="0"/>
            </a:endParaRPr>
          </a:p>
          <a:p>
            <a:r>
              <a:rPr lang="en-IN" sz="2500" dirty="0">
                <a:latin typeface="Nunito Sans" panose="00000500000000000000" pitchFamily="2" charset="0"/>
              </a:rPr>
              <a:t>Statement 1: 3 &lt; x &lt; 5</a:t>
            </a:r>
          </a:p>
          <a:p>
            <a:r>
              <a:rPr lang="en-IN" sz="2500" dirty="0">
                <a:latin typeface="Nunito Sans" panose="00000500000000000000" pitchFamily="2" charset="0"/>
              </a:rPr>
              <a:t>Statement 2: X</a:t>
            </a:r>
            <a:r>
              <a:rPr lang="en-IN" sz="2500" baseline="30000" dirty="0">
                <a:latin typeface="Nunito Sans" panose="00000500000000000000" pitchFamily="2" charset="0"/>
              </a:rPr>
              <a:t>2</a:t>
            </a:r>
            <a:r>
              <a:rPr lang="en-IN" sz="2500" dirty="0">
                <a:latin typeface="Nunito Sans" panose="00000500000000000000" pitchFamily="2" charset="0"/>
              </a:rPr>
              <a:t> = 16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5342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52400" y="1156906"/>
            <a:ext cx="11658599" cy="2015936"/>
          </a:xfrm>
          <a:prstGeom prst="rect">
            <a:avLst/>
          </a:prstGeom>
          <a:noFill/>
        </p:spPr>
        <p:txBody>
          <a:bodyPr wrap="square" rtlCol="0">
            <a:spAutoFit/>
          </a:bodyPr>
          <a:lstStyle/>
          <a:p>
            <a:r>
              <a:rPr lang="en-IN" sz="2500" dirty="0">
                <a:latin typeface="Nunito Sans" panose="00000500000000000000" pitchFamily="2" charset="0"/>
              </a:rPr>
              <a:t>Is x &gt; 0?</a:t>
            </a:r>
          </a:p>
          <a:p>
            <a:endParaRPr lang="en-IN" sz="2500" dirty="0">
              <a:latin typeface="Nunito Sans" panose="00000500000000000000" pitchFamily="2" charset="0"/>
            </a:endParaRPr>
          </a:p>
          <a:p>
            <a:r>
              <a:rPr lang="en-IN" sz="2500" dirty="0">
                <a:latin typeface="Nunito Sans" panose="00000500000000000000" pitchFamily="2" charset="0"/>
              </a:rPr>
              <a:t>Statement 1: -2x &lt; 0</a:t>
            </a:r>
          </a:p>
          <a:p>
            <a:r>
              <a:rPr lang="en-IN" sz="2500" dirty="0">
                <a:latin typeface="Nunito Sans" panose="00000500000000000000" pitchFamily="2" charset="0"/>
              </a:rPr>
              <a:t>Statement 2: x3 &gt; 0</a:t>
            </a:r>
          </a:p>
          <a:p>
            <a:endParaRPr lang="en-IN"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45009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52400" y="1156906"/>
            <a:ext cx="11658599" cy="1631216"/>
          </a:xfrm>
          <a:prstGeom prst="rect">
            <a:avLst/>
          </a:prstGeom>
          <a:noFill/>
        </p:spPr>
        <p:txBody>
          <a:bodyPr wrap="square" rtlCol="0">
            <a:spAutoFit/>
          </a:bodyPr>
          <a:lstStyle/>
          <a:p>
            <a:r>
              <a:rPr lang="en-IN" sz="2500" dirty="0">
                <a:latin typeface="Nunito Sans" panose="00000500000000000000" pitchFamily="2" charset="0"/>
              </a:rPr>
              <a:t>How many ewes (female sheep) in a flock of 50 sheep are black?</a:t>
            </a:r>
          </a:p>
          <a:p>
            <a:endParaRPr lang="en-IN" sz="2500" dirty="0">
              <a:latin typeface="Nunito Sans" panose="00000500000000000000" pitchFamily="2" charset="0"/>
            </a:endParaRPr>
          </a:p>
          <a:p>
            <a:r>
              <a:rPr lang="en-IN" sz="2500" dirty="0">
                <a:latin typeface="Nunito Sans" panose="00000500000000000000" pitchFamily="2" charset="0"/>
              </a:rPr>
              <a:t>Statement 1: There are 10 rams (male sheep) in  the flock.</a:t>
            </a:r>
          </a:p>
          <a:p>
            <a:r>
              <a:rPr lang="en-IN" sz="2500" dirty="0">
                <a:latin typeface="Nunito Sans" panose="00000500000000000000" pitchFamily="2" charset="0"/>
              </a:rPr>
              <a:t>Statement 2: Forty percent of the animals are black.</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9045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52400" y="1156906"/>
            <a:ext cx="11658599" cy="2400657"/>
          </a:xfrm>
          <a:prstGeom prst="rect">
            <a:avLst/>
          </a:prstGeom>
          <a:noFill/>
        </p:spPr>
        <p:txBody>
          <a:bodyPr wrap="square" rtlCol="0">
            <a:spAutoFit/>
          </a:bodyPr>
          <a:lstStyle/>
          <a:p>
            <a:r>
              <a:rPr lang="en-IN" sz="2500" dirty="0">
                <a:latin typeface="Nunito Sans" panose="00000500000000000000" pitchFamily="2" charset="0"/>
              </a:rPr>
              <a:t>Is the length of a side of equilateral triangle E less than the length of a side of square F?</a:t>
            </a:r>
          </a:p>
          <a:p>
            <a:endParaRPr lang="en-IN" sz="2500" dirty="0">
              <a:latin typeface="Nunito Sans" panose="00000500000000000000" pitchFamily="2" charset="0"/>
            </a:endParaRPr>
          </a:p>
          <a:p>
            <a:r>
              <a:rPr lang="en-IN" sz="2500" dirty="0">
                <a:latin typeface="Nunito Sans" panose="00000500000000000000" pitchFamily="2" charset="0"/>
              </a:rPr>
              <a:t>Statement 1: The perimeter of E and the perimeter of F are equal.</a:t>
            </a:r>
          </a:p>
          <a:p>
            <a:r>
              <a:rPr lang="en-IN" sz="2500" dirty="0">
                <a:latin typeface="Nunito Sans" panose="00000500000000000000" pitchFamily="2" charset="0"/>
              </a:rPr>
              <a:t>Statement 2: The ratio of the height of triangle E to the diagonal of square F is 2√3 : 3√2.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600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52400" y="1156906"/>
            <a:ext cx="11658599" cy="1631216"/>
          </a:xfrm>
          <a:prstGeom prst="rect">
            <a:avLst/>
          </a:prstGeom>
          <a:noFill/>
        </p:spPr>
        <p:txBody>
          <a:bodyPr wrap="square" rtlCol="0">
            <a:spAutoFit/>
          </a:bodyPr>
          <a:lstStyle/>
          <a:p>
            <a:r>
              <a:rPr lang="en-IN" sz="2500" dirty="0">
                <a:latin typeface="Nunito Sans" panose="00000500000000000000" pitchFamily="2" charset="0"/>
              </a:rPr>
              <a:t>If a and b are both positive, what percent of b is a?</a:t>
            </a:r>
          </a:p>
          <a:p>
            <a:endParaRPr lang="en-IN" sz="2500" dirty="0">
              <a:latin typeface="Nunito Sans" panose="00000500000000000000" pitchFamily="2" charset="0"/>
            </a:endParaRPr>
          </a:p>
          <a:p>
            <a:r>
              <a:rPr lang="en-IN" sz="2500" dirty="0">
                <a:latin typeface="Nunito Sans" panose="00000500000000000000" pitchFamily="2" charset="0"/>
              </a:rPr>
              <a:t>Statement 1: a = 3/11</a:t>
            </a:r>
          </a:p>
          <a:p>
            <a:r>
              <a:rPr lang="en-IN" sz="2500" dirty="0">
                <a:latin typeface="Nunito Sans" panose="00000500000000000000" pitchFamily="2" charset="0"/>
              </a:rPr>
              <a:t>Statement 2: b/a = 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4578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52400" y="1156906"/>
            <a:ext cx="11658599" cy="1631216"/>
          </a:xfrm>
          <a:prstGeom prst="rect">
            <a:avLst/>
          </a:prstGeom>
          <a:noFill/>
        </p:spPr>
        <p:txBody>
          <a:bodyPr wrap="square" rtlCol="0">
            <a:spAutoFit/>
          </a:bodyPr>
          <a:lstStyle/>
          <a:p>
            <a:r>
              <a:rPr lang="en-IN" sz="2500" dirty="0">
                <a:latin typeface="Nunito Sans" panose="00000500000000000000" pitchFamily="2" charset="0"/>
              </a:rPr>
              <a:t>Is z an even number?</a:t>
            </a:r>
          </a:p>
          <a:p>
            <a:endParaRPr lang="en-IN" sz="2500" dirty="0">
              <a:latin typeface="Nunito Sans" panose="00000500000000000000" pitchFamily="2" charset="0"/>
            </a:endParaRPr>
          </a:p>
          <a:p>
            <a:r>
              <a:rPr lang="en-IN" sz="2500" dirty="0">
                <a:latin typeface="Nunito Sans" panose="00000500000000000000" pitchFamily="2" charset="0"/>
              </a:rPr>
              <a:t>Statement 1: 5z is an even number.</a:t>
            </a:r>
          </a:p>
          <a:p>
            <a:r>
              <a:rPr lang="en-IN" sz="2500" dirty="0">
                <a:latin typeface="Nunito Sans" panose="00000500000000000000" pitchFamily="2" charset="0"/>
              </a:rPr>
              <a:t>Statement 2:  3z is an even number.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36267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2862</TotalTime>
  <Words>1729</Words>
  <Application>Microsoft Office PowerPoint</Application>
  <PresentationFormat>Widescreen</PresentationFormat>
  <Paragraphs>148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Nunito Sans</vt:lpstr>
      <vt:lpstr>Nunito Sans SemiBold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mamatha gudavalli</cp:lastModifiedBy>
  <cp:revision>351</cp:revision>
  <dcterms:created xsi:type="dcterms:W3CDTF">2006-08-16T00:00:00Z</dcterms:created>
  <dcterms:modified xsi:type="dcterms:W3CDTF">2024-03-18T08:23:03Z</dcterms:modified>
</cp:coreProperties>
</file>