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9"/>
  </p:notesMasterIdLst>
  <p:sldIdLst>
    <p:sldId id="272" r:id="rId2"/>
    <p:sldId id="271" r:id="rId3"/>
    <p:sldId id="338" r:id="rId4"/>
    <p:sldId id="339" r:id="rId5"/>
    <p:sldId id="340" r:id="rId6"/>
    <p:sldId id="342" r:id="rId7"/>
    <p:sldId id="341" r:id="rId8"/>
    <p:sldId id="378" r:id="rId9"/>
    <p:sldId id="343" r:id="rId10"/>
    <p:sldId id="368" r:id="rId11"/>
    <p:sldId id="369" r:id="rId12"/>
    <p:sldId id="337" r:id="rId13"/>
    <p:sldId id="370" r:id="rId14"/>
    <p:sldId id="344" r:id="rId15"/>
    <p:sldId id="345" r:id="rId16"/>
    <p:sldId id="373" r:id="rId17"/>
    <p:sldId id="371" r:id="rId18"/>
    <p:sldId id="375" r:id="rId19"/>
    <p:sldId id="376" r:id="rId20"/>
    <p:sldId id="374" r:id="rId21"/>
    <p:sldId id="372" r:id="rId22"/>
    <p:sldId id="346" r:id="rId23"/>
    <p:sldId id="347" r:id="rId24"/>
    <p:sldId id="348" r:id="rId25"/>
    <p:sldId id="349" r:id="rId26"/>
    <p:sldId id="350" r:id="rId27"/>
    <p:sldId id="355" r:id="rId28"/>
    <p:sldId id="356" r:id="rId29"/>
    <p:sldId id="360" r:id="rId30"/>
    <p:sldId id="361" r:id="rId31"/>
    <p:sldId id="362" r:id="rId32"/>
    <p:sldId id="363" r:id="rId33"/>
    <p:sldId id="364" r:id="rId34"/>
    <p:sldId id="365" r:id="rId35"/>
    <p:sldId id="366" r:id="rId36"/>
    <p:sldId id="367" r:id="rId37"/>
    <p:sldId id="289" r:id="rId38"/>
  </p:sldIdLst>
  <p:sldSz cx="12192000" cy="6858000"/>
  <p:notesSz cx="6858000" cy="9144000"/>
  <p:embeddedFontLst>
    <p:embeddedFont>
      <p:font typeface="Nunito Sans" pitchFamily="2" charset="0"/>
      <p:regular r:id="rId40"/>
      <p:bold r:id="rId41"/>
      <p:italic r:id="rId42"/>
      <p:boldItalic r:id="rId43"/>
    </p:embeddedFont>
    <p:embeddedFont>
      <p:font typeface="Nunito Sans SemiBold" pitchFamily="2" charset="0"/>
      <p:bold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70850" autoAdjust="0"/>
  </p:normalViewPr>
  <p:slideViewPr>
    <p:cSldViewPr>
      <p:cViewPr varScale="1">
        <p:scale>
          <a:sx n="82" d="100"/>
          <a:sy n="82" d="100"/>
        </p:scale>
        <p:origin x="475" y="72"/>
      </p:cViewPr>
      <p:guideLst>
        <p:guide orient="horz" pos="768"/>
        <p:guide pos="6000"/>
      </p:guideLst>
    </p:cSldViewPr>
  </p:slideViewPr>
  <p:notesTextViewPr>
    <p:cViewPr>
      <p:scale>
        <a:sx n="100" d="100"/>
        <a:sy n="100" d="100"/>
      </p:scale>
      <p:origin x="0" y="0"/>
    </p:cViewPr>
  </p:notesTextViewPr>
  <p:notesViewPr>
    <p:cSldViewPr>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tha gudavalli" userId="d413e1ebb6389b57" providerId="LiveId" clId="{C4AC9C6D-B60F-4E6B-9713-736E3273E589}"/>
    <pc:docChg chg="modSld">
      <pc:chgData name="mamatha gudavalli" userId="d413e1ebb6389b57" providerId="LiveId" clId="{C4AC9C6D-B60F-4E6B-9713-736E3273E589}" dt="2024-02-12T08:39:52.603" v="4" actId="20577"/>
      <pc:docMkLst>
        <pc:docMk/>
      </pc:docMkLst>
      <pc:sldChg chg="modSp mod">
        <pc:chgData name="mamatha gudavalli" userId="d413e1ebb6389b57" providerId="LiveId" clId="{C4AC9C6D-B60F-4E6B-9713-736E3273E589}" dt="2024-02-12T08:39:52.603" v="4" actId="20577"/>
        <pc:sldMkLst>
          <pc:docMk/>
          <pc:sldMk cId="3898753277" sldId="338"/>
        </pc:sldMkLst>
        <pc:spChg chg="mod">
          <ac:chgData name="mamatha gudavalli" userId="d413e1ebb6389b57" providerId="LiveId" clId="{C4AC9C6D-B60F-4E6B-9713-736E3273E589}" dt="2024-02-12T08:39:52.603" v="4" actId="20577"/>
          <ac:spMkLst>
            <pc:docMk/>
            <pc:sldMk cId="3898753277" sldId="338"/>
            <ac:spMk id="9" creationId="{05EFE211-1D0D-4979-87E6-8967C2913C04}"/>
          </ac:spMkLst>
        </pc:spChg>
      </pc:sldChg>
    </pc:docChg>
  </pc:docChgLst>
  <pc:docChgLst>
    <pc:chgData name="mamatha gudavalli" userId="d413e1ebb6389b57" providerId="LiveId" clId="{218B77A4-8D8B-4F4F-B56B-FC1252934733}"/>
    <pc:docChg chg="modSld">
      <pc:chgData name="mamatha gudavalli" userId="d413e1ebb6389b57" providerId="LiveId" clId="{218B77A4-8D8B-4F4F-B56B-FC1252934733}" dt="2023-11-21T05:48:44.222" v="2" actId="20577"/>
      <pc:docMkLst>
        <pc:docMk/>
      </pc:docMkLst>
      <pc:sldChg chg="modSp mod">
        <pc:chgData name="mamatha gudavalli" userId="d413e1ebb6389b57" providerId="LiveId" clId="{218B77A4-8D8B-4F4F-B56B-FC1252934733}" dt="2023-11-21T05:48:44.222" v="2" actId="20577"/>
        <pc:sldMkLst>
          <pc:docMk/>
          <pc:sldMk cId="3898753277" sldId="338"/>
        </pc:sldMkLst>
        <pc:spChg chg="mod">
          <ac:chgData name="mamatha gudavalli" userId="d413e1ebb6389b57" providerId="LiveId" clId="{218B77A4-8D8B-4F4F-B56B-FC1252934733}" dt="2023-11-21T05:48:44.222" v="2" actId="20577"/>
          <ac:spMkLst>
            <pc:docMk/>
            <pc:sldMk cId="3898753277" sldId="338"/>
            <ac:spMk id="9" creationId="{05EFE211-1D0D-4979-87E6-8967C2913C04}"/>
          </ac:spMkLst>
        </pc:spChg>
      </pc:sldChg>
    </pc:docChg>
  </pc:docChgLst>
  <pc:docChgLst>
    <pc:chgData name="mamatha gudavalli" userId="d413e1ebb6389b57" providerId="LiveId" clId="{386AB49B-51E2-45C6-B48E-DAEAF66C2FE6}"/>
    <pc:docChg chg="undo custSel modSld">
      <pc:chgData name="mamatha gudavalli" userId="d413e1ebb6389b57" providerId="LiveId" clId="{386AB49B-51E2-45C6-B48E-DAEAF66C2FE6}" dt="2023-07-10T11:56:42.614" v="1" actId="14100"/>
      <pc:docMkLst>
        <pc:docMk/>
      </pc:docMkLst>
      <pc:sldChg chg="modSp mod">
        <pc:chgData name="mamatha gudavalli" userId="d413e1ebb6389b57" providerId="LiveId" clId="{386AB49B-51E2-45C6-B48E-DAEAF66C2FE6}" dt="2023-07-10T11:56:42.614" v="1" actId="14100"/>
        <pc:sldMkLst>
          <pc:docMk/>
          <pc:sldMk cId="3618218569" sldId="342"/>
        </pc:sldMkLst>
        <pc:spChg chg="mod">
          <ac:chgData name="mamatha gudavalli" userId="d413e1ebb6389b57" providerId="LiveId" clId="{386AB49B-51E2-45C6-B48E-DAEAF66C2FE6}" dt="2023-07-10T11:56:42.614" v="1" actId="14100"/>
          <ac:spMkLst>
            <pc:docMk/>
            <pc:sldMk cId="3618218569" sldId="342"/>
            <ac:spMk id="25" creationId="{BEF40363-1296-4F6B-8656-D47D96B643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4191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latin typeface="+mn-lt"/>
                <a:ea typeface="+mn-ea"/>
                <a:cs typeface="+mn-cs"/>
              </a:rPr>
              <a:t>Option B</a:t>
            </a:r>
          </a:p>
          <a:p>
            <a:r>
              <a:rPr lang="en-US" sz="1200" kern="1200" dirty="0">
                <a:solidFill>
                  <a:schemeClr val="tx1"/>
                </a:solidFill>
                <a:effectLst/>
                <a:latin typeface="+mn-lt"/>
                <a:ea typeface="+mn-ea"/>
                <a:cs typeface="+mn-cs"/>
              </a:rPr>
              <a:t>Starting in West direction: 1 green light means 20 km/</a:t>
            </a:r>
            <a:r>
              <a:rPr lang="en-US" sz="1200" kern="1200" dirty="0" err="1">
                <a:solidFill>
                  <a:schemeClr val="tx1"/>
                </a:solidFill>
                <a:effectLst/>
                <a:latin typeface="+mn-lt"/>
                <a:ea typeface="+mn-ea"/>
                <a:cs typeface="+mn-cs"/>
              </a:rPr>
              <a:t>hr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So 15 minutes at 20km/</a:t>
            </a:r>
            <a:r>
              <a:rPr lang="en-US" sz="1200" kern="1200" dirty="0" err="1">
                <a:solidFill>
                  <a:schemeClr val="tx1"/>
                </a:solidFill>
                <a:effectLst/>
                <a:latin typeface="+mn-lt"/>
                <a:ea typeface="+mn-ea"/>
                <a:cs typeface="+mn-cs"/>
              </a:rPr>
              <a:t>hr</a:t>
            </a:r>
            <a:r>
              <a:rPr lang="en-US" sz="1200" kern="1200" dirty="0">
                <a:solidFill>
                  <a:schemeClr val="tx1"/>
                </a:solidFill>
                <a:effectLst/>
                <a:latin typeface="+mn-lt"/>
                <a:ea typeface="+mn-ea"/>
                <a:cs typeface="+mn-cs"/>
              </a:rPr>
              <a:t>, means covers 15/60 * 20 = 5 km</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Next, 2 red &amp; 2 green lights, means turn left and 24 minutes at 40 km/</a:t>
            </a:r>
            <a:r>
              <a:rPr lang="en-US" sz="1200" kern="1200" dirty="0" err="1">
                <a:solidFill>
                  <a:schemeClr val="tx1"/>
                </a:solidFill>
                <a:effectLst/>
                <a:latin typeface="+mn-lt"/>
                <a:ea typeface="+mn-ea"/>
                <a:cs typeface="+mn-cs"/>
              </a:rPr>
              <a:t>hr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So now distance covered = 24/60 * 40 = 16 km</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Now for next 45 minutes, 1 red &amp; 3 green lights, means turned right and drove at 60 km/</a:t>
            </a:r>
            <a:r>
              <a:rPr lang="en-US" sz="1200" kern="1200" dirty="0" err="1">
                <a:solidFill>
                  <a:schemeClr val="tx1"/>
                </a:solidFill>
                <a:effectLst/>
                <a:latin typeface="+mn-lt"/>
                <a:ea typeface="+mn-ea"/>
                <a:cs typeface="+mn-cs"/>
              </a:rPr>
              <a:t>hr</a:t>
            </a:r>
            <a:r>
              <a:rPr lang="en-US"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covered 45/60 * 60 = 45 Km</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Next  – 1 red &amp; 2 green lights, turned right and 18 minutes at 40 km/</a:t>
            </a:r>
            <a:r>
              <a:rPr lang="en-US" sz="1200" kern="1200" dirty="0" err="1">
                <a:solidFill>
                  <a:schemeClr val="tx1"/>
                </a:solidFill>
                <a:effectLst/>
                <a:latin typeface="+mn-lt"/>
                <a:ea typeface="+mn-ea"/>
                <a:cs typeface="+mn-cs"/>
              </a:rPr>
              <a:t>hr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So covered = 18/60 * 40 = 12 km. Next 3 red lights so stopped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so total distance = 5+16+45+12 = 78 km.</a:t>
            </a:r>
            <a:endParaRPr lang="en-IN" sz="1200"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val="3979191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C</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a:t>For Image View </a:t>
            </a:r>
            <a:r>
              <a:rPr lang="en-IN" b="1" baseline="0" dirty="0">
                <a:sym typeface="Wingdings" panose="05000000000000000000" pitchFamily="2" charset="2"/>
              </a:rPr>
              <a:t> Notes Page</a:t>
            </a:r>
          </a:p>
          <a:p>
            <a:pPr lvl="0"/>
            <a:r>
              <a:rPr lang="en-US" dirty="0"/>
              <a:t>Let us look at A and D first. After flying for 125 km, A and D would still be in east direction. Now, they take a right turn which makes their direction as south. From south, if you take a left, you will again come in the east direction. So planes A and D are in east direction.</a:t>
            </a:r>
            <a:endParaRPr lang="en-IN" dirty="0"/>
          </a:p>
          <a:p>
            <a:pPr lvl="0"/>
            <a:r>
              <a:rPr lang="en-US" dirty="0"/>
              <a:t>Now, let us look at planes B and C. After flying for 125 km, B and C would still be in east direction.</a:t>
            </a:r>
            <a:endParaRPr lang="en-IN" dirty="0"/>
          </a:p>
          <a:p>
            <a:r>
              <a:rPr lang="en-US" dirty="0"/>
              <a:t>From east direction, they take a left turn which means now they are in north. From north, they again take a left which makes them land in the west. So correct answer would be: East, west, East, West (Option C)</a:t>
            </a:r>
            <a:endParaRPr lang="en-IN" dirty="0"/>
          </a:p>
          <a:p>
            <a:endParaRPr lang="en-US" b="1" baseline="0"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pic>
        <p:nvPicPr>
          <p:cNvPr id="5" name="Picture 4" descr="https://www.handakafunda.com/wp-content/uploads/2018/06/direction-sense-3.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6553199"/>
            <a:ext cx="3048000" cy="2132013"/>
          </a:xfrm>
          <a:prstGeom prst="rect">
            <a:avLst/>
          </a:prstGeom>
          <a:noFill/>
          <a:ln>
            <a:noFill/>
          </a:ln>
        </p:spPr>
      </p:pic>
    </p:spTree>
    <p:extLst>
      <p:ext uri="{BB962C8B-B14F-4D97-AF65-F5344CB8AC3E}">
        <p14:creationId xmlns:p14="http://schemas.microsoft.com/office/powerpoint/2010/main" val="1074928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B</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a:t>For Image View </a:t>
            </a:r>
            <a:r>
              <a:rPr lang="en-IN" b="1" baseline="0" dirty="0">
                <a:sym typeface="Wingdings" panose="05000000000000000000" pitchFamily="2" charset="2"/>
              </a:rPr>
              <a:t> Notes Page</a:t>
            </a:r>
          </a:p>
          <a:p>
            <a:endParaRPr lang="en-US" b="1" baseline="0"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pic>
        <p:nvPicPr>
          <p:cNvPr id="5" name="Picture 4" descr="https://www.handakafunda.com/wp-content/uploads/2018/06/direction-sense-10.jpg"/>
          <p:cNvPicPr/>
          <p:nvPr/>
        </p:nvPicPr>
        <p:blipFill>
          <a:blip r:embed="rId3">
            <a:extLst>
              <a:ext uri="{28A0092B-C50C-407E-A947-70E740481C1C}">
                <a14:useLocalDpi xmlns:a14="http://schemas.microsoft.com/office/drawing/2010/main" val="0"/>
              </a:ext>
            </a:extLst>
          </a:blip>
          <a:srcRect/>
          <a:stretch>
            <a:fillRect/>
          </a:stretch>
        </p:blipFill>
        <p:spPr bwMode="auto">
          <a:xfrm>
            <a:off x="1027113" y="5181600"/>
            <a:ext cx="2857500" cy="1695450"/>
          </a:xfrm>
          <a:prstGeom prst="rect">
            <a:avLst/>
          </a:prstGeom>
          <a:noFill/>
          <a:ln>
            <a:noFill/>
          </a:ln>
        </p:spPr>
      </p:pic>
    </p:spTree>
    <p:extLst>
      <p:ext uri="{BB962C8B-B14F-4D97-AF65-F5344CB8AC3E}">
        <p14:creationId xmlns:p14="http://schemas.microsoft.com/office/powerpoint/2010/main" val="905244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val="487286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a:t>For Image View </a:t>
            </a:r>
            <a:r>
              <a:rPr lang="en-IN" b="1" baseline="0" dirty="0">
                <a:sym typeface="Wingdings" panose="05000000000000000000" pitchFamily="2" charset="2"/>
              </a:rPr>
              <a:t> Notes Page</a:t>
            </a:r>
          </a:p>
          <a:p>
            <a:pPr>
              <a:defRPr/>
            </a:pPr>
            <a:r>
              <a:rPr lang="en-US" dirty="0"/>
              <a:t>Given CA = 20m, AB = 30m, BD = 32m, DE = 13m</a:t>
            </a:r>
          </a:p>
          <a:p>
            <a:r>
              <a:rPr lang="en-US" dirty="0"/>
              <a:t>We have to calculate the length of DC.</a:t>
            </a:r>
            <a:endParaRPr lang="en-IN" dirty="0"/>
          </a:p>
          <a:p>
            <a:r>
              <a:rPr lang="en-US" dirty="0"/>
              <a:t>Let us take the point opposite to C on DB and mark it as F. Now CA = FB =20m and AB = CF = 30m.</a:t>
            </a:r>
            <a:endParaRPr lang="en-IN" dirty="0"/>
          </a:p>
          <a:p>
            <a:r>
              <a:rPr lang="en-US" dirty="0"/>
              <a:t>Now in ∆CDF</a:t>
            </a:r>
            <a:endParaRPr lang="en-IN" dirty="0"/>
          </a:p>
          <a:p>
            <a:r>
              <a:rPr lang="en-US" dirty="0"/>
              <a:t>Applying in Pythagoras theorem </a:t>
            </a:r>
            <a:endParaRPr lang="en-IN" dirty="0"/>
          </a:p>
          <a:p>
            <a:r>
              <a:rPr lang="en-US" dirty="0"/>
              <a:t>CD² = CF² + DF²</a:t>
            </a:r>
            <a:endParaRPr lang="en-IN" dirty="0"/>
          </a:p>
          <a:p>
            <a:r>
              <a:rPr lang="en-US" dirty="0"/>
              <a:t>CD² = 30² + 12²</a:t>
            </a:r>
            <a:endParaRPr lang="en-IN" dirty="0"/>
          </a:p>
          <a:p>
            <a:r>
              <a:rPr lang="en-US" dirty="0"/>
              <a:t>CD = √ (900 + 144) </a:t>
            </a:r>
            <a:endParaRPr lang="en-IN" dirty="0"/>
          </a:p>
          <a:p>
            <a:r>
              <a:rPr lang="en-US" dirty="0"/>
              <a:t>CD = √1044</a:t>
            </a:r>
            <a:endParaRPr lang="en-IN" dirty="0"/>
          </a:p>
          <a:p>
            <a:r>
              <a:rPr lang="en-US" dirty="0"/>
              <a:t>CD = 32.3m</a:t>
            </a:r>
            <a:endParaRPr lang="en-IN" dirty="0"/>
          </a:p>
          <a:p>
            <a:r>
              <a:rPr lang="en-US" dirty="0"/>
              <a:t>Hence distance between C and D is 32.3 m and C is in north-east direction</a:t>
            </a:r>
            <a:endParaRPr lang="en-IN" dirty="0"/>
          </a:p>
          <a:p>
            <a:r>
              <a:rPr lang="en-US" dirty="0"/>
              <a:t> </a:t>
            </a:r>
            <a:endParaRPr lang="en-IN" dirty="0"/>
          </a:p>
          <a:p>
            <a:pPr>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baseline="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884613" y="7130129"/>
            <a:ext cx="1943100" cy="1741742"/>
          </a:xfrm>
          <a:prstGeom prst="rect">
            <a:avLst/>
          </a:prstGeom>
        </p:spPr>
      </p:pic>
    </p:spTree>
    <p:extLst>
      <p:ext uri="{BB962C8B-B14F-4D97-AF65-F5344CB8AC3E}">
        <p14:creationId xmlns:p14="http://schemas.microsoft.com/office/powerpoint/2010/main" val="2229458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D</a:t>
            </a:r>
          </a:p>
          <a:p>
            <a:pPr>
              <a:defRPr/>
            </a:pPr>
            <a:r>
              <a:rPr lang="en-IN" b="1" dirty="0"/>
              <a:t>For Image View </a:t>
            </a:r>
            <a:r>
              <a:rPr lang="en-IN" b="1" dirty="0">
                <a:sym typeface="Wingdings" panose="05000000000000000000" pitchFamily="2" charset="2"/>
              </a:rPr>
              <a:t> Notes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524000" y="4884558"/>
            <a:ext cx="3162300" cy="3086100"/>
          </a:xfrm>
          <a:prstGeom prst="rect">
            <a:avLst/>
          </a:prstGeom>
        </p:spPr>
      </p:pic>
    </p:spTree>
    <p:extLst>
      <p:ext uri="{BB962C8B-B14F-4D97-AF65-F5344CB8AC3E}">
        <p14:creationId xmlns:p14="http://schemas.microsoft.com/office/powerpoint/2010/main" val="2011317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extLst>
      <p:ext uri="{BB962C8B-B14F-4D97-AF65-F5344CB8AC3E}">
        <p14:creationId xmlns:p14="http://schemas.microsoft.com/office/powerpoint/2010/main" val="3641244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A</a:t>
            </a:r>
          </a:p>
          <a:p>
            <a:pPr>
              <a:defRPr/>
            </a:pPr>
            <a:r>
              <a:rPr lang="en-IN" b="1" dirty="0"/>
              <a:t>For Image View </a:t>
            </a:r>
            <a:r>
              <a:rPr lang="en-IN" b="1" dirty="0">
                <a:sym typeface="Wingdings" panose="05000000000000000000" pitchFamily="2" charset="2"/>
              </a:rPr>
              <a:t> Notes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23181" y="5066507"/>
            <a:ext cx="4457700" cy="2781300"/>
          </a:xfrm>
          <a:prstGeom prst="rect">
            <a:avLst/>
          </a:prstGeom>
        </p:spPr>
      </p:pic>
    </p:spTree>
    <p:extLst>
      <p:ext uri="{BB962C8B-B14F-4D97-AF65-F5344CB8AC3E}">
        <p14:creationId xmlns:p14="http://schemas.microsoft.com/office/powerpoint/2010/main" val="2680027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Option c</a:t>
            </a:r>
            <a:endParaRPr lang="en-IN"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p14="http://schemas.microsoft.com/office/powerpoint/2010/main" val="277042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p14="http://schemas.microsoft.com/office/powerpoint/2010/main" val="1353250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Ans</a:t>
            </a:r>
            <a:r>
              <a:rPr lang="en-IN" dirty="0"/>
              <a:t> option</a:t>
            </a:r>
            <a:r>
              <a:rPr lang="en-IN" baseline="0" dirty="0"/>
              <a:t> C</a:t>
            </a:r>
          </a:p>
          <a:p>
            <a:pPr>
              <a:defRPr/>
            </a:pPr>
            <a:r>
              <a:rPr lang="en-IN" b="1" dirty="0"/>
              <a:t>For Image View </a:t>
            </a:r>
            <a:r>
              <a:rPr lang="en-IN" b="1" dirty="0">
                <a:sym typeface="Wingdings" panose="05000000000000000000" pitchFamily="2" charset="2"/>
              </a:rPr>
              <a:t> Notes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990600" y="6200775"/>
            <a:ext cx="4577900" cy="2277915"/>
          </a:xfrm>
          <a:prstGeom prst="rect">
            <a:avLst/>
          </a:prstGeom>
        </p:spPr>
      </p:pic>
    </p:spTree>
    <p:extLst>
      <p:ext uri="{BB962C8B-B14F-4D97-AF65-F5344CB8AC3E}">
        <p14:creationId xmlns:p14="http://schemas.microsoft.com/office/powerpoint/2010/main" val="3344925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Option a</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p14="http://schemas.microsoft.com/office/powerpoint/2010/main" val="2545239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option B</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23</a:t>
            </a:fld>
            <a:endParaRPr lang="en-US"/>
          </a:p>
        </p:txBody>
      </p:sp>
    </p:spTree>
    <p:extLst>
      <p:ext uri="{BB962C8B-B14F-4D97-AF65-F5344CB8AC3E}">
        <p14:creationId xmlns:p14="http://schemas.microsoft.com/office/powerpoint/2010/main" val="3337071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24</a:t>
            </a:fld>
            <a:endParaRPr lang="en-US"/>
          </a:p>
        </p:txBody>
      </p:sp>
    </p:spTree>
    <p:extLst>
      <p:ext uri="{BB962C8B-B14F-4D97-AF65-F5344CB8AC3E}">
        <p14:creationId xmlns:p14="http://schemas.microsoft.com/office/powerpoint/2010/main" val="4213686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option</a:t>
            </a:r>
            <a:r>
              <a:rPr lang="en-IN" baseline="0" dirty="0"/>
              <a:t> B</a:t>
            </a:r>
          </a:p>
          <a:p>
            <a:pPr>
              <a:defRPr/>
            </a:pPr>
            <a:r>
              <a:rPr lang="en-IN" b="1" dirty="0"/>
              <a:t>For Image View </a:t>
            </a:r>
            <a:r>
              <a:rPr lang="en-IN" b="1" dirty="0">
                <a:sym typeface="Wingdings" panose="05000000000000000000" pitchFamily="2" charset="2"/>
              </a:rPr>
              <a:t> Notes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r>
              <a:rPr lang="en-US" b="1" dirty="0"/>
              <a:t>W4</a:t>
            </a:r>
          </a:p>
        </p:txBody>
      </p:sp>
      <p:sp>
        <p:nvSpPr>
          <p:cNvPr id="4" name="Slide Number Placeholder 3"/>
          <p:cNvSpPr>
            <a:spLocks noGrp="1"/>
          </p:cNvSpPr>
          <p:nvPr>
            <p:ph type="sldNum" sz="quarter" idx="5"/>
          </p:nvPr>
        </p:nvSpPr>
        <p:spPr/>
        <p:txBody>
          <a:bodyPr/>
          <a:lstStyle/>
          <a:p>
            <a:fld id="{0AAB6876-1BF1-4B88-890A-0B4E46201506}" type="slidenum">
              <a:rPr lang="en-US" smtClean="0"/>
              <a:pPr/>
              <a:t>25</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219200" y="5446920"/>
            <a:ext cx="3733800" cy="3238293"/>
          </a:xfrm>
          <a:prstGeom prst="rect">
            <a:avLst/>
          </a:prstGeom>
        </p:spPr>
      </p:pic>
    </p:spTree>
    <p:extLst>
      <p:ext uri="{BB962C8B-B14F-4D97-AF65-F5344CB8AC3E}">
        <p14:creationId xmlns:p14="http://schemas.microsoft.com/office/powerpoint/2010/main" val="3125629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Option A</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26</a:t>
            </a:fld>
            <a:endParaRPr lang="en-US"/>
          </a:p>
        </p:txBody>
      </p:sp>
    </p:spTree>
    <p:extLst>
      <p:ext uri="{BB962C8B-B14F-4D97-AF65-F5344CB8AC3E}">
        <p14:creationId xmlns:p14="http://schemas.microsoft.com/office/powerpoint/2010/main" val="35645300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Option C</a:t>
            </a:r>
          </a:p>
          <a:p>
            <a:pPr>
              <a:defRPr/>
            </a:pPr>
            <a:r>
              <a:rPr lang="en-IN" b="1" dirty="0"/>
              <a:t>For Image View </a:t>
            </a:r>
            <a:r>
              <a:rPr lang="en-IN" b="1" dirty="0">
                <a:sym typeface="Wingdings" panose="05000000000000000000" pitchFamily="2" charset="2"/>
              </a:rPr>
              <a:t> Notes Page</a:t>
            </a:r>
          </a:p>
          <a:p>
            <a:r>
              <a:rPr lang="en-US" dirty="0"/>
              <a:t>Applying in Pythagoras theorem </a:t>
            </a:r>
            <a:endParaRPr lang="en-IN" dirty="0"/>
          </a:p>
          <a:p>
            <a:r>
              <a:rPr lang="en-US" dirty="0"/>
              <a:t>AB² = AC² + CB²</a:t>
            </a:r>
            <a:endParaRPr lang="en-IN" dirty="0"/>
          </a:p>
          <a:p>
            <a:r>
              <a:rPr lang="en-US" dirty="0"/>
              <a:t>AB² = 7² + 5²</a:t>
            </a:r>
            <a:endParaRPr lang="en-IN" dirty="0"/>
          </a:p>
          <a:p>
            <a:r>
              <a:rPr lang="en-US" dirty="0"/>
              <a:t>AB = √ (49 + 25) </a:t>
            </a:r>
            <a:endParaRPr lang="en-IN" dirty="0"/>
          </a:p>
          <a:p>
            <a:r>
              <a:rPr lang="en-US" dirty="0"/>
              <a:t>AB = √74</a:t>
            </a:r>
            <a:endParaRPr lang="en-IN" dirty="0"/>
          </a:p>
          <a:p>
            <a:r>
              <a:rPr lang="en-US" dirty="0"/>
              <a:t>AB = 8.6</a:t>
            </a:r>
            <a:r>
              <a:rPr lang="en-US" baseline="0" dirty="0"/>
              <a:t> km</a:t>
            </a:r>
            <a:endParaRPr lang="en-IN" dirty="0"/>
          </a:p>
          <a:p>
            <a:pPr>
              <a:defRPr/>
            </a:pPr>
            <a:endParaRPr lang="en-IN" b="1"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27</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996599" y="6004629"/>
            <a:ext cx="3776027" cy="2895600"/>
          </a:xfrm>
          <a:prstGeom prst="rect">
            <a:avLst/>
          </a:prstGeom>
        </p:spPr>
      </p:pic>
    </p:spTree>
    <p:extLst>
      <p:ext uri="{BB962C8B-B14F-4D97-AF65-F5344CB8AC3E}">
        <p14:creationId xmlns:p14="http://schemas.microsoft.com/office/powerpoint/2010/main" val="2113426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28</a:t>
            </a:fld>
            <a:endParaRPr lang="en-US"/>
          </a:p>
        </p:txBody>
      </p:sp>
    </p:spTree>
    <p:extLst>
      <p:ext uri="{BB962C8B-B14F-4D97-AF65-F5344CB8AC3E}">
        <p14:creationId xmlns:p14="http://schemas.microsoft.com/office/powerpoint/2010/main" val="35828332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a:t>
            </a:r>
            <a:r>
              <a:rPr lang="en-IN" baseline="0" dirty="0"/>
              <a:t> c</a:t>
            </a:r>
            <a:endParaRPr lang="en-IN" dirty="0"/>
          </a:p>
          <a:p>
            <a:r>
              <a:rPr lang="en-IN" b="1" dirty="0"/>
              <a:t>For Image View </a:t>
            </a:r>
            <a:r>
              <a:rPr lang="en-IN" b="1" dirty="0">
                <a:sym typeface="Wingdings" panose="05000000000000000000" pitchFamily="2" charset="2"/>
              </a:rPr>
              <a:t> Notes Page</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29</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295400" y="5487512"/>
            <a:ext cx="3657600" cy="2684938"/>
          </a:xfrm>
          <a:prstGeom prst="rect">
            <a:avLst/>
          </a:prstGeom>
        </p:spPr>
      </p:pic>
    </p:spTree>
    <p:extLst>
      <p:ext uri="{BB962C8B-B14F-4D97-AF65-F5344CB8AC3E}">
        <p14:creationId xmlns:p14="http://schemas.microsoft.com/office/powerpoint/2010/main" val="3418550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a:t>2Km</a:t>
            </a:r>
          </a:p>
          <a:p>
            <a:r>
              <a:rPr lang="en-IN" b="1" baseline="0" dirty="0"/>
              <a:t>For Image View </a:t>
            </a:r>
            <a:r>
              <a:rPr lang="en-IN" b="1" baseline="0" dirty="0">
                <a:sym typeface="Wingdings" panose="05000000000000000000" pitchFamily="2" charset="2"/>
              </a:rPr>
              <a:t> Notes Page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38200" y="4920502"/>
            <a:ext cx="5715000" cy="3503613"/>
          </a:xfrm>
          <a:prstGeom prst="rect">
            <a:avLst/>
          </a:prstGeom>
        </p:spPr>
      </p:pic>
    </p:spTree>
    <p:extLst>
      <p:ext uri="{BB962C8B-B14F-4D97-AF65-F5344CB8AC3E}">
        <p14:creationId xmlns:p14="http://schemas.microsoft.com/office/powerpoint/2010/main" val="3952530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a:t>
            </a:r>
            <a:r>
              <a:rPr lang="en-IN" baseline="0" dirty="0"/>
              <a:t> A</a:t>
            </a:r>
            <a:endParaRPr lang="en-IN"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30</a:t>
            </a:fld>
            <a:endParaRPr lang="en-US"/>
          </a:p>
        </p:txBody>
      </p:sp>
    </p:spTree>
    <p:extLst>
      <p:ext uri="{BB962C8B-B14F-4D97-AF65-F5344CB8AC3E}">
        <p14:creationId xmlns:p14="http://schemas.microsoft.com/office/powerpoint/2010/main" val="23661824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a:t>
            </a:r>
            <a:r>
              <a:rPr lang="en-IN" baseline="0" dirty="0"/>
              <a:t> D</a:t>
            </a:r>
            <a:endParaRPr lang="en-IN"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31</a:t>
            </a:fld>
            <a:endParaRPr lang="en-US"/>
          </a:p>
        </p:txBody>
      </p:sp>
    </p:spTree>
    <p:extLst>
      <p:ext uri="{BB962C8B-B14F-4D97-AF65-F5344CB8AC3E}">
        <p14:creationId xmlns:p14="http://schemas.microsoft.com/office/powerpoint/2010/main" val="2775418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6338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a:t>
            </a:r>
            <a:r>
              <a:rPr lang="en-IN" baseline="0" dirty="0"/>
              <a:t> D</a:t>
            </a:r>
          </a:p>
          <a:p>
            <a:r>
              <a:rPr lang="en-IN" b="1" dirty="0"/>
              <a:t>For Image View </a:t>
            </a:r>
            <a:r>
              <a:rPr lang="en-IN" b="1" dirty="0">
                <a:sym typeface="Wingdings" panose="05000000000000000000" pitchFamily="2" charset="2"/>
              </a:rPr>
              <a:t> Notes Page</a:t>
            </a:r>
          </a:p>
          <a:p>
            <a:endParaRPr lang="en-IN"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33</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219200" y="5058134"/>
            <a:ext cx="4038600" cy="3095625"/>
          </a:xfrm>
          <a:prstGeom prst="rect">
            <a:avLst/>
          </a:prstGeom>
        </p:spPr>
      </p:pic>
    </p:spTree>
    <p:extLst>
      <p:ext uri="{BB962C8B-B14F-4D97-AF65-F5344CB8AC3E}">
        <p14:creationId xmlns:p14="http://schemas.microsoft.com/office/powerpoint/2010/main" val="1065053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a:t>
            </a:r>
            <a:r>
              <a:rPr lang="en-IN" baseline="0" dirty="0"/>
              <a:t> 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34</a:t>
            </a:fld>
            <a:endParaRPr lang="en-US"/>
          </a:p>
        </p:txBody>
      </p:sp>
    </p:spTree>
    <p:extLst>
      <p:ext uri="{BB962C8B-B14F-4D97-AF65-F5344CB8AC3E}">
        <p14:creationId xmlns:p14="http://schemas.microsoft.com/office/powerpoint/2010/main" val="1843296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a:t>
            </a:r>
            <a:r>
              <a:rPr lang="en-IN" baseline="0" dirty="0"/>
              <a:t> C</a:t>
            </a:r>
            <a:endParaRPr lang="en-IN"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35</a:t>
            </a:fld>
            <a:endParaRPr lang="en-US"/>
          </a:p>
        </p:txBody>
      </p:sp>
    </p:spTree>
    <p:extLst>
      <p:ext uri="{BB962C8B-B14F-4D97-AF65-F5344CB8AC3E}">
        <p14:creationId xmlns:p14="http://schemas.microsoft.com/office/powerpoint/2010/main" val="4000409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Option</a:t>
            </a:r>
            <a:r>
              <a:rPr lang="en-IN" baseline="0" dirty="0"/>
              <a:t> D</a:t>
            </a:r>
          </a:p>
          <a:p>
            <a:r>
              <a:rPr lang="en-IN" b="1" dirty="0"/>
              <a:t>For Image View </a:t>
            </a:r>
            <a:r>
              <a:rPr lang="en-IN" b="1" dirty="0">
                <a:sym typeface="Wingdings" panose="05000000000000000000" pitchFamily="2" charset="2"/>
              </a:rPr>
              <a:t> Notes Page</a:t>
            </a:r>
          </a:p>
          <a:p>
            <a:r>
              <a:rPr lang="en-US" dirty="0"/>
              <a:t>AB² = AC² + CB²</a:t>
            </a:r>
            <a:endParaRPr lang="en-IN" dirty="0"/>
          </a:p>
          <a:p>
            <a:r>
              <a:rPr lang="en-US" dirty="0"/>
              <a:t>AB² = 20² + 12²</a:t>
            </a:r>
            <a:endParaRPr lang="en-IN" dirty="0"/>
          </a:p>
          <a:p>
            <a:r>
              <a:rPr lang="en-US" dirty="0"/>
              <a:t>AB = √ (400 + 144) </a:t>
            </a:r>
            <a:endParaRPr lang="en-IN" dirty="0"/>
          </a:p>
          <a:p>
            <a:r>
              <a:rPr lang="en-US" dirty="0"/>
              <a:t>AB = √544</a:t>
            </a:r>
            <a:endParaRPr lang="en-IN" dirty="0"/>
          </a:p>
          <a:p>
            <a:r>
              <a:rPr lang="en-US" dirty="0"/>
              <a:t>AB = 23.32 Km</a:t>
            </a:r>
            <a:endParaRPr lang="en-IN" dirty="0"/>
          </a:p>
          <a:p>
            <a:r>
              <a:rPr lang="en-US" dirty="0"/>
              <a:t>Approx. 25Km.</a:t>
            </a:r>
            <a:endParaRPr lang="en-IN" dirty="0"/>
          </a:p>
          <a:p>
            <a:endParaRPr lang="en-IN" b="1" dirty="0">
              <a:sym typeface="Wingdings" panose="05000000000000000000" pitchFamily="2" charset="2"/>
            </a:endParaRPr>
          </a:p>
          <a:p>
            <a:endParaRPr lang="en-IN"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36</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596073" y="5952173"/>
            <a:ext cx="3774440" cy="2733040"/>
          </a:xfrm>
          <a:prstGeom prst="rect">
            <a:avLst/>
          </a:prstGeom>
        </p:spPr>
      </p:pic>
    </p:spTree>
    <p:extLst>
      <p:ext uri="{BB962C8B-B14F-4D97-AF65-F5344CB8AC3E}">
        <p14:creationId xmlns:p14="http://schemas.microsoft.com/office/powerpoint/2010/main" val="3522224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37</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71981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a:t>For Image View </a:t>
            </a:r>
            <a:r>
              <a:rPr lang="en-IN" b="1" baseline="0" dirty="0">
                <a:sym typeface="Wingdings" panose="05000000000000000000" pitchFamily="2" charset="2"/>
              </a:rPr>
              <a:t> Notes Page</a:t>
            </a:r>
            <a:endParaRPr lang="en-US" b="1" dirty="0"/>
          </a:p>
          <a:p>
            <a:endParaRPr lang="en-US" b="1" baseline="0" dirty="0"/>
          </a:p>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pic>
        <p:nvPicPr>
          <p:cNvPr id="5" name="Picture 4" descr="http://practicemock.com/blog/wp-content-uploads/2018/08/Picture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755" y="5182393"/>
            <a:ext cx="4267200" cy="3732213"/>
          </a:xfrm>
          <a:prstGeom prst="rect">
            <a:avLst/>
          </a:prstGeom>
          <a:noFill/>
          <a:ln>
            <a:noFill/>
          </a:ln>
        </p:spPr>
      </p:pic>
    </p:spTree>
    <p:extLst>
      <p:ext uri="{BB962C8B-B14F-4D97-AF65-F5344CB8AC3E}">
        <p14:creationId xmlns:p14="http://schemas.microsoft.com/office/powerpoint/2010/main" val="1999361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a:t>For Image View </a:t>
            </a:r>
            <a:r>
              <a:rPr lang="en-IN" b="1" baseline="0" dirty="0">
                <a:sym typeface="Wingdings" panose="05000000000000000000" pitchFamily="2" charset="2"/>
              </a:rPr>
              <a:t> Notes Page</a:t>
            </a:r>
            <a:endParaRPr lang="en-US" b="1"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38200" y="5257800"/>
            <a:ext cx="5181600" cy="3219450"/>
          </a:xfrm>
          <a:prstGeom prst="rect">
            <a:avLst/>
          </a:prstGeom>
        </p:spPr>
      </p:pic>
    </p:spTree>
    <p:extLst>
      <p:ext uri="{BB962C8B-B14F-4D97-AF65-F5344CB8AC3E}">
        <p14:creationId xmlns:p14="http://schemas.microsoft.com/office/powerpoint/2010/main" val="696897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val="3123862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a:t>For Image View </a:t>
            </a:r>
            <a:r>
              <a:rPr lang="en-IN" b="1" baseline="0" dirty="0">
                <a:sym typeface="Wingdings" panose="05000000000000000000" pitchFamily="2" charset="2"/>
              </a:rPr>
              <a:t> Notes Page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sym typeface="Wingdings" panose="05000000000000000000" pitchFamily="2" charset="2"/>
              </a:rPr>
              <a:t>Option d</a:t>
            </a:r>
            <a:endParaRPr lang="en-IN" b="1" baseline="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85800" y="5403011"/>
            <a:ext cx="4953719" cy="2590800"/>
          </a:xfrm>
          <a:prstGeom prst="rect">
            <a:avLst/>
          </a:prstGeom>
        </p:spPr>
      </p:pic>
    </p:spTree>
    <p:extLst>
      <p:ext uri="{BB962C8B-B14F-4D97-AF65-F5344CB8AC3E}">
        <p14:creationId xmlns:p14="http://schemas.microsoft.com/office/powerpoint/2010/main" val="3332607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B</a:t>
            </a:r>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val="1280492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slide" Target="sl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slide" Target="slide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slide" Target="slide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slide" Target="slide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slide" Target="slide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slide" Target="slide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slide" Target="slide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slide" Target="slide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slide" Target="slide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6135550" y="228600"/>
            <a:ext cx="55270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Instruction </a:t>
            </a:r>
            <a:r>
              <a:rPr lang="en-US" sz="4800" b="1" noProof="0" dirty="0">
                <a:solidFill>
                  <a:prstClr val="white"/>
                </a:solidFill>
                <a:latin typeface="Nunito Sans" panose="00000500000000000000" pitchFamily="2" charset="0"/>
              </a:rPr>
              <a:t>6</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TextBox 9">
            <a:extLst>
              <a:ext uri="{FF2B5EF4-FFF2-40B4-BE49-F238E27FC236}">
                <a16:creationId xmlns:a16="http://schemas.microsoft.com/office/drawing/2014/main" id="{5AFC0D69-68C1-4838-9AC4-A4286388BDC4}"/>
              </a:ext>
            </a:extLst>
          </p:cNvPr>
          <p:cNvSpPr txBox="1"/>
          <p:nvPr/>
        </p:nvSpPr>
        <p:spPr>
          <a:xfrm>
            <a:off x="598714" y="1161288"/>
            <a:ext cx="11063836" cy="5093702"/>
          </a:xfrm>
          <a:prstGeom prst="rect">
            <a:avLst/>
          </a:prstGeom>
          <a:noFill/>
        </p:spPr>
        <p:txBody>
          <a:bodyPr wrap="square" rtlCol="0">
            <a:spAutoFit/>
          </a:bodyPr>
          <a:lstStyle/>
          <a:p>
            <a:pPr>
              <a:buNone/>
            </a:pPr>
            <a:r>
              <a:rPr lang="en-US" sz="2500" dirty="0">
                <a:latin typeface="Nunito Sans" panose="00000500000000000000" pitchFamily="2" charset="0"/>
              </a:rPr>
              <a:t>Directions for 6: Study the following information carefully and answer the questions that follow.</a:t>
            </a:r>
            <a:br>
              <a:rPr lang="en-US" sz="2500" dirty="0">
                <a:latin typeface="Nunito Sans" panose="00000500000000000000" pitchFamily="2" charset="0"/>
              </a:rPr>
            </a:br>
            <a:r>
              <a:rPr lang="en-US" sz="2500" dirty="0">
                <a:latin typeface="Nunito Sans" panose="00000500000000000000" pitchFamily="2" charset="0"/>
              </a:rPr>
              <a:t>A country has the following types of traffic signals.</a:t>
            </a:r>
          </a:p>
          <a:p>
            <a:pPr>
              <a:buNone/>
            </a:pPr>
            <a:r>
              <a:rPr lang="en-US" sz="2500" dirty="0">
                <a:latin typeface="Nunito Sans" panose="00000500000000000000" pitchFamily="2" charset="0"/>
              </a:rPr>
              <a:t>3  green lights = go at 60 </a:t>
            </a:r>
            <a:r>
              <a:rPr lang="en-US" sz="2500" dirty="0" err="1">
                <a:latin typeface="Nunito Sans" panose="00000500000000000000" pitchFamily="2" charset="0"/>
              </a:rPr>
              <a:t>kmph</a:t>
            </a:r>
            <a:r>
              <a:rPr lang="en-US" sz="2500" dirty="0">
                <a:latin typeface="Nunito Sans" panose="00000500000000000000" pitchFamily="2" charset="0"/>
              </a:rPr>
              <a:t> speed, 2 green lights = go at 40 </a:t>
            </a:r>
            <a:r>
              <a:rPr lang="en-US" sz="2500" dirty="0" err="1">
                <a:latin typeface="Nunito Sans" panose="00000500000000000000" pitchFamily="2" charset="0"/>
              </a:rPr>
              <a:t>kmph</a:t>
            </a:r>
            <a:r>
              <a:rPr lang="en-US" sz="2500" dirty="0">
                <a:latin typeface="Nunito Sans" panose="00000500000000000000" pitchFamily="2" charset="0"/>
              </a:rPr>
              <a:t> speed</a:t>
            </a:r>
            <a:br>
              <a:rPr lang="en-US" sz="2500" dirty="0">
                <a:latin typeface="Nunito Sans" panose="00000500000000000000" pitchFamily="2" charset="0"/>
              </a:rPr>
            </a:br>
            <a:r>
              <a:rPr lang="en-US" sz="2500" dirty="0">
                <a:latin typeface="Nunito Sans" panose="00000500000000000000" pitchFamily="2" charset="0"/>
              </a:rPr>
              <a:t>1 green light = go at 20 </a:t>
            </a:r>
            <a:r>
              <a:rPr lang="en-US" sz="2500" dirty="0" err="1">
                <a:latin typeface="Nunito Sans" panose="00000500000000000000" pitchFamily="2" charset="0"/>
              </a:rPr>
              <a:t>kmph</a:t>
            </a:r>
            <a:r>
              <a:rPr lang="en-US" sz="2500" dirty="0">
                <a:latin typeface="Nunito Sans" panose="00000500000000000000" pitchFamily="2" charset="0"/>
              </a:rPr>
              <a:t> speed,3 red lights = stop, 2 red lights = turn left, 1 red light = turn right.</a:t>
            </a:r>
          </a:p>
          <a:p>
            <a:r>
              <a:rPr lang="en-US" sz="2500" dirty="0">
                <a:latin typeface="Nunito Sans" panose="00000500000000000000" pitchFamily="2" charset="0"/>
              </a:rPr>
              <a:t>A person starts driving from a point in West direction and he encounters the following traffic signals:</a:t>
            </a:r>
            <a:br>
              <a:rPr lang="en-US" sz="2500" dirty="0">
                <a:latin typeface="Nunito Sans" panose="00000500000000000000" pitchFamily="2" charset="0"/>
              </a:rPr>
            </a:br>
            <a:r>
              <a:rPr lang="en-US" sz="2500" dirty="0">
                <a:latin typeface="Nunito Sans" panose="00000500000000000000" pitchFamily="2" charset="0"/>
              </a:rPr>
              <a:t>Starting point – 1 green light;</a:t>
            </a:r>
            <a:br>
              <a:rPr lang="en-US" sz="2500" dirty="0">
                <a:latin typeface="Nunito Sans" panose="00000500000000000000" pitchFamily="2" charset="0"/>
              </a:rPr>
            </a:br>
            <a:r>
              <a:rPr lang="en-US" sz="2500" dirty="0">
                <a:latin typeface="Nunito Sans" panose="00000500000000000000" pitchFamily="2" charset="0"/>
              </a:rPr>
              <a:t>After 15 minutes, 1st signal – 2 red &amp; 2 green lights;</a:t>
            </a:r>
            <a:br>
              <a:rPr lang="en-US" sz="2500" dirty="0">
                <a:latin typeface="Nunito Sans" panose="00000500000000000000" pitchFamily="2" charset="0"/>
              </a:rPr>
            </a:br>
            <a:r>
              <a:rPr lang="en-US" sz="2500" dirty="0">
                <a:latin typeface="Nunito Sans" panose="00000500000000000000" pitchFamily="2" charset="0"/>
              </a:rPr>
              <a:t>After 24 minutes, 2nd signal – 1 red &amp; 3 green lights;</a:t>
            </a:r>
            <a:br>
              <a:rPr lang="en-US" sz="2500" dirty="0">
                <a:latin typeface="Nunito Sans" panose="00000500000000000000" pitchFamily="2" charset="0"/>
              </a:rPr>
            </a:br>
            <a:r>
              <a:rPr lang="en-US" sz="2500" dirty="0">
                <a:latin typeface="Nunito Sans" panose="00000500000000000000" pitchFamily="2" charset="0"/>
              </a:rPr>
              <a:t>After 45 minutes, 3rd signal – 1 red &amp; 2 green lights;</a:t>
            </a:r>
            <a:br>
              <a:rPr lang="en-US" sz="2500" dirty="0">
                <a:latin typeface="Nunito Sans" panose="00000500000000000000" pitchFamily="2" charset="0"/>
              </a:rPr>
            </a:br>
            <a:r>
              <a:rPr lang="en-US" sz="2500" dirty="0">
                <a:latin typeface="Nunito Sans" panose="00000500000000000000" pitchFamily="2" charset="0"/>
              </a:rPr>
              <a:t>After 18 minutes, 4th signal – 3 red lights.</a:t>
            </a:r>
          </a:p>
        </p:txBody>
      </p:sp>
      <p:sp>
        <p:nvSpPr>
          <p:cNvPr id="2" name="Rectangle 1">
            <a:hlinkClick r:id="" action="ppaction://noaction"/>
          </p:cNvPr>
          <p:cNvSpPr/>
          <p:nvPr/>
        </p:nvSpPr>
        <p:spPr>
          <a:xfrm>
            <a:off x="-1"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b="1" noProof="0" dirty="0">
                <a:solidFill>
                  <a:prstClr val="white"/>
                </a:solidFill>
                <a:latin typeface="Nunito Sans" panose="00000500000000000000" pitchFamily="2" charset="0"/>
              </a:rPr>
              <a:t>6</a:t>
            </a:r>
            <a:endPar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sp>
        <p:nvSpPr>
          <p:cNvPr id="17" name="Rectangle 16">
            <a:hlinkClick r:id="" action="ppaction://noaction"/>
          </p:cNvPr>
          <p:cNvSpPr/>
          <p:nvPr/>
        </p:nvSpPr>
        <p:spPr>
          <a:xfrm>
            <a:off x="87886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b="1" dirty="0">
                <a:solidFill>
                  <a:prstClr val="white"/>
                </a:solidFill>
                <a:latin typeface="Nunito Sans" panose="00000500000000000000" pitchFamily="2" charset="0"/>
              </a:rPr>
              <a:t>-</a:t>
            </a:r>
            <a:endPar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sp>
        <p:nvSpPr>
          <p:cNvPr id="18" name="Rectangle 17">
            <a:hlinkClick r:id="" action="ppaction://noaction"/>
          </p:cNvPr>
          <p:cNvSpPr/>
          <p:nvPr/>
        </p:nvSpPr>
        <p:spPr>
          <a:xfrm>
            <a:off x="175772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b="1" noProof="0" dirty="0">
                <a:solidFill>
                  <a:prstClr val="white"/>
                </a:solidFill>
                <a:latin typeface="Nunito Sans" panose="00000500000000000000" pitchFamily="2" charset="0"/>
              </a:rPr>
              <a:t>-</a:t>
            </a:r>
            <a:endPar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sp>
        <p:nvSpPr>
          <p:cNvPr id="22" name="Rectangle 21">
            <a:hlinkClick r:id="" action="ppaction://noaction"/>
          </p:cNvPr>
          <p:cNvSpPr/>
          <p:nvPr/>
        </p:nvSpPr>
        <p:spPr>
          <a:xfrm>
            <a:off x="2642858"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t>
            </a:r>
          </a:p>
        </p:txBody>
      </p:sp>
      <p:sp>
        <p:nvSpPr>
          <p:cNvPr id="23" name="Rectangle 22">
            <a:hlinkClick r:id="" action="ppaction://noaction"/>
          </p:cNvPr>
          <p:cNvSpPr/>
          <p:nvPr/>
        </p:nvSpPr>
        <p:spPr>
          <a:xfrm>
            <a:off x="3529427"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t>
            </a:r>
          </a:p>
        </p:txBody>
      </p:sp>
      <p:sp>
        <p:nvSpPr>
          <p:cNvPr id="24" name="Rectangle 23">
            <a:hlinkClick r:id="" action="ppaction://noaction"/>
          </p:cNvPr>
          <p:cNvSpPr/>
          <p:nvPr/>
        </p:nvSpPr>
        <p:spPr>
          <a:xfrm>
            <a:off x="4408583"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t>
            </a:r>
          </a:p>
        </p:txBody>
      </p:sp>
      <p:sp>
        <p:nvSpPr>
          <p:cNvPr id="25" name="Rectangle 24">
            <a:hlinkClick r:id="" action="ppaction://noaction"/>
          </p:cNvPr>
          <p:cNvSpPr/>
          <p:nvPr/>
        </p:nvSpPr>
        <p:spPr>
          <a:xfrm>
            <a:off x="5288486"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t>
            </a:r>
          </a:p>
        </p:txBody>
      </p:sp>
    </p:spTree>
    <p:extLst>
      <p:ext uri="{BB962C8B-B14F-4D97-AF65-F5344CB8AC3E}">
        <p14:creationId xmlns:p14="http://schemas.microsoft.com/office/powerpoint/2010/main" val="285667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230648"/>
            <a:ext cx="10907041" cy="477054"/>
          </a:xfrm>
          <a:prstGeom prst="rect">
            <a:avLst/>
          </a:prstGeom>
          <a:noFill/>
        </p:spPr>
        <p:txBody>
          <a:bodyPr wrap="square" rtlCol="0">
            <a:spAutoFit/>
          </a:bodyPr>
          <a:lstStyle/>
          <a:p>
            <a:r>
              <a:rPr lang="en-US" sz="2500" dirty="0">
                <a:latin typeface="Nunito Sans" panose="00000500000000000000" pitchFamily="2" charset="0"/>
              </a:rPr>
              <a:t>Find the total distance he covered up to the last signal.</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76 km</a:t>
            </a:r>
            <a:endParaRPr lang="en-IN"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78 km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70 km</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 km</a:t>
            </a: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79 km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rId4" action="ppaction://hlinksldjump"/>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1869884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IN" sz="2500" dirty="0">
                <a:latin typeface="Nunito Sans" panose="00000500000000000000" pitchFamily="2" charset="0"/>
              </a:rPr>
              <a:t>Airplanes A, B, C and D started flight towards east. After flying 125 km planes A and D flew towards right while planes B and C flew towards left. After 115 km, planes B and C flew towards their left while planes A and D also turned towards their left. In which directions are the airplanes A, B, D, C respectively flying now?</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North, South, East, West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East, West, West, East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East, West, East, West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South, North, North, South</a:t>
            </a: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154858"/>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2030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IN" sz="2500" dirty="0">
                <a:latin typeface="Nunito Sans" panose="00000500000000000000" pitchFamily="2" charset="0"/>
              </a:rPr>
              <a:t>Arya and Bindya start from a point simultaneously. Arya moves to his East and travels 12 km, and Bindya moves to her south and travels 12 km. Arya takes a 270° anti-clock wise turn and travels 12 km. Bindya takes a 90° clock wise turn and runs 18km. Then Bindya goes 30km in same line in exactly opposite direction. Which of the following is true regarding their positions?</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Bindya has travelled 30 km more than Arya</a:t>
            </a:r>
            <a:r>
              <a:rPr lang="en-US" sz="2500" dirty="0">
                <a:latin typeface="Nunito Sans" panose="00000500000000000000" pitchFamily="2" charset="0"/>
              </a:rPr>
              <a:t>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Both are to the south east of original position</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Both are at the Different point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154858"/>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33909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6135550" y="228600"/>
            <a:ext cx="55270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Instruction 9-10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TextBox 9">
            <a:extLst>
              <a:ext uri="{FF2B5EF4-FFF2-40B4-BE49-F238E27FC236}">
                <a16:creationId xmlns:a16="http://schemas.microsoft.com/office/drawing/2014/main" id="{5AFC0D69-68C1-4838-9AC4-A4286388BDC4}"/>
              </a:ext>
            </a:extLst>
          </p:cNvPr>
          <p:cNvSpPr txBox="1"/>
          <p:nvPr/>
        </p:nvSpPr>
        <p:spPr>
          <a:xfrm>
            <a:off x="598714" y="1161288"/>
            <a:ext cx="11063836" cy="3170099"/>
          </a:xfrm>
          <a:prstGeom prst="rect">
            <a:avLst/>
          </a:prstGeom>
          <a:noFill/>
        </p:spPr>
        <p:txBody>
          <a:bodyPr wrap="square" rtlCol="0">
            <a:spAutoFit/>
          </a:bodyPr>
          <a:lstStyle/>
          <a:p>
            <a:r>
              <a:rPr lang="en-US" sz="2500" b="1" dirty="0">
                <a:latin typeface="Nunito Sans" panose="020B0604020202020204" charset="0"/>
              </a:rPr>
              <a:t>Directions for 9 to 10:</a:t>
            </a:r>
            <a:r>
              <a:rPr lang="en-US" sz="2500" dirty="0">
                <a:latin typeface="Nunito Sans" panose="020B0604020202020204" charset="0"/>
              </a:rPr>
              <a:t> </a:t>
            </a:r>
            <a:r>
              <a:rPr lang="en-US" sz="2500" dirty="0">
                <a:latin typeface="Nunito Sans" panose="00000500000000000000" pitchFamily="2" charset="0"/>
              </a:rPr>
              <a:t>Study the information given below carefully and answer the questions that follow.</a:t>
            </a:r>
          </a:p>
          <a:p>
            <a:r>
              <a:rPr lang="en-US" sz="2500" dirty="0">
                <a:latin typeface="Nunito Sans" panose="00000500000000000000" pitchFamily="2" charset="0"/>
              </a:rPr>
              <a:t>A is 20m away from C in east direction. B is standing in south of A and is facing south direction and distance between A and B is 30m. Now to the right of B, covering 32m towards west, D is standing. D is eating ice-cream standing on it position and facing north. After eating ice-cream D starts moving towards south-east direction covering 13m and reaches to the position of E.</a:t>
            </a:r>
          </a:p>
        </p:txBody>
      </p:sp>
      <p:sp>
        <p:nvSpPr>
          <p:cNvPr id="2" name="Rectangle 1">
            <a:hlinkClick r:id="" action="ppaction://noaction"/>
          </p:cNvPr>
          <p:cNvSpPr/>
          <p:nvPr/>
        </p:nvSpPr>
        <p:spPr>
          <a:xfrm>
            <a:off x="-1"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9</a:t>
            </a:r>
          </a:p>
        </p:txBody>
      </p:sp>
      <p:sp>
        <p:nvSpPr>
          <p:cNvPr id="17" name="Rectangle 16">
            <a:hlinkClick r:id="" action="ppaction://noaction"/>
          </p:cNvPr>
          <p:cNvSpPr/>
          <p:nvPr/>
        </p:nvSpPr>
        <p:spPr>
          <a:xfrm>
            <a:off x="87886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10</a:t>
            </a:r>
          </a:p>
        </p:txBody>
      </p:sp>
      <p:sp>
        <p:nvSpPr>
          <p:cNvPr id="18" name="Rectangle 17">
            <a:hlinkClick r:id="" action="ppaction://noaction"/>
          </p:cNvPr>
          <p:cNvSpPr/>
          <p:nvPr/>
        </p:nvSpPr>
        <p:spPr>
          <a:xfrm>
            <a:off x="175772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2" name="Rectangle 21">
            <a:hlinkClick r:id="" action="ppaction://noaction"/>
          </p:cNvPr>
          <p:cNvSpPr/>
          <p:nvPr/>
        </p:nvSpPr>
        <p:spPr>
          <a:xfrm>
            <a:off x="2642858"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3" name="Rectangle 22">
            <a:hlinkClick r:id="" action="ppaction://noaction"/>
          </p:cNvPr>
          <p:cNvSpPr/>
          <p:nvPr/>
        </p:nvSpPr>
        <p:spPr>
          <a:xfrm>
            <a:off x="3529427"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4" name="Rectangle 23">
            <a:hlinkClick r:id="" action="ppaction://noaction"/>
          </p:cNvPr>
          <p:cNvSpPr/>
          <p:nvPr/>
        </p:nvSpPr>
        <p:spPr>
          <a:xfrm>
            <a:off x="4408583"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5" name="Rectangle 24">
            <a:hlinkClick r:id="" action="ppaction://noaction"/>
          </p:cNvPr>
          <p:cNvSpPr/>
          <p:nvPr/>
        </p:nvSpPr>
        <p:spPr>
          <a:xfrm>
            <a:off x="5288486"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Tree>
    <p:extLst>
      <p:ext uri="{BB962C8B-B14F-4D97-AF65-F5344CB8AC3E}">
        <p14:creationId xmlns:p14="http://schemas.microsoft.com/office/powerpoint/2010/main" val="4104838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What is the distance between D and C and C is in which direction with respect to 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31m, north-east</a:t>
            </a:r>
            <a:endParaRPr lang="en-IN"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29m,north-west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32.3m, north-east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40m, north-west</a:t>
            </a: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Cannot be determined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rId4" action="ppaction://hlinksldjump"/>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1804880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In which direction C is with respect to B?</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North-east</a:t>
            </a:r>
            <a:endParaRPr lang="en-IN"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South-west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South</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North-west</a:t>
            </a: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rId4" action="ppaction://hlinksldjump"/>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1694861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6135550" y="228600"/>
            <a:ext cx="55270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Instruction 11-12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TextBox 9">
            <a:extLst>
              <a:ext uri="{FF2B5EF4-FFF2-40B4-BE49-F238E27FC236}">
                <a16:creationId xmlns:a16="http://schemas.microsoft.com/office/drawing/2014/main" id="{5AFC0D69-68C1-4838-9AC4-A4286388BDC4}"/>
              </a:ext>
            </a:extLst>
          </p:cNvPr>
          <p:cNvSpPr txBox="1"/>
          <p:nvPr/>
        </p:nvSpPr>
        <p:spPr>
          <a:xfrm>
            <a:off x="598714" y="1161288"/>
            <a:ext cx="11063836" cy="2400657"/>
          </a:xfrm>
          <a:prstGeom prst="rect">
            <a:avLst/>
          </a:prstGeom>
          <a:noFill/>
        </p:spPr>
        <p:txBody>
          <a:bodyPr wrap="square" rtlCol="0">
            <a:spAutoFit/>
          </a:bodyPr>
          <a:lstStyle/>
          <a:p>
            <a:r>
              <a:rPr lang="en-US" sz="2500" b="1" dirty="0">
                <a:latin typeface="Nunito Sans" panose="020B0604020202020204" charset="0"/>
              </a:rPr>
              <a:t>Directions for 11 to 12:</a:t>
            </a:r>
            <a:r>
              <a:rPr lang="en-US" sz="2500" dirty="0">
                <a:latin typeface="Nunito Sans" panose="020B0604020202020204" charset="0"/>
              </a:rPr>
              <a:t> </a:t>
            </a:r>
            <a:r>
              <a:rPr lang="en-US" sz="2500" dirty="0">
                <a:latin typeface="Nunito Sans" panose="00000500000000000000" pitchFamily="2" charset="0"/>
              </a:rPr>
              <a:t>Study the information given below carefully and answer the questions that follow.</a:t>
            </a:r>
          </a:p>
          <a:p>
            <a:r>
              <a:rPr lang="en-IN" sz="2500" dirty="0">
                <a:latin typeface="Nunito Sans" panose="00000500000000000000" pitchFamily="2" charset="0"/>
              </a:rPr>
              <a:t>A man walks 8m towards east to reach point P. He turns to his right and walks 5m to reach point Q. Then, he turns to his left and walks 9m to reach point R and he turns to his right and walks 11m to reach point S. Finally he turns to his right and walks 20m to reach point T.</a:t>
            </a:r>
            <a:endParaRPr lang="en-US" sz="2500" dirty="0">
              <a:latin typeface="Nunito Sans" panose="00000500000000000000" pitchFamily="2" charset="0"/>
            </a:endParaRPr>
          </a:p>
        </p:txBody>
      </p:sp>
      <p:sp>
        <p:nvSpPr>
          <p:cNvPr id="2" name="Rectangle 1">
            <a:hlinkClick r:id="" action="ppaction://noaction"/>
          </p:cNvPr>
          <p:cNvSpPr/>
          <p:nvPr/>
        </p:nvSpPr>
        <p:spPr>
          <a:xfrm>
            <a:off x="-1"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11</a:t>
            </a:r>
          </a:p>
        </p:txBody>
      </p:sp>
      <p:sp>
        <p:nvSpPr>
          <p:cNvPr id="17" name="Rectangle 16">
            <a:hlinkClick r:id="" action="ppaction://noaction"/>
          </p:cNvPr>
          <p:cNvSpPr/>
          <p:nvPr/>
        </p:nvSpPr>
        <p:spPr>
          <a:xfrm>
            <a:off x="87886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12</a:t>
            </a:r>
          </a:p>
        </p:txBody>
      </p:sp>
      <p:sp>
        <p:nvSpPr>
          <p:cNvPr id="18" name="Rectangle 17">
            <a:hlinkClick r:id="" action="ppaction://noaction"/>
          </p:cNvPr>
          <p:cNvSpPr/>
          <p:nvPr/>
        </p:nvSpPr>
        <p:spPr>
          <a:xfrm>
            <a:off x="175772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2" name="Rectangle 21">
            <a:hlinkClick r:id="" action="ppaction://noaction"/>
          </p:cNvPr>
          <p:cNvSpPr/>
          <p:nvPr/>
        </p:nvSpPr>
        <p:spPr>
          <a:xfrm>
            <a:off x="2642858"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3" name="Rectangle 22">
            <a:hlinkClick r:id="" action="ppaction://noaction"/>
          </p:cNvPr>
          <p:cNvSpPr/>
          <p:nvPr/>
        </p:nvSpPr>
        <p:spPr>
          <a:xfrm>
            <a:off x="3529427"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4" name="Rectangle 23">
            <a:hlinkClick r:id="" action="ppaction://noaction"/>
          </p:cNvPr>
          <p:cNvSpPr/>
          <p:nvPr/>
        </p:nvSpPr>
        <p:spPr>
          <a:xfrm>
            <a:off x="4408583"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5" name="Rectangle 24">
            <a:hlinkClick r:id="" action="ppaction://noaction"/>
          </p:cNvPr>
          <p:cNvSpPr/>
          <p:nvPr/>
        </p:nvSpPr>
        <p:spPr>
          <a:xfrm>
            <a:off x="5288486"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Tree>
    <p:extLst>
      <p:ext uri="{BB962C8B-B14F-4D97-AF65-F5344CB8AC3E}">
        <p14:creationId xmlns:p14="http://schemas.microsoft.com/office/powerpoint/2010/main" val="4244001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IN" sz="2500" dirty="0">
                <a:latin typeface="Nunito Sans" panose="00000500000000000000" pitchFamily="2" charset="0"/>
              </a:rPr>
              <a:t>If a man walked 3m towards east from point T to reach point U, then what is the distance between point U and starting point? </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16m</a:t>
            </a:r>
            <a:endParaRPr lang="en-IN"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 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738664"/>
          </a:xfrm>
          <a:prstGeom prst="rect">
            <a:avLst/>
          </a:prstGeom>
          <a:noFill/>
        </p:spPr>
        <p:txBody>
          <a:bodyPr wrap="square" lIns="91440" tIns="45720" rIns="91440" bIns="45720">
            <a:spAutoFit/>
          </a:bodyPr>
          <a:lstStyle/>
          <a:p>
            <a:pPr>
              <a:lnSpc>
                <a:spcPct val="150000"/>
              </a:lnSpc>
            </a:pPr>
            <a:r>
              <a:rPr lang="en-US" sz="2800" dirty="0"/>
              <a:t>22 m</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33 m</a:t>
            </a: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rId4" action="ppaction://hlinksldjump"/>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229253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IN" sz="2500" dirty="0">
                <a:latin typeface="Nunito Sans" panose="00000500000000000000" pitchFamily="2" charset="0"/>
              </a:rPr>
              <a:t>What is the distance between starting point and Q?</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13m</a:t>
            </a:r>
            <a:endParaRPr lang="en-IN"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9m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738664"/>
          </a:xfrm>
          <a:prstGeom prst="rect">
            <a:avLst/>
          </a:prstGeom>
          <a:noFill/>
        </p:spPr>
        <p:txBody>
          <a:bodyPr wrap="square" lIns="91440" tIns="45720" rIns="91440" bIns="45720">
            <a:spAutoFit/>
          </a:bodyPr>
          <a:lstStyle/>
          <a:p>
            <a:pPr>
              <a:lnSpc>
                <a:spcPct val="150000"/>
              </a:lnSpc>
            </a:pPr>
            <a:r>
              <a:rPr lang="en-US" sz="2800" dirty="0"/>
              <a:t>Sqrt(89) </a:t>
            </a:r>
            <a:r>
              <a:rPr lang="en-US" sz="2500" dirty="0">
                <a:latin typeface="Nunito Sans" panose="00000500000000000000" pitchFamily="2" charset="0"/>
              </a:rPr>
              <a:t>m</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Sqrt(243) m</a:t>
            </a: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rId4" action="ppaction://hlinksldjump"/>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1531835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Directions</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6135550" y="228600"/>
            <a:ext cx="55270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Instruction 13-15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TextBox 9">
            <a:extLst>
              <a:ext uri="{FF2B5EF4-FFF2-40B4-BE49-F238E27FC236}">
                <a16:creationId xmlns:a16="http://schemas.microsoft.com/office/drawing/2014/main" id="{5AFC0D69-68C1-4838-9AC4-A4286388BDC4}"/>
              </a:ext>
            </a:extLst>
          </p:cNvPr>
          <p:cNvSpPr txBox="1"/>
          <p:nvPr/>
        </p:nvSpPr>
        <p:spPr>
          <a:xfrm>
            <a:off x="598714" y="1161288"/>
            <a:ext cx="11063836" cy="3554819"/>
          </a:xfrm>
          <a:prstGeom prst="rect">
            <a:avLst/>
          </a:prstGeom>
          <a:noFill/>
        </p:spPr>
        <p:txBody>
          <a:bodyPr wrap="square" rtlCol="0">
            <a:spAutoFit/>
          </a:bodyPr>
          <a:lstStyle/>
          <a:p>
            <a:r>
              <a:rPr lang="en-US" sz="2500" b="1" dirty="0">
                <a:latin typeface="Nunito Sans" panose="020B0604020202020204" charset="0"/>
              </a:rPr>
              <a:t>Directions for 13 to 15:</a:t>
            </a:r>
            <a:r>
              <a:rPr lang="en-US" sz="2500" dirty="0">
                <a:latin typeface="Nunito Sans" panose="020B0604020202020204" charset="0"/>
              </a:rPr>
              <a:t> </a:t>
            </a:r>
            <a:r>
              <a:rPr lang="en-US" sz="2500" dirty="0">
                <a:latin typeface="Nunito Sans" panose="00000500000000000000" pitchFamily="2" charset="0"/>
              </a:rPr>
              <a:t>Study the information given below carefully and answer the questions that follow.</a:t>
            </a:r>
          </a:p>
          <a:p>
            <a:r>
              <a:rPr lang="en-US" sz="2500" dirty="0">
                <a:latin typeface="Nunito Sans" panose="00000500000000000000" pitchFamily="2" charset="0"/>
              </a:rPr>
              <a:t>Two buses, F and G starts from their respective terminals D and H respectively. F goes 4 km north before turning right and travelling 6 km east to reach city T. From there it goes 3 km north then turns left and travels 4 km more to finally stop at city U. Bus G starts from terminal H goes 9 km north to reach city S. From there it turns left to travel 4 km more before turning south and travelling 2 km more to reach city A. Terminal H is 10 km to the east of terminal D.</a:t>
            </a:r>
          </a:p>
        </p:txBody>
      </p:sp>
      <p:sp>
        <p:nvSpPr>
          <p:cNvPr id="2" name="Rectangle 1">
            <a:hlinkClick r:id="" action="ppaction://noaction"/>
          </p:cNvPr>
          <p:cNvSpPr/>
          <p:nvPr/>
        </p:nvSpPr>
        <p:spPr>
          <a:xfrm>
            <a:off x="-1"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13</a:t>
            </a:r>
          </a:p>
        </p:txBody>
      </p:sp>
      <p:sp>
        <p:nvSpPr>
          <p:cNvPr id="17" name="Rectangle 16">
            <a:hlinkClick r:id="" action="ppaction://noaction"/>
          </p:cNvPr>
          <p:cNvSpPr/>
          <p:nvPr/>
        </p:nvSpPr>
        <p:spPr>
          <a:xfrm>
            <a:off x="87886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14</a:t>
            </a:r>
          </a:p>
        </p:txBody>
      </p:sp>
      <p:sp>
        <p:nvSpPr>
          <p:cNvPr id="18" name="Rectangle 17">
            <a:hlinkClick r:id="" action="ppaction://noaction"/>
          </p:cNvPr>
          <p:cNvSpPr/>
          <p:nvPr/>
        </p:nvSpPr>
        <p:spPr>
          <a:xfrm>
            <a:off x="175772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15</a:t>
            </a:r>
          </a:p>
        </p:txBody>
      </p:sp>
      <p:sp>
        <p:nvSpPr>
          <p:cNvPr id="22" name="Rectangle 21">
            <a:hlinkClick r:id="" action="ppaction://noaction"/>
          </p:cNvPr>
          <p:cNvSpPr/>
          <p:nvPr/>
        </p:nvSpPr>
        <p:spPr>
          <a:xfrm>
            <a:off x="2642858"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3" name="Rectangle 22">
            <a:hlinkClick r:id="" action="ppaction://noaction"/>
          </p:cNvPr>
          <p:cNvSpPr/>
          <p:nvPr/>
        </p:nvSpPr>
        <p:spPr>
          <a:xfrm>
            <a:off x="3529427"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4" name="Rectangle 23">
            <a:hlinkClick r:id="" action="ppaction://noaction"/>
          </p:cNvPr>
          <p:cNvSpPr/>
          <p:nvPr/>
        </p:nvSpPr>
        <p:spPr>
          <a:xfrm>
            <a:off x="4408583"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5" name="Rectangle 24">
            <a:hlinkClick r:id="" action="ppaction://noaction"/>
          </p:cNvPr>
          <p:cNvSpPr/>
          <p:nvPr/>
        </p:nvSpPr>
        <p:spPr>
          <a:xfrm>
            <a:off x="5288486"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Tree>
    <p:extLst>
      <p:ext uri="{BB962C8B-B14F-4D97-AF65-F5344CB8AC3E}">
        <p14:creationId xmlns:p14="http://schemas.microsoft.com/office/powerpoint/2010/main" val="2605556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According to the route map, which city they both have to cross?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U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A</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S</a:t>
            </a:r>
            <a:endParaRPr lang="en-US" sz="2500" dirty="0">
              <a:latin typeface="Nunito Sans" panose="00000500000000000000" pitchFamily="2" charset="0"/>
            </a:endParaRP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rId4" action="ppaction://hlinksldjump"/>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1841614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If bus P is standing 2 km to the west of terminal point H, what is distance between point D and bus P?</a:t>
            </a:r>
            <a:endParaRPr lang="en-IN"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 km</a:t>
            </a:r>
            <a:endParaRPr lang="en-IN"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7km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19km</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9km</a:t>
            </a: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rId4" action="ppaction://hlinksldjump"/>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1285167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is total distance covered by the bus F?</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endParaRPr lang="en-IN"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a:t>
            </a: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rId4" action="ppaction://hlinksldjump"/>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63069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6135550" y="228600"/>
            <a:ext cx="55270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Instruction 16-18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TextBox 9">
            <a:extLst>
              <a:ext uri="{FF2B5EF4-FFF2-40B4-BE49-F238E27FC236}">
                <a16:creationId xmlns:a16="http://schemas.microsoft.com/office/drawing/2014/main" id="{5AFC0D69-68C1-4838-9AC4-A4286388BDC4}"/>
              </a:ext>
            </a:extLst>
          </p:cNvPr>
          <p:cNvSpPr txBox="1"/>
          <p:nvPr/>
        </p:nvSpPr>
        <p:spPr>
          <a:xfrm>
            <a:off x="598714" y="1161288"/>
            <a:ext cx="11063836" cy="2015936"/>
          </a:xfrm>
          <a:prstGeom prst="rect">
            <a:avLst/>
          </a:prstGeom>
          <a:noFill/>
        </p:spPr>
        <p:txBody>
          <a:bodyPr wrap="square" rtlCol="0">
            <a:spAutoFit/>
          </a:bodyPr>
          <a:lstStyle/>
          <a:p>
            <a:r>
              <a:rPr lang="en-US" sz="2500" b="1" dirty="0">
                <a:latin typeface="Nunito Sans" panose="020B0604020202020204" charset="0"/>
              </a:rPr>
              <a:t>Directions for 16 to 18:</a:t>
            </a:r>
            <a:r>
              <a:rPr lang="en-US" sz="2500" dirty="0">
                <a:latin typeface="Nunito Sans" panose="00000500000000000000" pitchFamily="2" charset="0"/>
              </a:rPr>
              <a:t>Study the information given below carefully and answer the questions that follow.</a:t>
            </a:r>
          </a:p>
          <a:p>
            <a:r>
              <a:rPr lang="en-US" sz="2500" dirty="0">
                <a:latin typeface="Nunito Sans" panose="00000500000000000000" pitchFamily="2" charset="0"/>
              </a:rPr>
              <a:t>A boy starts from A walks 3km north, turns east and walks 3km. He then turns south and walks 2km. He then turns east and walks 4km more. Finally he turns south and walks 6km and reaches B, after which he stops. </a:t>
            </a:r>
            <a:endParaRPr lang="en-IN" sz="2500" dirty="0">
              <a:latin typeface="Nunito Sans" panose="00000500000000000000" pitchFamily="2" charset="0"/>
            </a:endParaRPr>
          </a:p>
        </p:txBody>
      </p:sp>
      <p:sp>
        <p:nvSpPr>
          <p:cNvPr id="2" name="Rectangle 1">
            <a:hlinkClick r:id="" action="ppaction://noaction"/>
          </p:cNvPr>
          <p:cNvSpPr/>
          <p:nvPr/>
        </p:nvSpPr>
        <p:spPr>
          <a:xfrm>
            <a:off x="-1"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16</a:t>
            </a:r>
          </a:p>
        </p:txBody>
      </p:sp>
      <p:sp>
        <p:nvSpPr>
          <p:cNvPr id="17" name="Rectangle 16">
            <a:hlinkClick r:id="" action="ppaction://noaction"/>
          </p:cNvPr>
          <p:cNvSpPr/>
          <p:nvPr/>
        </p:nvSpPr>
        <p:spPr>
          <a:xfrm>
            <a:off x="87886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17</a:t>
            </a:r>
          </a:p>
        </p:txBody>
      </p:sp>
      <p:sp>
        <p:nvSpPr>
          <p:cNvPr id="18" name="Rectangle 17">
            <a:hlinkClick r:id="" action="ppaction://noaction"/>
          </p:cNvPr>
          <p:cNvSpPr/>
          <p:nvPr/>
        </p:nvSpPr>
        <p:spPr>
          <a:xfrm>
            <a:off x="175772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18</a:t>
            </a:r>
          </a:p>
        </p:txBody>
      </p:sp>
      <p:sp>
        <p:nvSpPr>
          <p:cNvPr id="22" name="Rectangle 21">
            <a:hlinkClick r:id="" action="ppaction://noaction"/>
          </p:cNvPr>
          <p:cNvSpPr/>
          <p:nvPr/>
        </p:nvSpPr>
        <p:spPr>
          <a:xfrm>
            <a:off x="2642858"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3" name="Rectangle 22">
            <a:hlinkClick r:id="" action="ppaction://noaction"/>
          </p:cNvPr>
          <p:cNvSpPr/>
          <p:nvPr/>
        </p:nvSpPr>
        <p:spPr>
          <a:xfrm>
            <a:off x="3529427"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4" name="Rectangle 23">
            <a:hlinkClick r:id="" action="ppaction://noaction"/>
          </p:cNvPr>
          <p:cNvSpPr/>
          <p:nvPr/>
        </p:nvSpPr>
        <p:spPr>
          <a:xfrm>
            <a:off x="4408583"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5" name="Rectangle 24">
            <a:hlinkClick r:id="" action="ppaction://noaction"/>
          </p:cNvPr>
          <p:cNvSpPr/>
          <p:nvPr/>
        </p:nvSpPr>
        <p:spPr>
          <a:xfrm>
            <a:off x="5288486"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Tree>
    <p:extLst>
      <p:ext uri="{BB962C8B-B14F-4D97-AF65-F5344CB8AC3E}">
        <p14:creationId xmlns:p14="http://schemas.microsoft.com/office/powerpoint/2010/main" val="4191824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In which direction is the boy with respect to his starting point?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South</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South east</a:t>
            </a:r>
            <a:r>
              <a:rPr lang="en-US" sz="2500" dirty="0">
                <a:latin typeface="Nunito Sans" panose="00000500000000000000" pitchFamily="2" charset="0"/>
              </a:rPr>
              <a:t>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North</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75570"/>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North west</a:t>
            </a: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rId4" action="ppaction://hlinksldjump"/>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2228907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is the total distance walked by the boy?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a:t>
            </a:r>
            <a:endParaRPr lang="en-IN"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12</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rId4" action="ppaction://hlinksldjump"/>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4095340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How far is the boy from the starting point?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8 km</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6.67 km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8.60 km</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9.21 km</a:t>
            </a: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 action="ppaction://noaction"/>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1580652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6135550" y="228600"/>
            <a:ext cx="55270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Instruction 19-21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TextBox 9">
            <a:extLst>
              <a:ext uri="{FF2B5EF4-FFF2-40B4-BE49-F238E27FC236}">
                <a16:creationId xmlns:a16="http://schemas.microsoft.com/office/drawing/2014/main" id="{5AFC0D69-68C1-4838-9AC4-A4286388BDC4}"/>
              </a:ext>
            </a:extLst>
          </p:cNvPr>
          <p:cNvSpPr txBox="1"/>
          <p:nvPr/>
        </p:nvSpPr>
        <p:spPr>
          <a:xfrm>
            <a:off x="598714" y="1161288"/>
            <a:ext cx="11063836" cy="2400657"/>
          </a:xfrm>
          <a:prstGeom prst="rect">
            <a:avLst/>
          </a:prstGeom>
          <a:noFill/>
        </p:spPr>
        <p:txBody>
          <a:bodyPr wrap="square" rtlCol="0">
            <a:spAutoFit/>
          </a:bodyPr>
          <a:lstStyle/>
          <a:p>
            <a:r>
              <a:rPr lang="en-US" sz="2500" b="1" dirty="0">
                <a:latin typeface="Nunito Sans" panose="020B0604020202020204" charset="0"/>
              </a:rPr>
              <a:t>Directions for 19 to 21:</a:t>
            </a:r>
            <a:r>
              <a:rPr lang="en-US" sz="2500" dirty="0">
                <a:latin typeface="Nunito Sans" panose="00000500000000000000" pitchFamily="2" charset="0"/>
              </a:rPr>
              <a:t>Study Read the following information carefully and answer the questions which follow:</a:t>
            </a:r>
          </a:p>
          <a:p>
            <a:r>
              <a:rPr lang="en-US" sz="2500" dirty="0">
                <a:latin typeface="Nunito Sans" panose="00000500000000000000" pitchFamily="2" charset="0"/>
              </a:rPr>
              <a:t>Point A is 3m to the east of point B. Point B is 9m south of point D. Point B is exactly midway between point A and point X. Point E is 8m the south of point B. Point N is 6m to the south of point X. Point H is exactly midway between point X and point N.</a:t>
            </a:r>
            <a:endParaRPr lang="en-IN" sz="2500" dirty="0">
              <a:latin typeface="Nunito Sans" panose="00000500000000000000" pitchFamily="2" charset="0"/>
            </a:endParaRPr>
          </a:p>
        </p:txBody>
      </p:sp>
      <p:sp>
        <p:nvSpPr>
          <p:cNvPr id="2" name="Rectangle 1">
            <a:hlinkClick r:id="" action="ppaction://noaction"/>
          </p:cNvPr>
          <p:cNvSpPr/>
          <p:nvPr/>
        </p:nvSpPr>
        <p:spPr>
          <a:xfrm>
            <a:off x="-1"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19</a:t>
            </a:r>
          </a:p>
        </p:txBody>
      </p:sp>
      <p:sp>
        <p:nvSpPr>
          <p:cNvPr id="17" name="Rectangle 16">
            <a:hlinkClick r:id="" action="ppaction://noaction"/>
          </p:cNvPr>
          <p:cNvSpPr/>
          <p:nvPr/>
        </p:nvSpPr>
        <p:spPr>
          <a:xfrm>
            <a:off x="87886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20</a:t>
            </a:r>
          </a:p>
        </p:txBody>
      </p:sp>
      <p:sp>
        <p:nvSpPr>
          <p:cNvPr id="18" name="Rectangle 17">
            <a:hlinkClick r:id="" action="ppaction://noaction"/>
          </p:cNvPr>
          <p:cNvSpPr/>
          <p:nvPr/>
        </p:nvSpPr>
        <p:spPr>
          <a:xfrm>
            <a:off x="175772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21</a:t>
            </a:r>
          </a:p>
        </p:txBody>
      </p:sp>
      <p:sp>
        <p:nvSpPr>
          <p:cNvPr id="22" name="Rectangle 21">
            <a:hlinkClick r:id="" action="ppaction://noaction"/>
          </p:cNvPr>
          <p:cNvSpPr/>
          <p:nvPr/>
        </p:nvSpPr>
        <p:spPr>
          <a:xfrm>
            <a:off x="2642858"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3" name="Rectangle 22">
            <a:hlinkClick r:id="" action="ppaction://noaction"/>
          </p:cNvPr>
          <p:cNvSpPr/>
          <p:nvPr/>
        </p:nvSpPr>
        <p:spPr>
          <a:xfrm>
            <a:off x="3529427"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4" name="Rectangle 23">
            <a:hlinkClick r:id="" action="ppaction://noaction"/>
          </p:cNvPr>
          <p:cNvSpPr/>
          <p:nvPr/>
        </p:nvSpPr>
        <p:spPr>
          <a:xfrm>
            <a:off x="4408583"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5" name="Rectangle 24">
            <a:hlinkClick r:id="" action="ppaction://noaction"/>
          </p:cNvPr>
          <p:cNvSpPr/>
          <p:nvPr/>
        </p:nvSpPr>
        <p:spPr>
          <a:xfrm>
            <a:off x="5288486"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Tree>
    <p:extLst>
      <p:ext uri="{BB962C8B-B14F-4D97-AF65-F5344CB8AC3E}">
        <p14:creationId xmlns:p14="http://schemas.microsoft.com/office/powerpoint/2010/main" val="9489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is the distance between X and 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477054"/>
          </a:xfrm>
          <a:prstGeom prst="rect">
            <a:avLst/>
          </a:prstGeom>
          <a:noFill/>
        </p:spPr>
        <p:txBody>
          <a:bodyPr wrap="square" lIns="91440" tIns="45720" rIns="91440" bIns="45720">
            <a:spAutoFit/>
          </a:bodyPr>
          <a:lstStyle/>
          <a:p>
            <a:r>
              <a:rPr lang="en-IN" sz="2500" dirty="0">
                <a:latin typeface="Nunito Sans" panose="00000500000000000000" pitchFamily="2" charset="0"/>
              </a:rPr>
              <a:t>√88m</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√89m</a:t>
            </a:r>
            <a:r>
              <a:rPr lang="en-US" sz="2500" dirty="0">
                <a:latin typeface="Nunito Sans" panose="00000500000000000000" pitchFamily="2" charset="0"/>
              </a:rPr>
              <a:t>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477054"/>
          </a:xfrm>
          <a:prstGeom prst="rect">
            <a:avLst/>
          </a:prstGeom>
          <a:noFill/>
        </p:spPr>
        <p:txBody>
          <a:bodyPr wrap="square" lIns="91440" tIns="45720" rIns="91440" bIns="45720">
            <a:spAutoFit/>
          </a:bodyPr>
          <a:lstStyle/>
          <a:p>
            <a:r>
              <a:rPr lang="en-IN" sz="2500" dirty="0">
                <a:latin typeface="Nunito Sans" panose="00000500000000000000" pitchFamily="2" charset="0"/>
              </a:rPr>
              <a:t>√90m</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√91</a:t>
            </a:r>
            <a:endParaRPr lang="en-US" sz="2500" dirty="0">
              <a:latin typeface="Nunito Sans" panose="00000500000000000000" pitchFamily="2" charset="0"/>
            </a:endParaRP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 action="ppaction://noaction"/>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65637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0080" y="1156906"/>
            <a:ext cx="10907041" cy="2015936"/>
          </a:xfrm>
          <a:prstGeom prst="rect">
            <a:avLst/>
          </a:prstGeom>
          <a:noFill/>
        </p:spPr>
        <p:txBody>
          <a:bodyPr wrap="square" rtlCol="0">
            <a:spAutoFit/>
          </a:bodyPr>
          <a:lstStyle/>
          <a:p>
            <a:r>
              <a:rPr lang="en-US" sz="2500" dirty="0">
                <a:latin typeface="Nunito Sans" panose="00000500000000000000" pitchFamily="2" charset="0"/>
              </a:rPr>
              <a:t>A person goes from A to B which is 2 kilometers away, turns right and walks for 3 kilometers until he reaches C. she turns right and walks for 8 kilometers to reach D. She again turns right and walks 3 kilometers to reach E. Further, she turns right and walks for 4 kilometers to finally arrive at F. How far is A from F?</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98753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If a person walks 9m towards north from point E, which of the following points would he cross?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a:t>
            </a:r>
            <a:endParaRPr lang="en-IN"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H</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N</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X</a:t>
            </a:r>
            <a:endParaRPr lang="en-IN" sz="2500" dirty="0">
              <a:latin typeface="Nunito Sans" panose="00000500000000000000" pitchFamily="2" charset="0"/>
            </a:endParaRP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 action="ppaction://noaction"/>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542083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If a person walks 9m towards South from point D and turns right and walks 2m, then It will be between which of the points and how far will he be from point A?</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X and H, 9m</a:t>
            </a:r>
          </a:p>
        </p:txBody>
      </p:sp>
      <p:sp>
        <p:nvSpPr>
          <p:cNvPr id="24" name="Rectangle 23">
            <a:extLst>
              <a:ext uri="{FF2B5EF4-FFF2-40B4-BE49-F238E27FC236}">
                <a16:creationId xmlns:a16="http://schemas.microsoft.com/office/drawing/2014/main" id="{F62FDC11-1E2D-428B-8217-CF9104F9B6D7}"/>
              </a:ext>
            </a:extLst>
          </p:cNvPr>
          <p:cNvSpPr/>
          <p:nvPr/>
        </p:nvSpPr>
        <p:spPr>
          <a:xfrm>
            <a:off x="1451203"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 and E, 8m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X and A, 7m</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X and B, 5m</a:t>
            </a: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 action="ppaction://noaction"/>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450354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6135550" y="228600"/>
            <a:ext cx="55270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Instruction </a:t>
            </a:r>
            <a:r>
              <a:rPr lang="en-US" sz="4800" b="1" dirty="0">
                <a:solidFill>
                  <a:prstClr val="white"/>
                </a:solidFill>
                <a:latin typeface="Nunito Sans" panose="00000500000000000000" pitchFamily="2" charset="0"/>
              </a:rPr>
              <a:t>22</a:t>
            </a: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-24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TextBox 9">
            <a:extLst>
              <a:ext uri="{FF2B5EF4-FFF2-40B4-BE49-F238E27FC236}">
                <a16:creationId xmlns:a16="http://schemas.microsoft.com/office/drawing/2014/main" id="{5AFC0D69-68C1-4838-9AC4-A4286388BDC4}"/>
              </a:ext>
            </a:extLst>
          </p:cNvPr>
          <p:cNvSpPr txBox="1"/>
          <p:nvPr/>
        </p:nvSpPr>
        <p:spPr>
          <a:xfrm>
            <a:off x="598714" y="1161288"/>
            <a:ext cx="11063836" cy="4708981"/>
          </a:xfrm>
          <a:prstGeom prst="rect">
            <a:avLst/>
          </a:prstGeom>
          <a:noFill/>
        </p:spPr>
        <p:txBody>
          <a:bodyPr wrap="square" rtlCol="0">
            <a:spAutoFit/>
          </a:bodyPr>
          <a:lstStyle/>
          <a:p>
            <a:r>
              <a:rPr kumimoji="0" lang="en-US" sz="2500" b="1" i="0" u="none" strike="noStrike" kern="1200" cap="none" spc="0" normalizeH="0" baseline="0" noProof="0" dirty="0">
                <a:ln>
                  <a:noFill/>
                </a:ln>
                <a:solidFill>
                  <a:prstClr val="black"/>
                </a:solidFill>
                <a:effectLst/>
                <a:uLnTx/>
                <a:uFillTx/>
                <a:latin typeface="Nunito Sans" panose="020B0604020202020204" charset="0"/>
                <a:ea typeface="+mn-ea"/>
                <a:cs typeface="+mn-cs"/>
              </a:rPr>
              <a:t>Directions for </a:t>
            </a:r>
            <a:r>
              <a:rPr lang="en-US" sz="2500" b="1" dirty="0">
                <a:solidFill>
                  <a:prstClr val="black"/>
                </a:solidFill>
                <a:latin typeface="Nunito Sans" panose="020B0604020202020204" charset="0"/>
              </a:rPr>
              <a:t>22</a:t>
            </a:r>
            <a:r>
              <a:rPr kumimoji="0" lang="en-US" sz="2500" b="1" i="0" u="none" strike="noStrike" kern="1200" cap="none" spc="0" normalizeH="0" baseline="0" noProof="0" dirty="0">
                <a:ln>
                  <a:noFill/>
                </a:ln>
                <a:solidFill>
                  <a:prstClr val="black"/>
                </a:solidFill>
                <a:effectLst/>
                <a:uLnTx/>
                <a:uFillTx/>
                <a:latin typeface="Nunito Sans" panose="020B0604020202020204" charset="0"/>
                <a:ea typeface="+mn-ea"/>
                <a:cs typeface="+mn-cs"/>
              </a:rPr>
              <a:t> to </a:t>
            </a:r>
            <a:r>
              <a:rPr lang="en-US" sz="2500" b="1">
                <a:solidFill>
                  <a:prstClr val="black"/>
                </a:solidFill>
                <a:latin typeface="Nunito Sans" panose="020B0604020202020204" charset="0"/>
              </a:rPr>
              <a:t>24</a:t>
            </a:r>
            <a:r>
              <a:rPr kumimoji="0" lang="en-US" sz="2500" b="1" i="0" u="none" strike="noStrike" kern="1200" cap="none" spc="0" normalizeH="0" baseline="0" noProof="0">
                <a:ln>
                  <a:noFill/>
                </a:ln>
                <a:solidFill>
                  <a:prstClr val="black"/>
                </a:solidFill>
                <a:effectLst/>
                <a:uLnTx/>
                <a:uFillTx/>
                <a:latin typeface="Nunito Sans" panose="020B0604020202020204" charset="0"/>
                <a:ea typeface="+mn-ea"/>
                <a:cs typeface="+mn-cs"/>
              </a:rPr>
              <a:t>: </a:t>
            </a:r>
            <a:r>
              <a:rPr lang="en-US" sz="2500" dirty="0">
                <a:solidFill>
                  <a:prstClr val="black"/>
                </a:solidFill>
                <a:latin typeface="Nunito Sans" panose="00000500000000000000" pitchFamily="2" charset="0"/>
              </a:rPr>
              <a:t>Read the given information and answer the questions which follow:</a:t>
            </a:r>
          </a:p>
          <a:p>
            <a:r>
              <a:rPr lang="en-US" sz="2500" dirty="0">
                <a:solidFill>
                  <a:prstClr val="black"/>
                </a:solidFill>
                <a:latin typeface="Nunito Sans" panose="00000500000000000000" pitchFamily="2" charset="0"/>
              </a:rPr>
              <a:t>Raman starts walking from his home. He walks to the east for 10 kilometers to reach the gym and in the midway he passes a shop. If he returns to the shop and walks to the south for 3 kilometers he reaches a temple. If at the temple he turns to the right and walks 2 kilometers, he reaches the college. But if he walks 5 kilometers to the southwest of the temple, he reaches a pond. From the pond, he walks 16 kilometers to the east to reach the stadium. There is a pool 5 kilometers to the northwest of the stadium. Distance between pool and Temple is 10 km. If he walks 5 kilometers to the south from the pond, he reaches the park. At the park, if he turns to the left and walks 5 kilometers he reaches his father’s office.</a:t>
            </a:r>
            <a:r>
              <a:rPr lang="en-IN" sz="2500" dirty="0">
                <a:solidFill>
                  <a:prstClr val="black"/>
                </a:solidFill>
                <a:latin typeface="Nunito Sans" panose="00000500000000000000" pitchFamily="2" charset="0"/>
              </a:rPr>
              <a:t>	  </a:t>
            </a:r>
          </a:p>
        </p:txBody>
      </p:sp>
      <p:sp>
        <p:nvSpPr>
          <p:cNvPr id="2" name="Rectangle 1">
            <a:hlinkClick r:id="" action="ppaction://noaction"/>
          </p:cNvPr>
          <p:cNvSpPr/>
          <p:nvPr/>
        </p:nvSpPr>
        <p:spPr>
          <a:xfrm>
            <a:off x="-1"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b="1" dirty="0">
                <a:solidFill>
                  <a:prstClr val="white"/>
                </a:solidFill>
                <a:latin typeface="Nunito Sans" panose="00000500000000000000" pitchFamily="2" charset="0"/>
              </a:rPr>
              <a:t>22</a:t>
            </a:r>
            <a:endPar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sp>
        <p:nvSpPr>
          <p:cNvPr id="17" name="Rectangle 16">
            <a:hlinkClick r:id="" action="ppaction://noaction"/>
          </p:cNvPr>
          <p:cNvSpPr/>
          <p:nvPr/>
        </p:nvSpPr>
        <p:spPr>
          <a:xfrm>
            <a:off x="87886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b="1" dirty="0">
                <a:solidFill>
                  <a:prstClr val="white"/>
                </a:solidFill>
                <a:latin typeface="Nunito Sans" panose="00000500000000000000" pitchFamily="2" charset="0"/>
              </a:rPr>
              <a:t>23</a:t>
            </a:r>
            <a:endPar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sp>
        <p:nvSpPr>
          <p:cNvPr id="18" name="Rectangle 17">
            <a:hlinkClick r:id="" action="ppaction://noaction"/>
          </p:cNvPr>
          <p:cNvSpPr/>
          <p:nvPr/>
        </p:nvSpPr>
        <p:spPr>
          <a:xfrm>
            <a:off x="175772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b="1" noProof="0" dirty="0">
                <a:solidFill>
                  <a:prstClr val="white"/>
                </a:solidFill>
                <a:latin typeface="Nunito Sans" panose="00000500000000000000" pitchFamily="2" charset="0"/>
              </a:rPr>
              <a:t>24</a:t>
            </a:r>
            <a:endPar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sp>
        <p:nvSpPr>
          <p:cNvPr id="22" name="Rectangle 21">
            <a:hlinkClick r:id="" action="ppaction://noaction"/>
          </p:cNvPr>
          <p:cNvSpPr/>
          <p:nvPr/>
        </p:nvSpPr>
        <p:spPr>
          <a:xfrm>
            <a:off x="2642858"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t>
            </a:r>
          </a:p>
        </p:txBody>
      </p:sp>
      <p:sp>
        <p:nvSpPr>
          <p:cNvPr id="23" name="Rectangle 22">
            <a:hlinkClick r:id="" action="ppaction://noaction"/>
          </p:cNvPr>
          <p:cNvSpPr/>
          <p:nvPr/>
        </p:nvSpPr>
        <p:spPr>
          <a:xfrm>
            <a:off x="3529427"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t>
            </a:r>
          </a:p>
        </p:txBody>
      </p:sp>
      <p:sp>
        <p:nvSpPr>
          <p:cNvPr id="24" name="Rectangle 23">
            <a:hlinkClick r:id="" action="ppaction://noaction"/>
          </p:cNvPr>
          <p:cNvSpPr/>
          <p:nvPr/>
        </p:nvSpPr>
        <p:spPr>
          <a:xfrm>
            <a:off x="4408583"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t>
            </a:r>
          </a:p>
        </p:txBody>
      </p:sp>
      <p:sp>
        <p:nvSpPr>
          <p:cNvPr id="25" name="Rectangle 24">
            <a:hlinkClick r:id="" action="ppaction://noaction"/>
          </p:cNvPr>
          <p:cNvSpPr/>
          <p:nvPr/>
        </p:nvSpPr>
        <p:spPr>
          <a:xfrm>
            <a:off x="5288486"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t>
            </a:r>
          </a:p>
        </p:txBody>
      </p:sp>
    </p:spTree>
    <p:extLst>
      <p:ext uri="{BB962C8B-B14F-4D97-AF65-F5344CB8AC3E}">
        <p14:creationId xmlns:p14="http://schemas.microsoft.com/office/powerpoint/2010/main" val="1659101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Raman’s Home is at which direction with respect to his father’s office?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1203"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North</a:t>
            </a:r>
          </a:p>
        </p:txBody>
      </p:sp>
      <p:sp>
        <p:nvSpPr>
          <p:cNvPr id="24" name="Rectangle 23">
            <a:extLst>
              <a:ext uri="{FF2B5EF4-FFF2-40B4-BE49-F238E27FC236}">
                <a16:creationId xmlns:a16="http://schemas.microsoft.com/office/drawing/2014/main" id="{F62FDC11-1E2D-428B-8217-CF9104F9B6D7}"/>
              </a:ext>
            </a:extLst>
          </p:cNvPr>
          <p:cNvSpPr/>
          <p:nvPr/>
        </p:nvSpPr>
        <p:spPr>
          <a:xfrm>
            <a:off x="1451203"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South</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North-East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North-West</a:t>
            </a: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 action="ppaction://noaction"/>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1166504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is the minimum distance of shop from the stadium (in kilometers)?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endParaRPr lang="en-IN"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endParaRPr lang="en-IN"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endParaRPr lang="en-IN" sz="2500" dirty="0">
              <a:latin typeface="Nunito Sans" panose="00000500000000000000" pitchFamily="2" charset="0"/>
            </a:endParaRP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 action="ppaction://noaction"/>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240725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is direction of Temple with respect to his father office?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North – East</a:t>
            </a:r>
          </a:p>
        </p:txBody>
      </p:sp>
      <p:sp>
        <p:nvSpPr>
          <p:cNvPr id="24" name="Rectangle 23">
            <a:extLst>
              <a:ext uri="{FF2B5EF4-FFF2-40B4-BE49-F238E27FC236}">
                <a16:creationId xmlns:a16="http://schemas.microsoft.com/office/drawing/2014/main" id="{F62FDC11-1E2D-428B-8217-CF9104F9B6D7}"/>
              </a:ext>
            </a:extLst>
          </p:cNvPr>
          <p:cNvSpPr/>
          <p:nvPr/>
        </p:nvSpPr>
        <p:spPr>
          <a:xfrm>
            <a:off x="1451203"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North</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North – West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South</a:t>
            </a: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 action="ppaction://noaction"/>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2121718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US" sz="2500" dirty="0">
                <a:latin typeface="Nunito Sans" panose="00000500000000000000" pitchFamily="2" charset="0"/>
              </a:rPr>
              <a:t>Ravi is 20 km to the north of Sunny who is 18 km to the east of </a:t>
            </a:r>
            <a:r>
              <a:rPr lang="en-US" sz="2500" dirty="0" err="1">
                <a:latin typeface="Nunito Sans" panose="00000500000000000000" pitchFamily="2" charset="0"/>
              </a:rPr>
              <a:t>Suraj</a:t>
            </a:r>
            <a:r>
              <a:rPr lang="en-US" sz="2500" dirty="0">
                <a:latin typeface="Nunito Sans" panose="00000500000000000000" pitchFamily="2" charset="0"/>
              </a:rPr>
              <a:t> and 12 km to the west of Mahi. Amitabh is at 15 km south of Sunny and starts walking towards </a:t>
            </a:r>
            <a:r>
              <a:rPr lang="en-US" sz="2500" dirty="0" err="1">
                <a:latin typeface="Nunito Sans" panose="00000500000000000000" pitchFamily="2" charset="0"/>
              </a:rPr>
              <a:t>Suraj</a:t>
            </a:r>
            <a:r>
              <a:rPr lang="en-US" sz="2500" dirty="0">
                <a:latin typeface="Nunito Sans" panose="00000500000000000000" pitchFamily="2" charset="0"/>
              </a:rPr>
              <a:t> after meeting Mahi. If Sunny has to meet Ravi after meeting Mahi, how much distance he has to cover? (approximately)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1203"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a:t>
            </a:r>
          </a:p>
        </p:txBody>
      </p:sp>
      <p:sp>
        <p:nvSpPr>
          <p:cNvPr id="24" name="Rectangle 23">
            <a:extLst>
              <a:ext uri="{FF2B5EF4-FFF2-40B4-BE49-F238E27FC236}">
                <a16:creationId xmlns:a16="http://schemas.microsoft.com/office/drawing/2014/main" id="{F62FDC11-1E2D-428B-8217-CF9104F9B6D7}"/>
              </a:ext>
            </a:extLst>
          </p:cNvPr>
          <p:cNvSpPr/>
          <p:nvPr/>
        </p:nvSpPr>
        <p:spPr>
          <a:xfrm>
            <a:off x="1451203"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a:t>
            </a: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77378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6135550" y="228600"/>
            <a:ext cx="55270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Conditions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TextBox 9">
            <a:extLst>
              <a:ext uri="{FF2B5EF4-FFF2-40B4-BE49-F238E27FC236}">
                <a16:creationId xmlns:a16="http://schemas.microsoft.com/office/drawing/2014/main" id="{5AFC0D69-68C1-4838-9AC4-A4286388BDC4}"/>
              </a:ext>
            </a:extLst>
          </p:cNvPr>
          <p:cNvSpPr txBox="1"/>
          <p:nvPr/>
        </p:nvSpPr>
        <p:spPr>
          <a:xfrm>
            <a:off x="598714" y="1161288"/>
            <a:ext cx="11063836"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P % Q – P is north of Q. P # Q – P is south of Q.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P @ Q – P is east of Q. P$ Q – P is west of Q.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P * QR – P is midpoint of vertical straight line QR. P€ QR – P is midpoint of horizontal straight line QR.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If Bus honks once – It means bus turns left. If Bus honks twice – It means bus turns right.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J is 20m@B. C is 33m#J. C is 15m$D. D * EF. E is 30m%F. F is 40m@G. H is 24m%G. K is 10m@H. Gate X is 18m%B.</a:t>
            </a:r>
          </a:p>
        </p:txBody>
      </p:sp>
      <p:sp>
        <p:nvSpPr>
          <p:cNvPr id="2" name="Rectangle 1">
            <a:hlinkClick r:id="rId4" action="ppaction://hlinksldjump"/>
          </p:cNvPr>
          <p:cNvSpPr/>
          <p:nvPr/>
        </p:nvSpPr>
        <p:spPr>
          <a:xfrm>
            <a:off x="-1"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2</a:t>
            </a:r>
          </a:p>
        </p:txBody>
      </p:sp>
      <p:sp>
        <p:nvSpPr>
          <p:cNvPr id="17" name="Rectangle 16">
            <a:hlinkClick r:id="" action="ppaction://noaction"/>
          </p:cNvPr>
          <p:cNvSpPr/>
          <p:nvPr/>
        </p:nvSpPr>
        <p:spPr>
          <a:xfrm>
            <a:off x="87886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t>
            </a:r>
          </a:p>
        </p:txBody>
      </p:sp>
      <p:sp>
        <p:nvSpPr>
          <p:cNvPr id="18" name="Rectangle 17">
            <a:hlinkClick r:id="" action="ppaction://noaction"/>
          </p:cNvPr>
          <p:cNvSpPr/>
          <p:nvPr/>
        </p:nvSpPr>
        <p:spPr>
          <a:xfrm>
            <a:off x="175772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t>
            </a:r>
          </a:p>
        </p:txBody>
      </p:sp>
      <p:sp>
        <p:nvSpPr>
          <p:cNvPr id="22" name="Rectangle 21">
            <a:hlinkClick r:id="rId4" action="ppaction://hlinksldjump"/>
          </p:cNvPr>
          <p:cNvSpPr/>
          <p:nvPr/>
        </p:nvSpPr>
        <p:spPr>
          <a:xfrm>
            <a:off x="2642858"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t>
            </a:r>
          </a:p>
        </p:txBody>
      </p:sp>
      <p:sp>
        <p:nvSpPr>
          <p:cNvPr id="23" name="Rectangle 22">
            <a:hlinkClick r:id="rId4" action="ppaction://hlinksldjump"/>
          </p:cNvPr>
          <p:cNvSpPr/>
          <p:nvPr/>
        </p:nvSpPr>
        <p:spPr>
          <a:xfrm>
            <a:off x="3529427"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t>
            </a:r>
          </a:p>
        </p:txBody>
      </p:sp>
      <p:sp>
        <p:nvSpPr>
          <p:cNvPr id="24" name="Rectangle 23">
            <a:hlinkClick r:id="rId4" action="ppaction://hlinksldjump"/>
          </p:cNvPr>
          <p:cNvSpPr/>
          <p:nvPr/>
        </p:nvSpPr>
        <p:spPr>
          <a:xfrm>
            <a:off x="4408583"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t>
            </a:r>
          </a:p>
        </p:txBody>
      </p:sp>
      <p:sp>
        <p:nvSpPr>
          <p:cNvPr id="25" name="Rectangle 24">
            <a:hlinkClick r:id="rId4" action="ppaction://hlinksldjump"/>
          </p:cNvPr>
          <p:cNvSpPr/>
          <p:nvPr/>
        </p:nvSpPr>
        <p:spPr>
          <a:xfrm>
            <a:off x="5288486"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t>
            </a:r>
          </a:p>
        </p:txBody>
      </p:sp>
    </p:spTree>
    <p:extLst>
      <p:ext uri="{BB962C8B-B14F-4D97-AF65-F5344CB8AC3E}">
        <p14:creationId xmlns:p14="http://schemas.microsoft.com/office/powerpoint/2010/main" val="288048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 bus takes passengers from E and drives 31 m north. It honks once and drives 35 m. In order to reach X, it should drive ____?</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5 m </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10 m </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15 m </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1198405"/>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5√2 m</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2" name="Rectangle 21">
            <a:hlinkClick r:id="rId4" action="ppaction://hlinksldjump"/>
          </p:cNvPr>
          <p:cNvSpPr/>
          <p:nvPr/>
        </p:nvSpPr>
        <p:spPr>
          <a:xfrm>
            <a:off x="603504" y="165505"/>
            <a:ext cx="1733296"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Conditions</a:t>
            </a:r>
          </a:p>
        </p:txBody>
      </p:sp>
    </p:spTree>
    <p:extLst>
      <p:ext uri="{BB962C8B-B14F-4D97-AF65-F5344CB8AC3E}">
        <p14:creationId xmlns:p14="http://schemas.microsoft.com/office/powerpoint/2010/main" val="3383515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lvl="0">
              <a:defRPr/>
            </a:pPr>
            <a:r>
              <a:rPr lang="en-IN" sz="2500" dirty="0">
                <a:solidFill>
                  <a:prstClr val="black"/>
                </a:solidFill>
                <a:latin typeface="Nunito Sans" panose="00000500000000000000" pitchFamily="2" charset="0"/>
              </a:rPr>
              <a:t>A man walks 40m towards north and he turns his left and walked 40m. He then turns his left and walked 15m. He finally turns his right and walked</a:t>
            </a:r>
          </a:p>
          <a:p>
            <a:pPr lvl="0">
              <a:defRPr/>
            </a:pPr>
            <a:r>
              <a:rPr lang="en-IN" sz="2500" dirty="0">
                <a:solidFill>
                  <a:prstClr val="black"/>
                </a:solidFill>
                <a:latin typeface="Nunito Sans" panose="00000500000000000000" pitchFamily="2" charset="0"/>
              </a:rPr>
              <a:t>20m. What is the distance he is from starting point and in which direction?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55m , Northwest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36m, Northeast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65m, Southeast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65m, Northwest</a:t>
            </a:r>
            <a:endParaRPr lang="en-US" sz="2500" dirty="0">
              <a:latin typeface="Nunito Sans" panose="00000500000000000000" pitchFamily="2" charset="0"/>
            </a:endParaRP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618218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6135550" y="228600"/>
            <a:ext cx="55270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Instruction 4-5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TextBox 9">
            <a:extLst>
              <a:ext uri="{FF2B5EF4-FFF2-40B4-BE49-F238E27FC236}">
                <a16:creationId xmlns:a16="http://schemas.microsoft.com/office/drawing/2014/main" id="{5AFC0D69-68C1-4838-9AC4-A4286388BDC4}"/>
              </a:ext>
            </a:extLst>
          </p:cNvPr>
          <p:cNvSpPr txBox="1"/>
          <p:nvPr/>
        </p:nvSpPr>
        <p:spPr>
          <a:xfrm>
            <a:off x="598714" y="1161288"/>
            <a:ext cx="11063836" cy="2400657"/>
          </a:xfrm>
          <a:prstGeom prst="rect">
            <a:avLst/>
          </a:prstGeom>
          <a:noFill/>
        </p:spPr>
        <p:txBody>
          <a:bodyPr wrap="square" rtlCol="0">
            <a:spAutoFit/>
          </a:bodyPr>
          <a:lstStyle/>
          <a:p>
            <a:r>
              <a:rPr lang="en-US" sz="2500" b="1" dirty="0">
                <a:latin typeface="Nunito Sans" panose="020B0604020202020204" charset="0"/>
              </a:rPr>
              <a:t>Directions for 4 to 5:</a:t>
            </a:r>
            <a:r>
              <a:rPr lang="en-US" sz="2500" dirty="0">
                <a:latin typeface="Nunito Sans" panose="020B0604020202020204" charset="0"/>
              </a:rPr>
              <a:t> </a:t>
            </a:r>
            <a:r>
              <a:rPr lang="en-US" sz="2500" dirty="0">
                <a:latin typeface="Nunito Sans" panose="00000500000000000000" pitchFamily="2" charset="0"/>
              </a:rPr>
              <a:t>Study following information to answer the given questions.</a:t>
            </a:r>
          </a:p>
          <a:p>
            <a:r>
              <a:rPr lang="en-US" sz="2500" dirty="0">
                <a:latin typeface="Nunito Sans" panose="00000500000000000000" pitchFamily="2" charset="0"/>
              </a:rPr>
              <a:t>L, B, N, D, E, F and R are seven friends standing at different places. N is 5m to the east of L and 4m to the North of B. D is 13m to the east of L. R is 8m to the west of B. E is 5m to the south east of B and 4m east of F. If E goes 7 m North he will be exactly in the middle of N and D.</a:t>
            </a:r>
            <a:endParaRPr lang="en-US" sz="2500" dirty="0">
              <a:latin typeface="Nunito Sans" panose="020B0604020202020204" charset="0"/>
            </a:endParaRPr>
          </a:p>
        </p:txBody>
      </p:sp>
      <p:sp>
        <p:nvSpPr>
          <p:cNvPr id="2" name="Rectangle 1">
            <a:hlinkClick r:id="" action="ppaction://noaction"/>
          </p:cNvPr>
          <p:cNvSpPr/>
          <p:nvPr/>
        </p:nvSpPr>
        <p:spPr>
          <a:xfrm>
            <a:off x="-1"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4</a:t>
            </a:r>
          </a:p>
        </p:txBody>
      </p:sp>
      <p:sp>
        <p:nvSpPr>
          <p:cNvPr id="17" name="Rectangle 16">
            <a:hlinkClick r:id="" action="ppaction://noaction"/>
          </p:cNvPr>
          <p:cNvSpPr/>
          <p:nvPr/>
        </p:nvSpPr>
        <p:spPr>
          <a:xfrm>
            <a:off x="87886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5</a:t>
            </a:r>
          </a:p>
        </p:txBody>
      </p:sp>
      <p:sp>
        <p:nvSpPr>
          <p:cNvPr id="18" name="Rectangle 17">
            <a:hlinkClick r:id="" action="ppaction://noaction"/>
          </p:cNvPr>
          <p:cNvSpPr/>
          <p:nvPr/>
        </p:nvSpPr>
        <p:spPr>
          <a:xfrm>
            <a:off x="1757720"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2" name="Rectangle 21">
            <a:hlinkClick r:id="" action="ppaction://noaction"/>
          </p:cNvPr>
          <p:cNvSpPr/>
          <p:nvPr/>
        </p:nvSpPr>
        <p:spPr>
          <a:xfrm>
            <a:off x="2642858"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3" name="Rectangle 22">
            <a:hlinkClick r:id="" action="ppaction://noaction"/>
          </p:cNvPr>
          <p:cNvSpPr/>
          <p:nvPr/>
        </p:nvSpPr>
        <p:spPr>
          <a:xfrm>
            <a:off x="3529427"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4" name="Rectangle 23">
            <a:hlinkClick r:id="" action="ppaction://noaction"/>
          </p:cNvPr>
          <p:cNvSpPr/>
          <p:nvPr/>
        </p:nvSpPr>
        <p:spPr>
          <a:xfrm>
            <a:off x="4408583"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
        <p:nvSpPr>
          <p:cNvPr id="25" name="Rectangle 24">
            <a:hlinkClick r:id="" action="ppaction://noaction"/>
          </p:cNvPr>
          <p:cNvSpPr/>
          <p:nvPr/>
        </p:nvSpPr>
        <p:spPr>
          <a:xfrm>
            <a:off x="5288486" y="0"/>
            <a:ext cx="864347" cy="883618"/>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a:t>
            </a:r>
          </a:p>
        </p:txBody>
      </p:sp>
    </p:spTree>
    <p:extLst>
      <p:ext uri="{BB962C8B-B14F-4D97-AF65-F5344CB8AC3E}">
        <p14:creationId xmlns:p14="http://schemas.microsoft.com/office/powerpoint/2010/main" val="3205782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is direction of F with respect to 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1198405"/>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North east</a:t>
            </a:r>
          </a:p>
          <a:p>
            <a:pPr>
              <a:lnSpc>
                <a:spcPct val="150000"/>
              </a:lnSpc>
            </a:pP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South west</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North</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South</a:t>
            </a:r>
            <a:endParaRPr lang="en-US" sz="2500" dirty="0">
              <a:latin typeface="Nunito Sans" panose="00000500000000000000" pitchFamily="2" charset="0"/>
            </a:endParaRP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9" name="Rectangle 28">
            <a:hlinkClick r:id="rId4" action="ppaction://hlinksldjump"/>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47507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0000500000000000000" pitchFamily="2" charset="0"/>
              </a:rPr>
              <a:t>What is direction of L with respect to 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a:extLst>
              <a:ext uri="{FF2B5EF4-FFF2-40B4-BE49-F238E27FC236}">
                <a16:creationId xmlns:a16="http://schemas.microsoft.com/office/drawing/2014/main" id="{6AE2C84B-46A5-4A3C-9FF5-DCBB0FF659ED}"/>
              </a:ext>
            </a:extLst>
          </p:cNvPr>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North east</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North west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South east</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73866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South </a:t>
            </a:r>
            <a:r>
              <a:rPr lang="en-US" sz="2800" dirty="0"/>
              <a:t>west</a:t>
            </a:r>
            <a:endParaRPr lang="en-US" sz="2500" dirty="0">
              <a:latin typeface="Nunito Sans" panose="00000500000000000000" pitchFamily="2" charset="0"/>
            </a:endParaRPr>
          </a:p>
        </p:txBody>
      </p:sp>
      <p:sp>
        <p:nvSpPr>
          <p:cNvPr id="27" name="Rectangle 26">
            <a:extLst>
              <a:ext uri="{FF2B5EF4-FFF2-40B4-BE49-F238E27FC236}">
                <a16:creationId xmlns:a16="http://schemas.microsoft.com/office/drawing/2014/main" id="{13788E79-EC5B-4FBF-BF79-2FC45D468BDE}"/>
              </a:ext>
            </a:extLst>
          </p:cNvPr>
          <p:cNvSpPr/>
          <p:nvPr/>
        </p:nvSpPr>
        <p:spPr>
          <a:xfrm>
            <a:off x="1445890" y="595664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8" name="Rectangle 27">
            <a:hlinkClick r:id="rId4" action="ppaction://hlinksldjump"/>
          </p:cNvPr>
          <p:cNvSpPr/>
          <p:nvPr/>
        </p:nvSpPr>
        <p:spPr>
          <a:xfrm>
            <a:off x="603504" y="165505"/>
            <a:ext cx="1849410" cy="564031"/>
          </a:xfrm>
          <a:prstGeom prst="rect">
            <a:avLst/>
          </a:prstGeom>
          <a:solidFill>
            <a:srgbClr val="F0513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5720" tIns="91440" rIns="45720" rtlCol="0" anchor="ctr" anchorCtr="1"/>
          <a:lstStyle/>
          <a:p>
            <a:pPr algn="ctr"/>
            <a:r>
              <a:rPr lang="en-US" sz="2500" b="1" dirty="0">
                <a:solidFill>
                  <a:schemeClr val="bg1"/>
                </a:solidFill>
                <a:latin typeface="Nunito Sans" panose="00000500000000000000" pitchFamily="2" charset="0"/>
              </a:rPr>
              <a:t>Instructions</a:t>
            </a:r>
          </a:p>
        </p:txBody>
      </p:sp>
    </p:spTree>
    <p:extLst>
      <p:ext uri="{BB962C8B-B14F-4D97-AF65-F5344CB8AC3E}">
        <p14:creationId xmlns:p14="http://schemas.microsoft.com/office/powerpoint/2010/main" val="2128208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Nunito Sans"/>
        <a:ea typeface=""/>
        <a:cs typeface=""/>
      </a:majorFont>
      <a:minorFont>
        <a:latin typeface="Nunito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3481</TotalTime>
  <Words>3143</Words>
  <Application>Microsoft Office PowerPoint</Application>
  <PresentationFormat>Widescreen</PresentationFormat>
  <Paragraphs>530</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Nunito Sans</vt:lpstr>
      <vt:lpstr>Wingdings</vt:lpstr>
      <vt:lpstr>Nunito Sans SemiBold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mamatha gudavalli</cp:lastModifiedBy>
  <cp:revision>255</cp:revision>
  <dcterms:created xsi:type="dcterms:W3CDTF">2006-08-16T00:00:00Z</dcterms:created>
  <dcterms:modified xsi:type="dcterms:W3CDTF">2024-02-12T08:40:00Z</dcterms:modified>
</cp:coreProperties>
</file>