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8"/>
  </p:notesMasterIdLst>
  <p:sldIdLst>
    <p:sldId id="272" r:id="rId2"/>
    <p:sldId id="271" r:id="rId3"/>
    <p:sldId id="258" r:id="rId4"/>
    <p:sldId id="319" r:id="rId5"/>
    <p:sldId id="335" r:id="rId6"/>
    <p:sldId id="344" r:id="rId7"/>
    <p:sldId id="351" r:id="rId8"/>
    <p:sldId id="341" r:id="rId9"/>
    <p:sldId id="345" r:id="rId10"/>
    <p:sldId id="346" r:id="rId11"/>
    <p:sldId id="339" r:id="rId12"/>
    <p:sldId id="340" r:id="rId13"/>
    <p:sldId id="338" r:id="rId14"/>
    <p:sldId id="337" r:id="rId15"/>
    <p:sldId id="349" r:id="rId16"/>
    <p:sldId id="350" r:id="rId17"/>
    <p:sldId id="348" r:id="rId18"/>
    <p:sldId id="352" r:id="rId19"/>
    <p:sldId id="353" r:id="rId20"/>
    <p:sldId id="354" r:id="rId21"/>
    <p:sldId id="355" r:id="rId22"/>
    <p:sldId id="356" r:id="rId23"/>
    <p:sldId id="357" r:id="rId24"/>
    <p:sldId id="359" r:id="rId25"/>
    <p:sldId id="358" r:id="rId26"/>
    <p:sldId id="289"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Nunito Sans" pitchFamily="2" charset="0"/>
      <p:regular r:id="rId33"/>
      <p:bold r:id="rId34"/>
      <p:italic r:id="rId35"/>
      <p:boldItalic r:id="rId36"/>
    </p:embeddedFont>
    <p:embeddedFont>
      <p:font typeface="Nunito Sans SemiBold" pitchFamily="2" charset="0"/>
      <p:bold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5033" autoAdjust="0"/>
  </p:normalViewPr>
  <p:slideViewPr>
    <p:cSldViewPr>
      <p:cViewPr varScale="1">
        <p:scale>
          <a:sx n="82" d="100"/>
          <a:sy n="82" d="100"/>
        </p:scale>
        <p:origin x="475" y="72"/>
      </p:cViewPr>
      <p:guideLst>
        <p:guide orient="horz" pos="2160"/>
        <p:guide pos="3840"/>
      </p:guideLst>
    </p:cSldViewPr>
  </p:slideViewPr>
  <p:outlineViewPr>
    <p:cViewPr>
      <p:scale>
        <a:sx n="33" d="100"/>
        <a:sy n="33" d="100"/>
      </p:scale>
      <p:origin x="0" y="-566"/>
    </p:cViewPr>
  </p:outlin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Perfect squares have odd number of factors. The two digit perfect squares are 25 and 49 which has only 3 factors. Hence numbers like 16,36,64,81 have factors more than 3. </a:t>
            </a:r>
          </a:p>
          <a:p>
            <a:r>
              <a:rPr lang="en-US" sz="1200" b="0" i="0" kern="1200" dirty="0">
                <a:solidFill>
                  <a:schemeClr val="tx1"/>
                </a:solidFill>
                <a:effectLst/>
                <a:latin typeface="+mn-lt"/>
                <a:ea typeface="+mn-ea"/>
                <a:cs typeface="+mn-cs"/>
              </a:rPr>
              <a:t>Hence 4 is the answer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Alternate: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two digit perfect squares are 16, 25, 36, 49, 64, 81</a:t>
            </a:r>
          </a:p>
          <a:p>
            <a:r>
              <a:rPr lang="en-US" sz="1200" b="0" i="0" kern="1200" dirty="0">
                <a:solidFill>
                  <a:schemeClr val="tx1"/>
                </a:solidFill>
                <a:effectLst/>
                <a:latin typeface="+mn-lt"/>
                <a:ea typeface="+mn-ea"/>
                <a:cs typeface="+mn-cs"/>
              </a:rPr>
              <a:t>The factors of 16 = 1,2,4,8</a:t>
            </a:r>
          </a:p>
          <a:p>
            <a:r>
              <a:rPr lang="en-US" sz="1200" b="0" i="0" kern="1200" dirty="0">
                <a:solidFill>
                  <a:schemeClr val="tx1"/>
                </a:solidFill>
                <a:effectLst/>
                <a:latin typeface="+mn-lt"/>
                <a:ea typeface="+mn-ea"/>
                <a:cs typeface="+mn-cs"/>
              </a:rPr>
              <a:t>The factors of 25 = 1, 5</a:t>
            </a:r>
          </a:p>
          <a:p>
            <a:r>
              <a:rPr lang="en-US" sz="1200" b="0" i="0" kern="1200" dirty="0">
                <a:solidFill>
                  <a:schemeClr val="tx1"/>
                </a:solidFill>
                <a:effectLst/>
                <a:latin typeface="+mn-lt"/>
                <a:ea typeface="+mn-ea"/>
                <a:cs typeface="+mn-cs"/>
              </a:rPr>
              <a:t>The factors of 36 = 1, 2, 3, 4, 6, 9, 12</a:t>
            </a:r>
          </a:p>
          <a:p>
            <a:r>
              <a:rPr lang="en-US" sz="1200" b="0" i="0" kern="1200" dirty="0">
                <a:solidFill>
                  <a:schemeClr val="tx1"/>
                </a:solidFill>
                <a:effectLst/>
                <a:latin typeface="+mn-lt"/>
                <a:ea typeface="+mn-ea"/>
                <a:cs typeface="+mn-cs"/>
              </a:rPr>
              <a:t>The factors of 49 = 1, 7</a:t>
            </a:r>
          </a:p>
          <a:p>
            <a:r>
              <a:rPr lang="en-US" sz="1200" b="0" i="0" kern="1200" dirty="0">
                <a:solidFill>
                  <a:schemeClr val="tx1"/>
                </a:solidFill>
                <a:effectLst/>
                <a:latin typeface="+mn-lt"/>
                <a:ea typeface="+mn-ea"/>
                <a:cs typeface="+mn-cs"/>
              </a:rPr>
              <a:t>The factors of 64 = 1, 2, 4, 8, 16, 32</a:t>
            </a:r>
          </a:p>
          <a:p>
            <a:r>
              <a:rPr lang="en-US" sz="1200" b="0" i="0" kern="1200" dirty="0">
                <a:solidFill>
                  <a:schemeClr val="tx1"/>
                </a:solidFill>
                <a:effectLst/>
                <a:latin typeface="+mn-lt"/>
                <a:ea typeface="+mn-ea"/>
                <a:cs typeface="+mn-cs"/>
              </a:rPr>
              <a:t>The factors of 81 = 1, 3, 9, 27</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Hence, the two digit perfect squares which have more than 3 factors (including 1) are 16, 36, 64, 81.</a:t>
            </a:r>
          </a:p>
          <a:p>
            <a:r>
              <a:rPr lang="en-US" sz="1200" b="0" i="0" kern="1200" dirty="0">
                <a:solidFill>
                  <a:schemeClr val="tx1"/>
                </a:solidFill>
                <a:effectLst/>
                <a:latin typeface="+mn-lt"/>
                <a:ea typeface="+mn-ea"/>
                <a:cs typeface="+mn-cs"/>
              </a:rPr>
              <a:t>Hence, the answer is </a:t>
            </a:r>
            <a:r>
              <a:rPr lang="en-US" sz="1200" b="1"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4255850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The factors of 10= 2 x 5 .</a:t>
            </a:r>
            <a:br>
              <a:rPr lang="en-US" dirty="0"/>
            </a:br>
            <a:r>
              <a:rPr lang="en-US" sz="1200" b="0" i="0" kern="1200" dirty="0">
                <a:solidFill>
                  <a:schemeClr val="tx1"/>
                </a:solidFill>
                <a:effectLst/>
                <a:latin typeface="+mn-lt"/>
                <a:ea typeface="+mn-ea"/>
                <a:cs typeface="+mn-cs"/>
              </a:rPr>
              <a:t>Now factorize 20 with 2 and 5 20/2</a:t>
            </a:r>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=10;</a:t>
            </a:r>
          </a:p>
          <a:p>
            <a:r>
              <a:rPr lang="en-US" sz="1200" b="0" i="0" kern="1200" dirty="0">
                <a:solidFill>
                  <a:schemeClr val="tx1"/>
                </a:solidFill>
                <a:effectLst/>
                <a:latin typeface="+mn-lt"/>
                <a:ea typeface="+mn-ea"/>
                <a:cs typeface="+mn-cs"/>
              </a:rPr>
              <a:t>20/2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=20/4=5;</a:t>
            </a:r>
          </a:p>
          <a:p>
            <a:r>
              <a:rPr lang="en-US" sz="1200" b="0" i="0" kern="1200" dirty="0">
                <a:solidFill>
                  <a:schemeClr val="tx1"/>
                </a:solidFill>
                <a:effectLst/>
                <a:latin typeface="+mn-lt"/>
                <a:ea typeface="+mn-ea"/>
                <a:cs typeface="+mn-cs"/>
              </a:rPr>
              <a:t>20/2</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=20/8=2;</a:t>
            </a:r>
          </a:p>
          <a:p>
            <a:r>
              <a:rPr lang="en-US" sz="1200" b="0" i="0" kern="1200" dirty="0">
                <a:solidFill>
                  <a:schemeClr val="tx1"/>
                </a:solidFill>
                <a:effectLst/>
                <a:latin typeface="+mn-lt"/>
                <a:ea typeface="+mn-ea"/>
                <a:cs typeface="+mn-cs"/>
              </a:rPr>
              <a:t>20/2</a:t>
            </a:r>
            <a:r>
              <a:rPr lang="en-US" sz="1200" b="0" i="0" kern="1200" baseline="30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=20/16=1;</a:t>
            </a:r>
          </a:p>
          <a:p>
            <a:r>
              <a:rPr lang="en-US" sz="1200" b="0" i="0" kern="1200" dirty="0">
                <a:solidFill>
                  <a:schemeClr val="tx1"/>
                </a:solidFill>
                <a:effectLst/>
                <a:latin typeface="+mn-lt"/>
                <a:ea typeface="+mn-ea"/>
                <a:cs typeface="+mn-cs"/>
              </a:rPr>
              <a:t>20/2</a:t>
            </a:r>
            <a:r>
              <a:rPr lang="en-US" sz="1200" b="0" i="0" kern="1200" baseline="300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=20/32=0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implies = 10+5+2+1= 18</a:t>
            </a:r>
          </a:p>
          <a:p>
            <a:r>
              <a:rPr lang="en-US" sz="1200" b="0" i="0" kern="1200" dirty="0">
                <a:solidFill>
                  <a:schemeClr val="tx1"/>
                </a:solidFill>
                <a:effectLst/>
                <a:latin typeface="+mn-lt"/>
                <a:ea typeface="+mn-ea"/>
                <a:cs typeface="+mn-cs"/>
              </a:rPr>
              <a:t>20/5</a:t>
            </a:r>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=4;</a:t>
            </a:r>
          </a:p>
          <a:p>
            <a:r>
              <a:rPr lang="en-US" sz="1200" b="0" i="0" kern="1200" dirty="0">
                <a:solidFill>
                  <a:schemeClr val="tx1"/>
                </a:solidFill>
                <a:effectLst/>
                <a:latin typeface="+mn-lt"/>
                <a:ea typeface="+mn-ea"/>
                <a:cs typeface="+mn-cs"/>
              </a:rPr>
              <a:t>20/5</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=20/25=0;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5 implies = 4</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the least possibility is 4.Thus, the largest power of 10 in 20! is 4.</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516015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find the power of 21. We need to find the number of 7’s and number of 3’s</a:t>
            </a:r>
            <a:br>
              <a:rPr lang="en-US" dirty="0"/>
            </a:br>
            <a:r>
              <a:rPr lang="en-US" sz="1200" b="1" i="0" kern="1200" dirty="0">
                <a:solidFill>
                  <a:schemeClr val="tx1"/>
                </a:solidFill>
                <a:effectLst/>
                <a:latin typeface="+mn-lt"/>
                <a:ea typeface="+mn-ea"/>
                <a:cs typeface="+mn-cs"/>
              </a:rPr>
              <a:t>Number of 3’s</a:t>
            </a:r>
            <a:br>
              <a:rPr lang="en-US" dirty="0"/>
            </a:br>
            <a:r>
              <a:rPr lang="en-US" sz="1200" b="0" i="0" kern="1200" dirty="0">
                <a:solidFill>
                  <a:schemeClr val="tx1"/>
                </a:solidFill>
                <a:effectLst/>
                <a:latin typeface="+mn-lt"/>
                <a:ea typeface="+mn-ea"/>
                <a:cs typeface="+mn-cs"/>
              </a:rPr>
              <a:t>100 / 3 + 100 / 3</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+ 100 / 3</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+ 100 / 3</a:t>
            </a:r>
            <a:r>
              <a:rPr lang="en-US" sz="1200" b="0" i="0" kern="1200" baseline="30000" dirty="0">
                <a:solidFill>
                  <a:schemeClr val="tx1"/>
                </a:solidFill>
                <a:effectLst/>
                <a:latin typeface="+mn-lt"/>
                <a:ea typeface="+mn-ea"/>
                <a:cs typeface="+mn-cs"/>
              </a:rPr>
              <a:t>4</a:t>
            </a:r>
            <a:br>
              <a:rPr lang="en-US" dirty="0"/>
            </a:br>
            <a:r>
              <a:rPr lang="en-US" sz="1200" b="0" i="0" kern="1200" dirty="0">
                <a:solidFill>
                  <a:schemeClr val="tx1"/>
                </a:solidFill>
                <a:effectLst/>
                <a:latin typeface="+mn-lt"/>
                <a:ea typeface="+mn-ea"/>
                <a:cs typeface="+mn-cs"/>
              </a:rPr>
              <a:t>= Q(33) + Q(11) + Q(3) + Q(1)</a:t>
            </a:r>
            <a:br>
              <a:rPr lang="en-US" dirty="0"/>
            </a:br>
            <a:r>
              <a:rPr lang="en-US" sz="1200" b="0" i="0" kern="1200" dirty="0">
                <a:solidFill>
                  <a:schemeClr val="tx1"/>
                </a:solidFill>
                <a:effectLst/>
                <a:latin typeface="+mn-lt"/>
                <a:ea typeface="+mn-ea"/>
                <a:cs typeface="+mn-cs"/>
              </a:rPr>
              <a:t>= 48</a:t>
            </a:r>
            <a:br>
              <a:rPr lang="en-US" dirty="0"/>
            </a:br>
            <a:br>
              <a:rPr lang="en-US" dirty="0"/>
            </a:br>
            <a:r>
              <a:rPr lang="en-US" sz="1200" b="1" i="0" kern="1200" dirty="0">
                <a:solidFill>
                  <a:schemeClr val="tx1"/>
                </a:solidFill>
                <a:effectLst/>
                <a:latin typeface="+mn-lt"/>
                <a:ea typeface="+mn-ea"/>
                <a:cs typeface="+mn-cs"/>
              </a:rPr>
              <a:t>Number of 7’s</a:t>
            </a:r>
            <a:br>
              <a:rPr lang="en-US" dirty="0"/>
            </a:br>
            <a:r>
              <a:rPr lang="en-US" sz="1200" b="0" i="0" kern="1200" dirty="0">
                <a:solidFill>
                  <a:schemeClr val="tx1"/>
                </a:solidFill>
                <a:effectLst/>
                <a:latin typeface="+mn-lt"/>
                <a:ea typeface="+mn-ea"/>
                <a:cs typeface="+mn-cs"/>
              </a:rPr>
              <a:t>100 / 7 + 100 / 7</a:t>
            </a:r>
            <a:r>
              <a:rPr lang="en-US" sz="1200" b="0" i="0" kern="1200" baseline="30000" dirty="0">
                <a:solidFill>
                  <a:schemeClr val="tx1"/>
                </a:solidFill>
                <a:effectLst/>
                <a:latin typeface="+mn-lt"/>
                <a:ea typeface="+mn-ea"/>
                <a:cs typeface="+mn-cs"/>
              </a:rPr>
              <a:t>2</a:t>
            </a:r>
            <a:br>
              <a:rPr lang="en-US" dirty="0"/>
            </a:br>
            <a:r>
              <a:rPr lang="en-US" sz="1200" b="0" i="0" kern="1200" dirty="0">
                <a:solidFill>
                  <a:schemeClr val="tx1"/>
                </a:solidFill>
                <a:effectLst/>
                <a:latin typeface="+mn-lt"/>
                <a:ea typeface="+mn-ea"/>
                <a:cs typeface="+mn-cs"/>
              </a:rPr>
              <a:t>= 14 + 2 = 16</a:t>
            </a:r>
            <a:br>
              <a:rPr lang="en-US" dirty="0"/>
            </a:br>
            <a:br>
              <a:rPr lang="en-US" dirty="0"/>
            </a:br>
            <a:r>
              <a:rPr lang="en-US" sz="1200" b="0" i="0" kern="1200" dirty="0">
                <a:solidFill>
                  <a:schemeClr val="tx1"/>
                </a:solidFill>
                <a:effectLst/>
                <a:latin typeface="+mn-lt"/>
                <a:ea typeface="+mn-ea"/>
                <a:cs typeface="+mn-cs"/>
              </a:rPr>
              <a:t>So we have 48 - 3’s and 16 - 7’s</a:t>
            </a:r>
            <a:br>
              <a:rPr lang="en-US" dirty="0"/>
            </a:br>
            <a:br>
              <a:rPr lang="en-US" dirty="0"/>
            </a:br>
            <a:r>
              <a:rPr lang="en-US" sz="1200" b="0" i="0" kern="1200" dirty="0">
                <a:solidFill>
                  <a:schemeClr val="tx1"/>
                </a:solidFill>
                <a:effectLst/>
                <a:latin typeface="+mn-lt"/>
                <a:ea typeface="+mn-ea"/>
                <a:cs typeface="+mn-cs"/>
              </a:rPr>
              <a:t>So we can make 16 pairs</a:t>
            </a:r>
            <a:br>
              <a:rPr lang="en-US" dirty="0"/>
            </a:br>
            <a:r>
              <a:rPr lang="en-US" sz="1200" b="0" i="0" kern="1200" dirty="0">
                <a:solidFill>
                  <a:schemeClr val="tx1"/>
                </a:solidFill>
                <a:effectLst/>
                <a:latin typeface="+mn-lt"/>
                <a:ea typeface="+mn-ea"/>
                <a:cs typeface="+mn-cs"/>
              </a:rPr>
              <a:t>-&gt; 16 (21’s) will be there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301837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prime factors of 6 = 2 x 3.</a:t>
            </a:r>
            <a:br>
              <a:rPr lang="en-US" dirty="0"/>
            </a:br>
            <a:r>
              <a:rPr lang="en-US" sz="1200" b="0" i="0" kern="1200" dirty="0">
                <a:solidFill>
                  <a:schemeClr val="tx1"/>
                </a:solidFill>
                <a:effectLst/>
                <a:latin typeface="+mn-lt"/>
                <a:ea typeface="+mn-ea"/>
                <a:cs typeface="+mn-cs"/>
              </a:rPr>
              <a:t>Now, we must </a:t>
            </a:r>
            <a:r>
              <a:rPr lang="en-US" sz="1200" b="0" i="0" kern="1200" dirty="0" err="1">
                <a:solidFill>
                  <a:schemeClr val="tx1"/>
                </a:solidFill>
                <a:effectLst/>
                <a:latin typeface="+mn-lt"/>
                <a:ea typeface="+mn-ea"/>
                <a:cs typeface="+mn-cs"/>
              </a:rPr>
              <a:t>factorise</a:t>
            </a:r>
            <a:r>
              <a:rPr lang="en-US" sz="1200" b="0" i="0" kern="1200" dirty="0">
                <a:solidFill>
                  <a:schemeClr val="tx1"/>
                </a:solidFill>
                <a:effectLst/>
                <a:latin typeface="+mn-lt"/>
                <a:ea typeface="+mn-ea"/>
                <a:cs typeface="+mn-cs"/>
              </a:rPr>
              <a:t> 50 with 2 and 3 separately.2 implies =&gt; 25+12+6+3+1 = 47 (The number of 2s in 50! is 47)</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implies =&gt; 16+5+1 = 22 (The number of 3s in 50! is 22)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need one 2 and one 3 to form a 6.</a:t>
            </a:r>
          </a:p>
          <a:p>
            <a:r>
              <a:rPr lang="en-US" sz="1200" b="0" i="0" kern="1200" dirty="0">
                <a:solidFill>
                  <a:schemeClr val="tx1"/>
                </a:solidFill>
                <a:effectLst/>
                <a:latin typeface="+mn-lt"/>
                <a:ea typeface="+mn-ea"/>
                <a:cs typeface="+mn-cs"/>
              </a:rPr>
              <a:t>Using 47 2s and 22 3s, we can form only 22 6s (Least out of these two numbers).</a:t>
            </a:r>
          </a:p>
          <a:p>
            <a:r>
              <a:rPr lang="en-US" sz="1200" b="0" i="0" kern="1200" dirty="0">
                <a:solidFill>
                  <a:schemeClr val="tx1"/>
                </a:solidFill>
                <a:effectLst/>
                <a:latin typeface="+mn-lt"/>
                <a:ea typeface="+mn-ea"/>
                <a:cs typeface="+mn-cs"/>
              </a:rPr>
              <a:t>Hence, highest power of 6 in 50! is 22.</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367703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a number is divided by its factors, we will always get the remainder as zero. The factor 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will get cancelled with 4</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and 7</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will not cancel with other numbers in the given expression. So, the smallest possible value of 'a' should be 7</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(i.e. 49). Only then it can be a factor.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38519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pPr latinLnBrk="1"/>
            <a:r>
              <a:rPr lang="en-US" sz="1200" b="0" i="0" kern="1200" dirty="0">
                <a:solidFill>
                  <a:schemeClr val="tx1"/>
                </a:solidFill>
                <a:effectLst/>
                <a:latin typeface="+mn-lt"/>
                <a:ea typeface="+mn-ea"/>
                <a:cs typeface="+mn-cs"/>
              </a:rPr>
              <a:t>The factors of 35 = 5, 7</a:t>
            </a:r>
          </a:p>
          <a:p>
            <a:pPr latinLnBrk="1"/>
            <a:r>
              <a:rPr lang="en-US" sz="1200" b="0" i="0" u="sng" kern="1200" dirty="0">
                <a:solidFill>
                  <a:schemeClr val="tx1"/>
                </a:solidFill>
                <a:effectLst/>
                <a:latin typeface="+mn-lt"/>
                <a:ea typeface="+mn-ea"/>
                <a:cs typeface="+mn-cs"/>
              </a:rPr>
              <a:t>Number of 5s:</a:t>
            </a:r>
            <a:endParaRPr lang="en-US" sz="1200" b="0" i="0" kern="1200" dirty="0">
              <a:solidFill>
                <a:schemeClr val="tx1"/>
              </a:solidFill>
              <a:effectLst/>
              <a:latin typeface="+mn-lt"/>
              <a:ea typeface="+mn-ea"/>
              <a:cs typeface="+mn-cs"/>
            </a:endParaRPr>
          </a:p>
          <a:p>
            <a:pPr latinLnBrk="1"/>
            <a:r>
              <a:rPr lang="en-US" sz="1200" b="0" i="0" kern="1200" dirty="0">
                <a:solidFill>
                  <a:schemeClr val="tx1"/>
                </a:solidFill>
                <a:effectLst/>
                <a:latin typeface="+mn-lt"/>
                <a:ea typeface="+mn-ea"/>
                <a:cs typeface="+mn-cs"/>
              </a:rPr>
              <a:t>350/5</a:t>
            </a:r>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Q (70)</a:t>
            </a:r>
          </a:p>
          <a:p>
            <a:pPr latinLnBrk="1"/>
            <a:r>
              <a:rPr lang="en-US" sz="1200" b="0" i="0" kern="1200" dirty="0">
                <a:solidFill>
                  <a:schemeClr val="tx1"/>
                </a:solidFill>
                <a:effectLst/>
                <a:latin typeface="+mn-lt"/>
                <a:ea typeface="+mn-ea"/>
                <a:cs typeface="+mn-cs"/>
              </a:rPr>
              <a:t>350/5</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Q (14)</a:t>
            </a:r>
          </a:p>
          <a:p>
            <a:pPr latinLnBrk="1"/>
            <a:r>
              <a:rPr lang="en-US" sz="1200" b="0" i="0" kern="1200" dirty="0">
                <a:solidFill>
                  <a:schemeClr val="tx1"/>
                </a:solidFill>
                <a:effectLst/>
                <a:latin typeface="+mn-lt"/>
                <a:ea typeface="+mn-ea"/>
                <a:cs typeface="+mn-cs"/>
              </a:rPr>
              <a:t>350/5</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Q (2)</a:t>
            </a:r>
          </a:p>
          <a:p>
            <a:pPr latinLnBrk="1"/>
            <a:r>
              <a:rPr lang="en-US" sz="1200" b="0" i="0" kern="1200" dirty="0">
                <a:solidFill>
                  <a:schemeClr val="tx1"/>
                </a:solidFill>
                <a:effectLst/>
                <a:latin typeface="+mn-lt"/>
                <a:ea typeface="+mn-ea"/>
                <a:cs typeface="+mn-cs"/>
              </a:rPr>
              <a:t>Number of 5s = 70 + 14 + 2 = 86</a:t>
            </a:r>
          </a:p>
          <a:p>
            <a:pPr latinLnBrk="1"/>
            <a:r>
              <a:rPr lang="en-US" sz="1200" b="0" i="0" kern="1200" dirty="0">
                <a:solidFill>
                  <a:schemeClr val="tx1"/>
                </a:solidFill>
                <a:effectLst/>
                <a:latin typeface="+mn-lt"/>
                <a:ea typeface="+mn-ea"/>
                <a:cs typeface="+mn-cs"/>
              </a:rPr>
              <a:t> </a:t>
            </a:r>
          </a:p>
          <a:p>
            <a:pPr latinLnBrk="1"/>
            <a:r>
              <a:rPr lang="en-US" sz="1200" b="0" i="0" u="sng" kern="1200" dirty="0">
                <a:solidFill>
                  <a:schemeClr val="tx1"/>
                </a:solidFill>
                <a:effectLst/>
                <a:latin typeface="+mn-lt"/>
                <a:ea typeface="+mn-ea"/>
                <a:cs typeface="+mn-cs"/>
              </a:rPr>
              <a:t>Number of 7s:</a:t>
            </a:r>
            <a:endParaRPr lang="en-US" sz="1200" b="0" i="0" kern="1200" dirty="0">
              <a:solidFill>
                <a:schemeClr val="tx1"/>
              </a:solidFill>
              <a:effectLst/>
              <a:latin typeface="+mn-lt"/>
              <a:ea typeface="+mn-ea"/>
              <a:cs typeface="+mn-cs"/>
            </a:endParaRPr>
          </a:p>
          <a:p>
            <a:pPr latinLnBrk="1"/>
            <a:r>
              <a:rPr lang="en-US" sz="1200" b="0" i="0" kern="1200" dirty="0">
                <a:solidFill>
                  <a:schemeClr val="tx1"/>
                </a:solidFill>
                <a:effectLst/>
                <a:latin typeface="+mn-lt"/>
                <a:ea typeface="+mn-ea"/>
                <a:cs typeface="+mn-cs"/>
              </a:rPr>
              <a:t>350/7</a:t>
            </a:r>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Q (50)</a:t>
            </a:r>
          </a:p>
          <a:p>
            <a:pPr latinLnBrk="1"/>
            <a:r>
              <a:rPr lang="en-US" sz="1200" b="0" i="0" kern="1200" dirty="0">
                <a:solidFill>
                  <a:schemeClr val="tx1"/>
                </a:solidFill>
                <a:effectLst/>
                <a:latin typeface="+mn-lt"/>
                <a:ea typeface="+mn-ea"/>
                <a:cs typeface="+mn-cs"/>
              </a:rPr>
              <a:t>350/7</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Q (7)</a:t>
            </a:r>
          </a:p>
          <a:p>
            <a:pPr latinLnBrk="1"/>
            <a:r>
              <a:rPr lang="en-US" sz="1200" b="0" i="0" kern="1200" dirty="0">
                <a:solidFill>
                  <a:schemeClr val="tx1"/>
                </a:solidFill>
                <a:effectLst/>
                <a:latin typeface="+mn-lt"/>
                <a:ea typeface="+mn-ea"/>
                <a:cs typeface="+mn-cs"/>
              </a:rPr>
              <a:t>350/7</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Q (1)</a:t>
            </a:r>
          </a:p>
          <a:p>
            <a:pPr latinLnBrk="1"/>
            <a:r>
              <a:rPr lang="en-US" sz="1200" b="0" i="0" kern="1200" dirty="0">
                <a:solidFill>
                  <a:schemeClr val="tx1"/>
                </a:solidFill>
                <a:effectLst/>
                <a:latin typeface="+mn-lt"/>
                <a:ea typeface="+mn-ea"/>
                <a:cs typeface="+mn-cs"/>
              </a:rPr>
              <a:t>Number of 7s = 50+7+1= 58</a:t>
            </a:r>
          </a:p>
          <a:p>
            <a:pPr latinLnBrk="1"/>
            <a:r>
              <a:rPr lang="en-US" sz="1200" b="0" i="0" kern="1200" dirty="0">
                <a:solidFill>
                  <a:schemeClr val="tx1"/>
                </a:solidFill>
                <a:effectLst/>
                <a:latin typeface="+mn-lt"/>
                <a:ea typeface="+mn-ea"/>
                <a:cs typeface="+mn-cs"/>
              </a:rPr>
              <a:t> </a:t>
            </a:r>
          </a:p>
          <a:p>
            <a:pPr latinLnBrk="1"/>
            <a:r>
              <a:rPr lang="en-US" sz="1200" b="0" i="0" kern="1200" dirty="0">
                <a:solidFill>
                  <a:schemeClr val="tx1"/>
                </a:solidFill>
                <a:effectLst/>
                <a:latin typeface="+mn-lt"/>
                <a:ea typeface="+mn-ea"/>
                <a:cs typeface="+mn-cs"/>
              </a:rPr>
              <a:t>Hence, only 58 numbers of 5s and 7s will be found in (350!).</a:t>
            </a:r>
          </a:p>
          <a:p>
            <a:pPr latinLnBrk="1"/>
            <a:r>
              <a:rPr lang="en-US" sz="1200" b="0" i="0" kern="1200" dirty="0">
                <a:solidFill>
                  <a:schemeClr val="tx1"/>
                </a:solidFill>
                <a:effectLst/>
                <a:latin typeface="+mn-lt"/>
                <a:ea typeface="+mn-ea"/>
                <a:cs typeface="+mn-cs"/>
              </a:rPr>
              <a:t>Hence, the answer is </a:t>
            </a:r>
            <a:r>
              <a:rPr lang="en-US" sz="1200" b="1" i="0" kern="1200" dirty="0">
                <a:solidFill>
                  <a:schemeClr val="tx1"/>
                </a:solidFill>
                <a:effectLst/>
                <a:latin typeface="+mn-lt"/>
                <a:ea typeface="+mn-ea"/>
                <a:cs typeface="+mn-cs"/>
              </a:rPr>
              <a:t>58</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16919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only numbers that have an odd number of factors are perfect squares.  So the only perfect squares that are two digits are 16, 25, 36, 49, 64 and 81. Hence, the answer is </a:t>
            </a:r>
            <a:r>
              <a:rPr lang="en-US" sz="1200" b="1" i="0" kern="12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44699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N = A</a:t>
            </a:r>
            <a:r>
              <a:rPr lang="en-US" sz="1200" b="0" i="0" kern="1200" baseline="300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B</a:t>
            </a:r>
            <a:r>
              <a:rPr lang="en-US" sz="1200" b="0" i="0" kern="1200" baseline="30000" dirty="0">
                <a:solidFill>
                  <a:schemeClr val="tx1"/>
                </a:solidFill>
                <a:effectLst/>
                <a:latin typeface="+mn-lt"/>
                <a:ea typeface="+mn-ea"/>
                <a:cs typeface="+mn-cs"/>
              </a:rPr>
              <a:t>y</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a:t>
            </a:r>
            <a:r>
              <a:rPr lang="en-US" sz="1200" b="0" i="0" kern="1200" baseline="30000" dirty="0" err="1">
                <a:solidFill>
                  <a:schemeClr val="tx1"/>
                </a:solidFill>
                <a:effectLst/>
                <a:latin typeface="+mn-lt"/>
                <a:ea typeface="+mn-ea"/>
                <a:cs typeface="+mn-cs"/>
              </a:rPr>
              <a:t>z</a:t>
            </a:r>
            <a:endParaRPr lang="en-US" sz="1200" b="0" i="0" kern="1200" baseline="300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Where A, B, and C are prime numbers.</a:t>
            </a:r>
          </a:p>
          <a:p>
            <a:r>
              <a:rPr lang="en-US" sz="1200" b="0" i="0" kern="1200" dirty="0">
                <a:solidFill>
                  <a:schemeClr val="tx1"/>
                </a:solidFill>
                <a:effectLst/>
                <a:latin typeface="+mn-lt"/>
                <a:ea typeface="+mn-ea"/>
                <a:cs typeface="+mn-cs"/>
              </a:rPr>
              <a:t>Then total number of prime factors = x + y + z</a:t>
            </a:r>
          </a:p>
          <a:p>
            <a:r>
              <a:rPr lang="en-US" sz="1200" b="0" i="0" kern="1200" dirty="0">
                <a:solidFill>
                  <a:schemeClr val="tx1"/>
                </a:solidFill>
                <a:effectLst/>
                <a:latin typeface="+mn-lt"/>
                <a:ea typeface="+mn-ea"/>
                <a:cs typeface="+mn-cs"/>
              </a:rPr>
              <a:t>N = 2</a:t>
            </a:r>
            <a:r>
              <a:rPr lang="en-US" sz="1200" b="0" i="0" kern="1200" baseline="30000" dirty="0">
                <a:solidFill>
                  <a:schemeClr val="tx1"/>
                </a:solidFill>
                <a:effectLst/>
                <a:latin typeface="+mn-lt"/>
                <a:ea typeface="+mn-ea"/>
                <a:cs typeface="+mn-cs"/>
              </a:rPr>
              <a:t>1100</a:t>
            </a:r>
            <a:r>
              <a:rPr lang="en-US" sz="1200" b="0" i="0" kern="1200" dirty="0">
                <a:solidFill>
                  <a:schemeClr val="tx1"/>
                </a:solidFill>
                <a:effectLst/>
                <a:latin typeface="+mn-lt"/>
                <a:ea typeface="+mn-ea"/>
                <a:cs typeface="+mn-cs"/>
              </a:rPr>
              <a:t> x 8</a:t>
            </a:r>
            <a:r>
              <a:rPr lang="en-US" sz="1200" b="0" i="0" kern="1200" baseline="0" dirty="0">
                <a:solidFill>
                  <a:schemeClr val="tx1"/>
                </a:solidFill>
                <a:effectLst/>
                <a:latin typeface="+mn-lt"/>
                <a:ea typeface="+mn-ea"/>
                <a:cs typeface="+mn-cs"/>
              </a:rPr>
              <a:t>1</a:t>
            </a:r>
            <a:r>
              <a:rPr lang="en-US" sz="1200" b="0" i="0" kern="1200" baseline="30000" dirty="0">
                <a:solidFill>
                  <a:schemeClr val="tx1"/>
                </a:solidFill>
                <a:effectLst/>
                <a:latin typeface="+mn-lt"/>
                <a:ea typeface="+mn-ea"/>
                <a:cs typeface="+mn-cs"/>
              </a:rPr>
              <a:t>31</a:t>
            </a:r>
            <a:r>
              <a:rPr lang="en-US" sz="1200" b="0" i="0" kern="1200" dirty="0">
                <a:solidFill>
                  <a:schemeClr val="tx1"/>
                </a:solidFill>
                <a:effectLst/>
                <a:latin typeface="+mn-lt"/>
                <a:ea typeface="+mn-ea"/>
                <a:cs typeface="+mn-cs"/>
              </a:rPr>
              <a:t> x 7</a:t>
            </a:r>
            <a:r>
              <a:rPr lang="en-US" sz="1200" b="0" i="0" kern="1200" baseline="30000" dirty="0">
                <a:solidFill>
                  <a:schemeClr val="tx1"/>
                </a:solidFill>
                <a:effectLst/>
                <a:latin typeface="+mn-lt"/>
                <a:ea typeface="+mn-ea"/>
                <a:cs typeface="+mn-cs"/>
              </a:rPr>
              <a:t>52</a:t>
            </a:r>
            <a:r>
              <a:rPr lang="en-US" sz="1200" b="0" i="0" kern="1200" dirty="0">
                <a:solidFill>
                  <a:schemeClr val="tx1"/>
                </a:solidFill>
                <a:effectLst/>
                <a:latin typeface="+mn-lt"/>
                <a:ea typeface="+mn-ea"/>
                <a:cs typeface="+mn-cs"/>
              </a:rPr>
              <a:t> x 35</a:t>
            </a:r>
            <a:r>
              <a:rPr lang="en-US" sz="1200" b="0" i="0" kern="1200" baseline="30000" dirty="0">
                <a:solidFill>
                  <a:schemeClr val="tx1"/>
                </a:solidFill>
                <a:effectLst/>
                <a:latin typeface="+mn-lt"/>
                <a:ea typeface="+mn-ea"/>
                <a:cs typeface="+mn-cs"/>
              </a:rPr>
              <a:t>169</a:t>
            </a:r>
            <a:r>
              <a:rPr lang="en-US" sz="1200" b="0" i="0" kern="1200" dirty="0">
                <a:solidFill>
                  <a:schemeClr val="tx1"/>
                </a:solidFill>
                <a:effectLst/>
                <a:latin typeface="+mn-lt"/>
                <a:ea typeface="+mn-ea"/>
                <a:cs typeface="+mn-cs"/>
              </a:rPr>
              <a:t> x 1331</a:t>
            </a:r>
            <a:r>
              <a:rPr lang="en-US" sz="1200" b="0" i="0" kern="1200" baseline="30000" dirty="0">
                <a:solidFill>
                  <a:schemeClr val="tx1"/>
                </a:solidFill>
                <a:effectLst/>
                <a:latin typeface="+mn-lt"/>
                <a:ea typeface="+mn-ea"/>
                <a:cs typeface="+mn-cs"/>
              </a:rPr>
              <a:t>10</a:t>
            </a:r>
            <a:r>
              <a:rPr lang="en-US" sz="1200" b="0" i="0" kern="1200" dirty="0">
                <a:solidFill>
                  <a:schemeClr val="tx1"/>
                </a:solidFill>
                <a:effectLst/>
                <a:latin typeface="+mn-lt"/>
                <a:ea typeface="+mn-ea"/>
                <a:cs typeface="+mn-cs"/>
              </a:rPr>
              <a:t> x 55</a:t>
            </a:r>
            <a:r>
              <a:rPr lang="en-US" sz="1200" b="0" i="0" kern="1200" baseline="0" dirty="0">
                <a:solidFill>
                  <a:schemeClr val="tx1"/>
                </a:solidFill>
                <a:effectLst/>
                <a:latin typeface="+mn-lt"/>
                <a:ea typeface="+mn-ea"/>
                <a:cs typeface="+mn-cs"/>
              </a:rPr>
              <a:t>1</a:t>
            </a:r>
            <a:r>
              <a:rPr lang="en-US" sz="1200" b="0" i="0" kern="1200" baseline="30000" dirty="0">
                <a:solidFill>
                  <a:schemeClr val="tx1"/>
                </a:solidFill>
                <a:effectLst/>
                <a:latin typeface="+mn-lt"/>
                <a:ea typeface="+mn-ea"/>
                <a:cs typeface="+mn-cs"/>
              </a:rPr>
              <a:t>23</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 2</a:t>
            </a:r>
            <a:r>
              <a:rPr lang="en-US" sz="1200" b="0" i="0" kern="1200" baseline="30000" dirty="0">
                <a:solidFill>
                  <a:schemeClr val="tx1"/>
                </a:solidFill>
                <a:effectLst/>
                <a:latin typeface="+mn-lt"/>
                <a:ea typeface="+mn-ea"/>
                <a:cs typeface="+mn-cs"/>
              </a:rPr>
              <a:t>1100</a:t>
            </a:r>
            <a:r>
              <a:rPr lang="en-US" sz="1200" b="0" i="0" kern="1200" dirty="0">
                <a:solidFill>
                  <a:schemeClr val="tx1"/>
                </a:solidFill>
                <a:effectLst/>
                <a:latin typeface="+mn-lt"/>
                <a:ea typeface="+mn-ea"/>
                <a:cs typeface="+mn-cs"/>
              </a:rPr>
              <a:t> x 3</a:t>
            </a:r>
            <a:r>
              <a:rPr lang="en-US" sz="1200" b="0" i="0" kern="1200" baseline="30000" dirty="0">
                <a:solidFill>
                  <a:schemeClr val="tx1"/>
                </a:solidFill>
                <a:effectLst/>
                <a:latin typeface="+mn-lt"/>
                <a:ea typeface="+mn-ea"/>
                <a:cs typeface="+mn-cs"/>
              </a:rPr>
              <a:t>124</a:t>
            </a:r>
            <a:r>
              <a:rPr lang="en-US" sz="1200" b="0" i="0" kern="1200" dirty="0">
                <a:solidFill>
                  <a:schemeClr val="tx1"/>
                </a:solidFill>
                <a:effectLst/>
                <a:latin typeface="+mn-lt"/>
                <a:ea typeface="+mn-ea"/>
                <a:cs typeface="+mn-cs"/>
              </a:rPr>
              <a:t> x 7</a:t>
            </a:r>
            <a:r>
              <a:rPr lang="en-US" sz="1200" b="0" i="0" kern="1200" baseline="30000" dirty="0">
                <a:solidFill>
                  <a:schemeClr val="tx1"/>
                </a:solidFill>
                <a:effectLst/>
                <a:latin typeface="+mn-lt"/>
                <a:ea typeface="+mn-ea"/>
                <a:cs typeface="+mn-cs"/>
              </a:rPr>
              <a:t>52</a:t>
            </a:r>
            <a:r>
              <a:rPr lang="en-US" sz="1200" b="0" i="0" kern="1200" dirty="0">
                <a:solidFill>
                  <a:schemeClr val="tx1"/>
                </a:solidFill>
                <a:effectLst/>
                <a:latin typeface="+mn-lt"/>
                <a:ea typeface="+mn-ea"/>
                <a:cs typeface="+mn-cs"/>
              </a:rPr>
              <a:t> x 7</a:t>
            </a:r>
            <a:r>
              <a:rPr lang="en-US" sz="1200" b="0" i="0" kern="1200" baseline="30000" dirty="0">
                <a:solidFill>
                  <a:schemeClr val="tx1"/>
                </a:solidFill>
                <a:effectLst/>
                <a:latin typeface="+mn-lt"/>
                <a:ea typeface="+mn-ea"/>
                <a:cs typeface="+mn-cs"/>
              </a:rPr>
              <a:t>169</a:t>
            </a:r>
            <a:r>
              <a:rPr lang="en-US" sz="1200" b="0" i="0" kern="1200" dirty="0">
                <a:solidFill>
                  <a:schemeClr val="tx1"/>
                </a:solidFill>
                <a:effectLst/>
                <a:latin typeface="+mn-lt"/>
                <a:ea typeface="+mn-ea"/>
                <a:cs typeface="+mn-cs"/>
              </a:rPr>
              <a:t> x 5</a:t>
            </a:r>
            <a:r>
              <a:rPr lang="en-US" sz="1200" b="0" i="0" kern="1200" baseline="30000" dirty="0">
                <a:solidFill>
                  <a:schemeClr val="tx1"/>
                </a:solidFill>
                <a:effectLst/>
                <a:latin typeface="+mn-lt"/>
                <a:ea typeface="+mn-ea"/>
                <a:cs typeface="+mn-cs"/>
              </a:rPr>
              <a:t>169</a:t>
            </a:r>
            <a:r>
              <a:rPr lang="en-US" sz="1200" b="0" i="0" kern="1200" dirty="0">
                <a:solidFill>
                  <a:schemeClr val="tx1"/>
                </a:solidFill>
                <a:effectLst/>
                <a:latin typeface="+mn-lt"/>
                <a:ea typeface="+mn-ea"/>
                <a:cs typeface="+mn-cs"/>
              </a:rPr>
              <a:t> x 11</a:t>
            </a:r>
            <a:r>
              <a:rPr lang="en-US" sz="1200" b="0" i="0" kern="1200" baseline="30000" dirty="0">
                <a:solidFill>
                  <a:schemeClr val="tx1"/>
                </a:solidFill>
                <a:effectLst/>
                <a:latin typeface="+mn-lt"/>
                <a:ea typeface="+mn-ea"/>
                <a:cs typeface="+mn-cs"/>
              </a:rPr>
              <a:t>30</a:t>
            </a:r>
            <a:r>
              <a:rPr lang="en-US" sz="1200" b="0" i="0" kern="1200" dirty="0">
                <a:solidFill>
                  <a:schemeClr val="tx1"/>
                </a:solidFill>
                <a:effectLst/>
                <a:latin typeface="+mn-lt"/>
                <a:ea typeface="+mn-ea"/>
                <a:cs typeface="+mn-cs"/>
              </a:rPr>
              <a:t> x 19</a:t>
            </a:r>
            <a:r>
              <a:rPr lang="en-US" sz="1200" b="0" i="0" kern="1200" baseline="30000" dirty="0">
                <a:solidFill>
                  <a:schemeClr val="tx1"/>
                </a:solidFill>
                <a:effectLst/>
                <a:latin typeface="+mn-lt"/>
                <a:ea typeface="+mn-ea"/>
                <a:cs typeface="+mn-cs"/>
              </a:rPr>
              <a:t>23</a:t>
            </a:r>
            <a:r>
              <a:rPr lang="en-US" sz="1200" b="0" i="0" kern="1200" dirty="0">
                <a:solidFill>
                  <a:schemeClr val="tx1"/>
                </a:solidFill>
                <a:effectLst/>
                <a:latin typeface="+mn-lt"/>
                <a:ea typeface="+mn-ea"/>
                <a:cs typeface="+mn-cs"/>
              </a:rPr>
              <a:t> x 29</a:t>
            </a:r>
            <a:r>
              <a:rPr lang="en-US" sz="1200" b="0" i="0" kern="1200" baseline="30000" dirty="0">
                <a:solidFill>
                  <a:schemeClr val="tx1"/>
                </a:solidFill>
                <a:effectLst/>
                <a:latin typeface="+mn-lt"/>
                <a:ea typeface="+mn-ea"/>
                <a:cs typeface="+mn-cs"/>
              </a:rPr>
              <a:t>23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Total number of prime factors = 1100 + 124 + 52 +169 + 169 + 30 + 23 +23 = 1690.</a:t>
            </a:r>
          </a:p>
          <a:p>
            <a:r>
              <a:rPr lang="en-US" sz="1200" b="0" i="0" kern="1200" dirty="0">
                <a:solidFill>
                  <a:schemeClr val="tx1"/>
                </a:solidFill>
                <a:effectLst/>
                <a:latin typeface="+mn-lt"/>
                <a:ea typeface="+mn-ea"/>
                <a:cs typeface="+mn-cs"/>
              </a:rPr>
              <a:t>Hence, the answer is </a:t>
            </a:r>
            <a:r>
              <a:rPr lang="en-US" sz="1200" b="1" i="0" kern="1200" dirty="0">
                <a:solidFill>
                  <a:schemeClr val="tx1"/>
                </a:solidFill>
                <a:effectLst/>
                <a:latin typeface="+mn-lt"/>
                <a:ea typeface="+mn-ea"/>
                <a:cs typeface="+mn-cs"/>
              </a:rPr>
              <a:t>1690</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349954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18144 = 2</a:t>
            </a:r>
            <a:r>
              <a:rPr lang="en-US" sz="1200" b="0" i="0" kern="1200" baseline="300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*3</a:t>
            </a:r>
            <a:r>
              <a:rPr lang="en-US" sz="1200" b="0" i="0" kern="1200" baseline="30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*7</a:t>
            </a:r>
          </a:p>
          <a:p>
            <a:r>
              <a:rPr lang="en-US" sz="1200" b="0" i="0" kern="1200" dirty="0">
                <a:solidFill>
                  <a:schemeClr val="tx1"/>
                </a:solidFill>
                <a:effectLst/>
                <a:latin typeface="+mn-lt"/>
                <a:ea typeface="+mn-ea"/>
                <a:cs typeface="+mn-cs"/>
              </a:rPr>
              <a:t>2</a:t>
            </a:r>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and 7</a:t>
            </a:r>
            <a:r>
              <a:rPr lang="en-US" sz="1200" b="0" i="0" kern="1200" baseline="30000" dirty="0">
                <a:solidFill>
                  <a:schemeClr val="tx1"/>
                </a:solidFill>
                <a:effectLst/>
                <a:latin typeface="+mn-lt"/>
                <a:ea typeface="+mn-ea"/>
                <a:cs typeface="+mn-cs"/>
              </a:rPr>
              <a:t>1 </a:t>
            </a:r>
            <a:r>
              <a:rPr lang="en-US" sz="1200" b="0" i="0" kern="1200" dirty="0">
                <a:solidFill>
                  <a:schemeClr val="tx1"/>
                </a:solidFill>
                <a:effectLst/>
                <a:latin typeface="+mn-lt"/>
                <a:ea typeface="+mn-ea"/>
                <a:cs typeface="+mn-cs"/>
              </a:rPr>
              <a:t>need to be multiplied with 18144 to get a perfect square.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Hence, the answer is 2*7 = </a:t>
            </a:r>
            <a:r>
              <a:rPr lang="en-US" sz="1200" b="1" i="0" kern="1200" dirty="0">
                <a:solidFill>
                  <a:schemeClr val="tx1"/>
                </a:solidFill>
                <a:effectLst/>
                <a:latin typeface="+mn-lt"/>
                <a:ea typeface="+mn-ea"/>
                <a:cs typeface="+mn-cs"/>
              </a:rPr>
              <a:t>14.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Alternate: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neglect the option d. Since, 49 itself is a perfect square.</a:t>
            </a:r>
          </a:p>
          <a:p>
            <a:r>
              <a:rPr lang="en-US" sz="1200" b="0" i="0" kern="1200" dirty="0">
                <a:solidFill>
                  <a:schemeClr val="tx1"/>
                </a:solidFill>
                <a:effectLst/>
                <a:latin typeface="+mn-lt"/>
                <a:ea typeface="+mn-ea"/>
                <a:cs typeface="+mn-cs"/>
              </a:rPr>
              <a:t>Proceeding with unit digits (UD),</a:t>
            </a:r>
          </a:p>
          <a:p>
            <a:r>
              <a:rPr lang="en-US" sz="1200" b="0" i="0" kern="1200" dirty="0">
                <a:solidFill>
                  <a:schemeClr val="tx1"/>
                </a:solidFill>
                <a:effectLst/>
                <a:latin typeface="+mn-lt"/>
                <a:ea typeface="+mn-ea"/>
                <a:cs typeface="+mn-cs"/>
              </a:rPr>
              <a:t>12*18144 = UD(8)</a:t>
            </a:r>
          </a:p>
          <a:p>
            <a:r>
              <a:rPr lang="en-US" sz="1200" b="0" i="0" kern="1200" dirty="0">
                <a:solidFill>
                  <a:schemeClr val="tx1"/>
                </a:solidFill>
                <a:effectLst/>
                <a:latin typeface="+mn-lt"/>
                <a:ea typeface="+mn-ea"/>
                <a:cs typeface="+mn-cs"/>
              </a:rPr>
              <a:t>7*18144= UD(8)</a:t>
            </a:r>
          </a:p>
          <a:p>
            <a:r>
              <a:rPr lang="en-US" sz="1200" b="0" i="0" kern="1200" dirty="0">
                <a:solidFill>
                  <a:schemeClr val="tx1"/>
                </a:solidFill>
                <a:effectLst/>
                <a:latin typeface="+mn-lt"/>
                <a:ea typeface="+mn-ea"/>
                <a:cs typeface="+mn-cs"/>
              </a:rPr>
              <a:t>No perfect square ends up in 8.</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So, 14 is the answer.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181411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Only squares of prime numbers have three factors. Thus, count the total prime numbers for which the square is less than 100. Therefore, only 4, 9, 25 and 49 will have three factors less than 100.</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69689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240 can be written as 2</a:t>
            </a:r>
            <a:r>
              <a:rPr lang="en-US" sz="1200" b="0" i="0" kern="1200" baseline="30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x 3 x 5. Now, to find the odd factors of 240, remove the factors of 2. Thus, total number of odd factors = 1 x (1 + 1) x (1 + 1) = 4.</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2052710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288 can be written as 2</a:t>
            </a:r>
            <a:r>
              <a:rPr lang="en-US" sz="1200" b="0" i="0" kern="1200" baseline="300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 x 3</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Thus, total number of factors = (6)(3) = 18. Now, a number can be expressed as a product of two factors in following number of ways.</a:t>
            </a:r>
            <a:br>
              <a:rPr lang="en-US" dirty="0"/>
            </a:br>
            <a:r>
              <a:rPr lang="en-US" sz="1200" b="0" i="0" kern="1200" dirty="0">
                <a:solidFill>
                  <a:schemeClr val="tx1"/>
                </a:solidFill>
                <a:effectLst/>
                <a:latin typeface="+mn-lt"/>
                <a:ea typeface="+mn-ea"/>
                <a:cs typeface="+mn-cs"/>
              </a:rPr>
              <a:t>Number of factors / 2 = 9 ways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95488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Number of 5’s in 45! to 49! = 10. In 50!, number of 5’s = 12. This happens because there are two powers of 5 in 50. Therefore, no number exists, the factorial of which contains 11 zeroes.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300930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216 can be written as 2</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x 3</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Now,</a:t>
            </a:r>
            <a:br>
              <a:rPr lang="en-US" dirty="0"/>
            </a:br>
            <a:r>
              <a:rPr lang="en-US" sz="1200" b="0" i="0" kern="1200" dirty="0">
                <a:solidFill>
                  <a:schemeClr val="tx1"/>
                </a:solidFill>
                <a:effectLst/>
                <a:latin typeface="+mn-lt"/>
                <a:ea typeface="+mn-ea"/>
                <a:cs typeface="+mn-cs"/>
              </a:rPr>
              <a:t>Sum of factors = [2</a:t>
            </a:r>
            <a:r>
              <a:rPr lang="en-US" sz="1200" b="0" i="0" kern="1200" baseline="30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-1 / 2 – 1] x [3</a:t>
            </a:r>
            <a:r>
              <a:rPr lang="en-US" sz="1200" b="0" i="0" kern="1200" baseline="30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-1 / 3-1]</a:t>
            </a:r>
            <a:br>
              <a:rPr lang="en-US" dirty="0"/>
            </a:br>
            <a:r>
              <a:rPr lang="en-US" sz="1200" b="0" i="0" kern="1200" dirty="0">
                <a:solidFill>
                  <a:schemeClr val="tx1"/>
                </a:solidFill>
                <a:effectLst/>
                <a:latin typeface="+mn-lt"/>
                <a:ea typeface="+mn-ea"/>
                <a:cs typeface="+mn-cs"/>
              </a:rPr>
              <a:t>=(16-1)(81-1) / 2</a:t>
            </a:r>
            <a:br>
              <a:rPr lang="en-US" dirty="0"/>
            </a:br>
            <a:r>
              <a:rPr lang="en-US" sz="1200" b="0" i="0" kern="1200" dirty="0">
                <a:solidFill>
                  <a:schemeClr val="tx1"/>
                </a:solidFill>
                <a:effectLst/>
                <a:latin typeface="+mn-lt"/>
                <a:ea typeface="+mn-ea"/>
                <a:cs typeface="+mn-cs"/>
              </a:rPr>
              <a:t>=15 * 40 = 600</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956349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60 can be expressed as 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3 * 5. Thus, a total of three prime numbers are there.</a:t>
            </a:r>
            <a:br>
              <a:rPr lang="en-US" dirty="0"/>
            </a:br>
            <a:r>
              <a:rPr lang="en-US" sz="1200" b="0" i="0" kern="1200" dirty="0">
                <a:solidFill>
                  <a:schemeClr val="tx1"/>
                </a:solidFill>
                <a:effectLst/>
                <a:latin typeface="+mn-lt"/>
                <a:ea typeface="+mn-ea"/>
                <a:cs typeface="+mn-cs"/>
              </a:rPr>
              <a:t>Note that when there are n prime numbers in a prime factorization of number N, the number of ways N can be expressed as a product of two co-primes is given by 2</a:t>
            </a:r>
            <a:r>
              <a:rPr lang="en-US" sz="1200" b="0" i="0" kern="1200" baseline="30000" dirty="0">
                <a:solidFill>
                  <a:schemeClr val="tx1"/>
                </a:solidFill>
                <a:effectLst/>
                <a:latin typeface="+mn-lt"/>
                <a:ea typeface="+mn-ea"/>
                <a:cs typeface="+mn-cs"/>
              </a:rPr>
              <a:t>n-1</a:t>
            </a:r>
            <a:r>
              <a:rPr lang="en-US" sz="1200" b="0" i="0" kern="1200" dirty="0">
                <a:solidFill>
                  <a:schemeClr val="tx1"/>
                </a:solidFill>
                <a:effectLst/>
                <a:latin typeface="+mn-lt"/>
                <a:ea typeface="+mn-ea"/>
                <a:cs typeface="+mn-cs"/>
              </a:rPr>
              <a:t>. Therefore, total number of ways = 2</a:t>
            </a:r>
            <a:r>
              <a:rPr lang="en-US" sz="1200" b="0" i="0" kern="1200" baseline="30000" dirty="0">
                <a:solidFill>
                  <a:schemeClr val="tx1"/>
                </a:solidFill>
                <a:effectLst/>
                <a:latin typeface="+mn-lt"/>
                <a:ea typeface="+mn-ea"/>
                <a:cs typeface="+mn-cs"/>
              </a:rPr>
              <a:t>n-1</a:t>
            </a:r>
            <a:r>
              <a:rPr lang="en-US" sz="1200" b="0" i="0" kern="1200" dirty="0">
                <a:solidFill>
                  <a:schemeClr val="tx1"/>
                </a:solidFill>
                <a:effectLst/>
                <a:latin typeface="+mn-lt"/>
                <a:ea typeface="+mn-ea"/>
                <a:cs typeface="+mn-cs"/>
              </a:rPr>
              <a:t> = 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4.</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672301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500 = 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x 5</a:t>
            </a:r>
            <a:r>
              <a:rPr lang="en-US" sz="1200" b="0" i="0" kern="1200" baseline="30000" dirty="0">
                <a:solidFill>
                  <a:schemeClr val="tx1"/>
                </a:solidFill>
                <a:effectLst/>
                <a:latin typeface="+mn-lt"/>
                <a:ea typeface="+mn-ea"/>
                <a:cs typeface="+mn-cs"/>
              </a:rPr>
              <a:t>3</a:t>
            </a:r>
            <a:br>
              <a:rPr lang="en-US" dirty="0"/>
            </a:br>
            <a:r>
              <a:rPr lang="en-US" sz="1200" b="0" i="0" kern="1200" dirty="0">
                <a:solidFill>
                  <a:schemeClr val="tx1"/>
                </a:solidFill>
                <a:effectLst/>
                <a:latin typeface="+mn-lt"/>
                <a:ea typeface="+mn-ea"/>
                <a:cs typeface="+mn-cs"/>
              </a:rPr>
              <a:t>Total number of co-primes of 500</a:t>
            </a:r>
            <a:br>
              <a:rPr lang="en-US" dirty="0"/>
            </a:br>
            <a:r>
              <a:rPr lang="en-US" sz="1200" b="0" i="0" kern="1200" dirty="0">
                <a:solidFill>
                  <a:schemeClr val="tx1"/>
                </a:solidFill>
                <a:effectLst/>
                <a:latin typeface="+mn-lt"/>
                <a:ea typeface="+mn-ea"/>
                <a:cs typeface="+mn-cs"/>
              </a:rPr>
              <a:t>Formula:</a:t>
            </a:r>
            <a:br>
              <a:rPr lang="en-US" dirty="0"/>
            </a:br>
            <a:r>
              <a:rPr lang="en-US" sz="1200" b="0" i="0" kern="1200" dirty="0">
                <a:solidFill>
                  <a:schemeClr val="tx1"/>
                </a:solidFill>
                <a:effectLst/>
                <a:latin typeface="+mn-lt"/>
                <a:ea typeface="+mn-ea"/>
                <a:cs typeface="+mn-cs"/>
              </a:rPr>
              <a:t>S = (N^2)/2(1 - 1/Prime factor 1)(1-1/Prime factor 2)...</a:t>
            </a:r>
            <a:br>
              <a:rPr lang="en-US" dirty="0"/>
            </a:br>
            <a:r>
              <a:rPr lang="en-US" sz="1200" b="0" i="0" kern="1200" dirty="0">
                <a:solidFill>
                  <a:schemeClr val="tx1"/>
                </a:solidFill>
                <a:effectLst/>
                <a:latin typeface="+mn-lt"/>
                <a:ea typeface="+mn-ea"/>
                <a:cs typeface="+mn-cs"/>
              </a:rPr>
              <a:t>= 250 x 500 (1-1/2)x(1-1/5)</a:t>
            </a:r>
            <a:br>
              <a:rPr lang="en-US" dirty="0"/>
            </a:br>
            <a:r>
              <a:rPr lang="en-US" sz="1200" b="0" i="0" kern="1200" dirty="0">
                <a:solidFill>
                  <a:schemeClr val="tx1"/>
                </a:solidFill>
                <a:effectLst/>
                <a:latin typeface="+mn-lt"/>
                <a:ea typeface="+mn-ea"/>
                <a:cs typeface="+mn-cs"/>
              </a:rPr>
              <a:t>= 50,000</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211960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258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6132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14400 is a perfect square. Perfect squares always have odd number of factors. The only number among the given options which is odd is 63, which is the correct answer.</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Alternate: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14400 can be factorized as 2</a:t>
            </a:r>
            <a:r>
              <a:rPr lang="en-US" sz="1200" b="0" i="0" kern="1200" baseline="300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*3</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*5</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Therefore number of factors = (6+1)*(2+1)*(2+1)</a:t>
            </a:r>
          </a:p>
          <a:p>
            <a:r>
              <a:rPr lang="en-US" sz="1200" b="0" i="0" kern="1200" dirty="0">
                <a:solidFill>
                  <a:schemeClr val="tx1"/>
                </a:solidFill>
                <a:effectLst/>
                <a:latin typeface="+mn-lt"/>
                <a:ea typeface="+mn-ea"/>
                <a:cs typeface="+mn-cs"/>
              </a:rPr>
              <a:t>                                              = 7*3*3</a:t>
            </a:r>
          </a:p>
          <a:p>
            <a:r>
              <a:rPr lang="en-US" sz="1200" b="0" i="0" kern="1200" dirty="0">
                <a:solidFill>
                  <a:schemeClr val="tx1"/>
                </a:solidFill>
                <a:effectLst/>
                <a:latin typeface="+mn-lt"/>
                <a:ea typeface="+mn-ea"/>
                <a:cs typeface="+mn-cs"/>
              </a:rPr>
              <a:t>                                              = 63</a:t>
            </a:r>
          </a:p>
          <a:p>
            <a:r>
              <a:rPr lang="en-US" sz="1200" b="0" i="0" kern="1200" dirty="0">
                <a:solidFill>
                  <a:schemeClr val="tx1"/>
                </a:solidFill>
                <a:effectLst/>
                <a:latin typeface="+mn-lt"/>
                <a:ea typeface="+mn-ea"/>
                <a:cs typeface="+mn-cs"/>
              </a:rPr>
              <a:t>Or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14400  = 144*100</a:t>
            </a:r>
          </a:p>
          <a:p>
            <a:r>
              <a:rPr lang="en-US" sz="1200" b="0" i="0" kern="1200" dirty="0">
                <a:solidFill>
                  <a:schemeClr val="tx1"/>
                </a:solidFill>
                <a:effectLst/>
                <a:latin typeface="+mn-lt"/>
                <a:ea typeface="+mn-ea"/>
                <a:cs typeface="+mn-cs"/>
              </a:rPr>
              <a:t>            = 12*12*10*10</a:t>
            </a:r>
          </a:p>
          <a:p>
            <a:r>
              <a:rPr lang="en-US" sz="1200" b="0" i="0" kern="1200" dirty="0">
                <a:solidFill>
                  <a:schemeClr val="tx1"/>
                </a:solidFill>
                <a:effectLst/>
                <a:latin typeface="+mn-lt"/>
                <a:ea typeface="+mn-ea"/>
                <a:cs typeface="+mn-cs"/>
              </a:rPr>
              <a:t>            = 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*3*2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*3*2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*5</a:t>
            </a:r>
            <a:r>
              <a:rPr lang="en-US" sz="1200" b="0" i="0" kern="1200" baseline="30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2</a:t>
            </a:r>
            <a:r>
              <a:rPr lang="en-US" sz="1200" b="0" i="0" kern="1200" baseline="300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*3</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*5</a:t>
            </a:r>
            <a:r>
              <a:rPr lang="en-US" sz="1200" b="0" i="0" kern="1200" baseline="30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 of factors is (6+1)(2+1)(2+1)</a:t>
            </a:r>
          </a:p>
          <a:p>
            <a:r>
              <a:rPr lang="en-US" sz="1200" b="0" i="0" kern="1200" dirty="0">
                <a:solidFill>
                  <a:schemeClr val="tx1"/>
                </a:solidFill>
                <a:effectLst/>
                <a:latin typeface="+mn-lt"/>
                <a:ea typeface="+mn-ea"/>
                <a:cs typeface="+mn-cs"/>
              </a:rPr>
              <a:t>= 7*3*3= 63</a:t>
            </a:r>
          </a:p>
          <a:p>
            <a:r>
              <a:rPr lang="en-US" sz="1200" b="0" i="0" kern="1200" dirty="0">
                <a:solidFill>
                  <a:schemeClr val="tx1"/>
                </a:solidFill>
                <a:effectLst/>
                <a:latin typeface="+mn-lt"/>
                <a:ea typeface="+mn-ea"/>
                <a:cs typeface="+mn-cs"/>
              </a:rPr>
              <a:t>Hence, the answer is </a:t>
            </a:r>
            <a:r>
              <a:rPr lang="en-US" sz="1200" b="1" i="0" kern="1200" dirty="0">
                <a:solidFill>
                  <a:schemeClr val="tx1"/>
                </a:solidFill>
                <a:effectLst/>
                <a:latin typeface="+mn-lt"/>
                <a:ea typeface="+mn-ea"/>
                <a:cs typeface="+mn-cs"/>
              </a:rPr>
              <a:t>63.</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175675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72900 = 729*100 = 27*27*10*10=3</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*3</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*10</a:t>
            </a:r>
            <a:r>
              <a:rPr lang="en-US" sz="1200" b="0" i="0" kern="1200" baseline="300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 3</a:t>
            </a:r>
            <a:r>
              <a:rPr lang="en-US" sz="1200" b="0" i="0" kern="1200" baseline="300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 * 10</a:t>
            </a:r>
            <a:r>
              <a:rPr lang="en-US" sz="1200" b="0" i="0" kern="1200" baseline="300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 3</a:t>
            </a:r>
            <a:r>
              <a:rPr lang="en-US" sz="1200" b="0" i="0" kern="1200" baseline="300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 * 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5</a:t>
            </a:r>
            <a:r>
              <a:rPr lang="en-US" sz="1200" b="0" i="0" kern="1200" baseline="30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Number of factors of 72900 = (2+1)*(6+1)*(2+1)</a:t>
            </a:r>
          </a:p>
          <a:p>
            <a:r>
              <a:rPr lang="en-US" sz="1200" b="0" i="0" kern="1200" dirty="0">
                <a:solidFill>
                  <a:schemeClr val="tx1"/>
                </a:solidFill>
                <a:effectLst/>
                <a:latin typeface="+mn-lt"/>
                <a:ea typeface="+mn-ea"/>
                <a:cs typeface="+mn-cs"/>
              </a:rPr>
              <a:t>= 3 * 7* 3</a:t>
            </a:r>
          </a:p>
          <a:p>
            <a:r>
              <a:rPr lang="en-US" sz="1200" b="0" i="0" kern="1200" dirty="0">
                <a:solidFill>
                  <a:schemeClr val="tx1"/>
                </a:solidFill>
                <a:effectLst/>
                <a:latin typeface="+mn-lt"/>
                <a:ea typeface="+mn-ea"/>
                <a:cs typeface="+mn-cs"/>
              </a:rPr>
              <a:t>= 63</a:t>
            </a:r>
          </a:p>
          <a:p>
            <a:r>
              <a:rPr lang="en-US" sz="1200" b="0" i="0" kern="1200" dirty="0">
                <a:solidFill>
                  <a:schemeClr val="tx1"/>
                </a:solidFill>
                <a:effectLst/>
                <a:latin typeface="+mn-lt"/>
                <a:ea typeface="+mn-ea"/>
                <a:cs typeface="+mn-cs"/>
              </a:rPr>
              <a:t>Hence, the answer is </a:t>
            </a:r>
            <a:r>
              <a:rPr lang="en-US" sz="1200" b="1" i="0" kern="1200" dirty="0">
                <a:solidFill>
                  <a:schemeClr val="tx1"/>
                </a:solidFill>
                <a:effectLst/>
                <a:latin typeface="+mn-lt"/>
                <a:ea typeface="+mn-ea"/>
                <a:cs typeface="+mn-cs"/>
              </a:rPr>
              <a:t>63</a:t>
            </a:r>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Alternate: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72900= 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*3</a:t>
            </a:r>
            <a:r>
              <a:rPr lang="en-US" sz="1200" b="0" i="0" kern="1200" baseline="300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*5</a:t>
            </a:r>
            <a:r>
              <a:rPr lang="en-US" sz="1200" b="0" i="0" kern="1200" baseline="30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xyz is the number and (</a:t>
            </a:r>
            <a:r>
              <a:rPr lang="en-US" sz="1200" b="0" i="0" kern="1200" dirty="0" err="1">
                <a:solidFill>
                  <a:schemeClr val="tx1"/>
                </a:solidFill>
                <a:effectLst/>
                <a:latin typeface="+mn-lt"/>
                <a:ea typeface="+mn-ea"/>
                <a:cs typeface="+mn-cs"/>
              </a:rPr>
              <a:t>x</a:t>
            </a:r>
            <a:r>
              <a:rPr lang="en-US" sz="1200" b="0" i="0" kern="1200" baseline="30000" dirty="0" err="1">
                <a:solidFill>
                  <a:schemeClr val="tx1"/>
                </a:solidFill>
                <a:effectLst/>
                <a:latin typeface="+mn-lt"/>
                <a:ea typeface="+mn-ea"/>
                <a:cs typeface="+mn-cs"/>
              </a:rPr>
              <a:t>a</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y</a:t>
            </a:r>
            <a:r>
              <a:rPr lang="en-US" sz="1200" b="0" i="0" kern="1200" baseline="30000" dirty="0" err="1">
                <a:solidFill>
                  <a:schemeClr val="tx1"/>
                </a:solidFill>
                <a:effectLst/>
                <a:latin typeface="+mn-lt"/>
                <a:ea typeface="+mn-ea"/>
                <a:cs typeface="+mn-cs"/>
              </a:rPr>
              <a:t>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z</a:t>
            </a:r>
            <a:r>
              <a:rPr lang="en-US" sz="1200" b="0" i="0" kern="1200" baseline="30000" dirty="0" err="1">
                <a:solidFill>
                  <a:schemeClr val="tx1"/>
                </a:solidFill>
                <a:effectLst/>
                <a:latin typeface="+mn-lt"/>
                <a:ea typeface="+mn-ea"/>
                <a:cs typeface="+mn-cs"/>
              </a:rPr>
              <a:t>c</a:t>
            </a:r>
            <a:r>
              <a:rPr lang="en-US" sz="1200" b="0" i="0" kern="1200" dirty="0">
                <a:solidFill>
                  <a:schemeClr val="tx1"/>
                </a:solidFill>
                <a:effectLst/>
                <a:latin typeface="+mn-lt"/>
                <a:ea typeface="+mn-ea"/>
                <a:cs typeface="+mn-cs"/>
              </a:rPr>
              <a:t>) is its factor, then,</a:t>
            </a:r>
          </a:p>
          <a:p>
            <a:r>
              <a:rPr lang="en-US" sz="1200" b="0" i="0" kern="1200" dirty="0">
                <a:solidFill>
                  <a:schemeClr val="tx1"/>
                </a:solidFill>
                <a:effectLst/>
                <a:latin typeface="+mn-lt"/>
                <a:ea typeface="+mn-ea"/>
                <a:cs typeface="+mn-cs"/>
              </a:rPr>
              <a:t>Number of factors = (a+1) (b+1) (c+1)</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Number of factors of 72900 = (2+1)*(6+1)*(2+1)</a:t>
            </a:r>
          </a:p>
          <a:p>
            <a:r>
              <a:rPr lang="en-US" sz="1200" b="0" i="0" kern="1200" dirty="0">
                <a:solidFill>
                  <a:schemeClr val="tx1"/>
                </a:solidFill>
                <a:effectLst/>
                <a:latin typeface="+mn-lt"/>
                <a:ea typeface="+mn-ea"/>
                <a:cs typeface="+mn-cs"/>
              </a:rPr>
              <a:t>= 3 * 7* 3</a:t>
            </a:r>
          </a:p>
          <a:p>
            <a:r>
              <a:rPr lang="en-US" sz="1200" b="0" i="0" kern="1200" dirty="0">
                <a:solidFill>
                  <a:schemeClr val="tx1"/>
                </a:solidFill>
                <a:effectLst/>
                <a:latin typeface="+mn-lt"/>
                <a:ea typeface="+mn-ea"/>
                <a:cs typeface="+mn-cs"/>
              </a:rPr>
              <a:t>= 63</a:t>
            </a:r>
          </a:p>
          <a:p>
            <a:r>
              <a:rPr lang="en-US" sz="1200" b="0" i="0" kern="1200" dirty="0">
                <a:solidFill>
                  <a:schemeClr val="tx1"/>
                </a:solidFill>
                <a:effectLst/>
                <a:latin typeface="+mn-lt"/>
                <a:ea typeface="+mn-ea"/>
                <a:cs typeface="+mn-cs"/>
              </a:rPr>
              <a:t>Hence, the answer is </a:t>
            </a:r>
            <a:r>
              <a:rPr lang="en-US" sz="1200" b="1" i="0" kern="1200" dirty="0">
                <a:solidFill>
                  <a:schemeClr val="tx1"/>
                </a:solidFill>
                <a:effectLst/>
                <a:latin typeface="+mn-lt"/>
                <a:ea typeface="+mn-ea"/>
                <a:cs typeface="+mn-cs"/>
              </a:rPr>
              <a:t>63</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89297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Product of two numbers = No of factors / 2</a:t>
            </a:r>
            <a:br>
              <a:rPr lang="en-US" dirty="0"/>
            </a:br>
            <a:r>
              <a:rPr lang="en-US" sz="1200" b="0" i="0" kern="1200" dirty="0">
                <a:solidFill>
                  <a:schemeClr val="tx1"/>
                </a:solidFill>
                <a:effectLst/>
                <a:latin typeface="+mn-lt"/>
                <a:ea typeface="+mn-ea"/>
                <a:cs typeface="+mn-cs"/>
              </a:rPr>
              <a:t>Factors of 124 = 4*31 = 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31  No of factors = (2+1)*(1+1) = 3*2 = 6</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of two numbers = 6/2 = 3 ways</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8279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When we prime factorize a perfect square it should have even powers.</a:t>
            </a:r>
          </a:p>
          <a:p>
            <a:r>
              <a:rPr lang="en-US" sz="1200" b="0" i="0" kern="1200" dirty="0">
                <a:solidFill>
                  <a:schemeClr val="tx1"/>
                </a:solidFill>
                <a:effectLst/>
                <a:latin typeface="+mn-lt"/>
                <a:ea typeface="+mn-ea"/>
                <a:cs typeface="+mn-cs"/>
              </a:rPr>
              <a:t>5400    = 2*27*10</a:t>
            </a:r>
            <a:r>
              <a:rPr lang="en-US" sz="1200" b="0" i="0" kern="1200" baseline="30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2*3*3*3*10</a:t>
            </a:r>
            <a:r>
              <a:rPr lang="en-US" sz="1200" b="0" i="0" kern="1200" baseline="30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2*3*3</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*10</a:t>
            </a:r>
            <a:r>
              <a:rPr lang="en-US" sz="1200" b="0" i="0" kern="1200" baseline="30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2*2</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*3*3</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*5</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and 3 are not perfect squares here.</a:t>
            </a:r>
          </a:p>
          <a:p>
            <a:r>
              <a:rPr lang="en-US" sz="1200" b="0" i="0" kern="1200" dirty="0">
                <a:solidFill>
                  <a:schemeClr val="tx1"/>
                </a:solidFill>
                <a:effectLst/>
                <a:latin typeface="+mn-lt"/>
                <a:ea typeface="+mn-ea"/>
                <a:cs typeface="+mn-cs"/>
              </a:rPr>
              <a:t>Hence, 2 &amp;3 need to be multiplied with 5400 to get a perfect square.</a:t>
            </a:r>
          </a:p>
          <a:p>
            <a:r>
              <a:rPr lang="en-US" sz="1200" b="0" i="0" kern="1200" dirty="0">
                <a:solidFill>
                  <a:schemeClr val="tx1"/>
                </a:solidFill>
                <a:effectLst/>
                <a:latin typeface="+mn-lt"/>
                <a:ea typeface="+mn-ea"/>
                <a:cs typeface="+mn-cs"/>
              </a:rPr>
              <a:t>Answer: </a:t>
            </a:r>
            <a:r>
              <a:rPr lang="en-US" sz="1200" b="1" i="0" kern="1200" dirty="0">
                <a:solidFill>
                  <a:schemeClr val="tx1"/>
                </a:solidFill>
                <a:effectLst/>
                <a:latin typeface="+mn-lt"/>
                <a:ea typeface="+mn-ea"/>
                <a:cs typeface="+mn-cs"/>
              </a:rPr>
              <a:t>6</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43729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total number of two-digit perfect square numbers which have more than 3 factors (including 1) will be _____________.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0462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largest power of 10 in (20!).</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7386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highest power of 21 in (100!).</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1855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highest power of 6 in (50!).</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7524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both 7</a:t>
            </a:r>
            <a:r>
              <a:rPr lang="en-US" sz="2500" baseline="30000" dirty="0">
                <a:latin typeface="Nunito Sans" panose="00000500000000000000" pitchFamily="2" charset="0"/>
              </a:rPr>
              <a:t>2</a:t>
            </a:r>
            <a:r>
              <a:rPr lang="en-US" sz="2500" dirty="0">
                <a:latin typeface="Nunito Sans" panose="00000500000000000000" pitchFamily="2" charset="0"/>
              </a:rPr>
              <a:t> and 2</a:t>
            </a:r>
            <a:r>
              <a:rPr lang="en-US" sz="2500" baseline="30000" dirty="0">
                <a:latin typeface="Nunito Sans" panose="00000500000000000000" pitchFamily="2" charset="0"/>
              </a:rPr>
              <a:t>2</a:t>
            </a:r>
            <a:r>
              <a:rPr lang="en-US" sz="2500" dirty="0">
                <a:latin typeface="Nunito Sans" panose="00000500000000000000" pitchFamily="2" charset="0"/>
              </a:rPr>
              <a:t> are the factors of the number (a x 4</a:t>
            </a:r>
            <a:r>
              <a:rPr lang="en-US" sz="2500" baseline="30000" dirty="0">
                <a:latin typeface="Nunito Sans" panose="00000500000000000000" pitchFamily="2" charset="0"/>
              </a:rPr>
              <a:t>3</a:t>
            </a:r>
            <a:r>
              <a:rPr lang="en-US" sz="2500" dirty="0">
                <a:latin typeface="Nunito Sans" panose="00000500000000000000" pitchFamily="2" charset="0"/>
              </a:rPr>
              <a:t> x 5</a:t>
            </a:r>
            <a:r>
              <a:rPr lang="en-US" sz="2500" baseline="30000" dirty="0">
                <a:latin typeface="Nunito Sans" panose="00000500000000000000" pitchFamily="2" charset="0"/>
              </a:rPr>
              <a:t>5</a:t>
            </a:r>
            <a:r>
              <a:rPr lang="en-US" sz="2500" dirty="0">
                <a:latin typeface="Nunito Sans" panose="00000500000000000000" pitchFamily="2" charset="0"/>
              </a:rPr>
              <a:t> x 17</a:t>
            </a:r>
            <a:r>
              <a:rPr lang="en-US" sz="2500" baseline="30000" dirty="0">
                <a:latin typeface="Nunito Sans" panose="00000500000000000000" pitchFamily="2" charset="0"/>
              </a:rPr>
              <a:t>2</a:t>
            </a:r>
            <a:r>
              <a:rPr lang="en-US" sz="2500" dirty="0">
                <a:latin typeface="Nunito Sans" panose="00000500000000000000" pitchFamily="2" charset="0"/>
              </a:rPr>
              <a:t>), then what is the smallest possible value of a?</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343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9783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highest power of 35 in (350!).</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60960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two digit numbers have odd number of factors?</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32658"/>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6078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Find the total number of prime factors in 2</a:t>
            </a:r>
            <a:r>
              <a:rPr lang="en-US" sz="2500" baseline="30000" dirty="0">
                <a:latin typeface="Nunito Sans" panose="00000500000000000000" pitchFamily="2" charset="0"/>
              </a:rPr>
              <a:t>1100</a:t>
            </a:r>
            <a:r>
              <a:rPr lang="en-US" sz="2500" dirty="0">
                <a:latin typeface="Nunito Sans" panose="00000500000000000000" pitchFamily="2" charset="0"/>
              </a:rPr>
              <a:t> x 81</a:t>
            </a:r>
            <a:r>
              <a:rPr lang="en-US" sz="2500" baseline="30000" dirty="0">
                <a:latin typeface="Nunito Sans" panose="00000500000000000000" pitchFamily="2" charset="0"/>
              </a:rPr>
              <a:t>31</a:t>
            </a:r>
            <a:r>
              <a:rPr lang="en-US" sz="2500" dirty="0">
                <a:latin typeface="Nunito Sans" panose="00000500000000000000" pitchFamily="2" charset="0"/>
              </a:rPr>
              <a:t> x 7</a:t>
            </a:r>
            <a:r>
              <a:rPr lang="en-US" sz="2500" baseline="30000" dirty="0">
                <a:latin typeface="Nunito Sans" panose="00000500000000000000" pitchFamily="2" charset="0"/>
              </a:rPr>
              <a:t>52</a:t>
            </a:r>
            <a:r>
              <a:rPr lang="en-US" sz="2500" dirty="0">
                <a:latin typeface="Nunito Sans" panose="00000500000000000000" pitchFamily="2" charset="0"/>
              </a:rPr>
              <a:t> x 35</a:t>
            </a:r>
            <a:r>
              <a:rPr lang="en-US" sz="2500" baseline="30000" dirty="0">
                <a:latin typeface="Nunito Sans" panose="00000500000000000000" pitchFamily="2" charset="0"/>
              </a:rPr>
              <a:t>169</a:t>
            </a:r>
            <a:r>
              <a:rPr lang="en-US" sz="2500" dirty="0">
                <a:latin typeface="Nunito Sans" panose="00000500000000000000" pitchFamily="2" charset="0"/>
              </a:rPr>
              <a:t> x 1331</a:t>
            </a:r>
            <a:r>
              <a:rPr lang="en-US" sz="2500" baseline="30000" dirty="0">
                <a:latin typeface="Nunito Sans" panose="00000500000000000000" pitchFamily="2" charset="0"/>
              </a:rPr>
              <a:t>10</a:t>
            </a:r>
            <a:r>
              <a:rPr lang="en-US" sz="2500" dirty="0">
                <a:latin typeface="Nunito Sans" panose="00000500000000000000" pitchFamily="2" charset="0"/>
              </a:rPr>
              <a:t> x 551</a:t>
            </a:r>
            <a:r>
              <a:rPr lang="en-US" sz="2500" baseline="30000" dirty="0">
                <a:latin typeface="Nunito Sans" panose="00000500000000000000" pitchFamily="2" charset="0"/>
              </a:rPr>
              <a:t>23</a:t>
            </a:r>
            <a:r>
              <a:rPr lang="en-US" sz="2500" dirty="0">
                <a:latin typeface="Nunito Sans" panose="00000500000000000000" pitchFamily="2" charset="0"/>
              </a:rPr>
              <a: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1690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9341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least number which must be multiplied with 18144 to get a perfect square?</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89064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numbers less than 100 will have exactly three factors?</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4822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all the odd factors of 240.</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3673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Find the number of ways in which a number 288 can be expressed as a product of two factors.</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64423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natural numbers are there such that their factorials end with 11 zeroes?</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36407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sum of all the factors of 216.</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716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ways are there to express 60 as a product of two co-primes?</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15314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What is the sum of all the co-primes of 500 which are less than 500?</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50000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30000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45520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9718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Factors, Multiples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01369"/>
          </a:xfrm>
          <a:prstGeom prst="rect">
            <a:avLst/>
          </a:prstGeom>
          <a:noFill/>
        </p:spPr>
        <p:txBody>
          <a:bodyPr wrap="square" rtlCol="0">
            <a:spAutoFit/>
          </a:bodyPr>
          <a:lstStyle/>
          <a:p>
            <a:pPr algn="just"/>
            <a:r>
              <a:rPr lang="en-US" sz="2500" b="1" dirty="0">
                <a:latin typeface="Nunito Sans" panose="00000500000000000000" pitchFamily="2" charset="0"/>
              </a:rPr>
              <a:t>What are Factors of a number?</a:t>
            </a:r>
          </a:p>
          <a:p>
            <a:pPr marL="342900" indent="-342900" algn="just">
              <a:buFont typeface="Wingdings" panose="05000000000000000000" pitchFamily="2" charset="2"/>
              <a:buChar char="v"/>
            </a:pPr>
            <a:r>
              <a:rPr lang="en-US" sz="2500" dirty="0">
                <a:latin typeface="Nunito Sans" panose="00000500000000000000" pitchFamily="2" charset="0"/>
              </a:rPr>
              <a:t>Factors of a number N refers to all the numbers which divide N completely. These are also called divisors of a number.</a:t>
            </a:r>
          </a:p>
          <a:p>
            <a:pPr algn="just"/>
            <a:endParaRPr lang="en-US" sz="2500" b="1" dirty="0">
              <a:latin typeface="Nunito Sans" panose="00000500000000000000" pitchFamily="2" charset="0"/>
            </a:endParaRPr>
          </a:p>
          <a:p>
            <a:pPr algn="just"/>
            <a:r>
              <a:rPr lang="en-US" sz="2500" b="1" dirty="0">
                <a:latin typeface="Nunito Sans" panose="00000500000000000000" pitchFamily="2" charset="0"/>
              </a:rPr>
              <a:t>Basic formula related to factors of a number:</a:t>
            </a:r>
          </a:p>
          <a:p>
            <a:pPr marL="342900" indent="-342900" algn="just">
              <a:buFont typeface="Wingdings" panose="05000000000000000000" pitchFamily="2" charset="2"/>
              <a:buChar char="v"/>
            </a:pPr>
            <a:endParaRPr lang="en-US" sz="2500" dirty="0">
              <a:latin typeface="Nunito Sans" panose="00000500000000000000" pitchFamily="2" charset="0"/>
            </a:endParaRPr>
          </a:p>
          <a:p>
            <a:pPr marL="342900" indent="-342900" algn="just">
              <a:buFont typeface="Wingdings" panose="05000000000000000000" pitchFamily="2" charset="2"/>
              <a:buChar char="v"/>
            </a:pPr>
            <a:r>
              <a:rPr lang="en-US" sz="2500" dirty="0">
                <a:latin typeface="Nunito Sans" panose="00000500000000000000" pitchFamily="2" charset="0"/>
              </a:rPr>
              <a:t>These are certain basic formulas pertaining to factors of a number N, such that,</a:t>
            </a:r>
          </a:p>
          <a:p>
            <a:pPr algn="ctr"/>
            <a:r>
              <a:rPr lang="en-US" sz="4400" b="1" dirty="0">
                <a:latin typeface="Nunito Sans" panose="00000500000000000000" pitchFamily="2" charset="0"/>
              </a:rPr>
              <a:t>N= </a:t>
            </a:r>
            <a:r>
              <a:rPr lang="en-US" sz="4400" b="1" dirty="0" err="1">
                <a:latin typeface="Nunito Sans" panose="00000500000000000000" pitchFamily="2" charset="0"/>
              </a:rPr>
              <a:t>p</a:t>
            </a:r>
            <a:r>
              <a:rPr lang="en-US" sz="4400" b="1" baseline="30000" dirty="0" err="1">
                <a:latin typeface="Nunito Sans" panose="00000500000000000000" pitchFamily="2" charset="0"/>
              </a:rPr>
              <a:t>a</a:t>
            </a:r>
            <a:r>
              <a:rPr lang="en-US" sz="4400" b="1" dirty="0" err="1">
                <a:latin typeface="Nunito Sans" panose="00000500000000000000" pitchFamily="2" charset="0"/>
              </a:rPr>
              <a:t>q</a:t>
            </a:r>
            <a:r>
              <a:rPr lang="en-US" sz="4400" b="1" baseline="30000" dirty="0" err="1">
                <a:latin typeface="Nunito Sans" panose="00000500000000000000" pitchFamily="2" charset="0"/>
              </a:rPr>
              <a:t>b</a:t>
            </a:r>
            <a:r>
              <a:rPr lang="en-US" sz="4400" b="1" dirty="0" err="1">
                <a:latin typeface="Nunito Sans" panose="00000500000000000000" pitchFamily="2" charset="0"/>
              </a:rPr>
              <a:t>r</a:t>
            </a:r>
            <a:r>
              <a:rPr lang="en-US" sz="4400" b="1" baseline="30000" dirty="0" err="1">
                <a:latin typeface="Nunito Sans" panose="00000500000000000000" pitchFamily="2" charset="0"/>
              </a:rPr>
              <a:t>c</a:t>
            </a:r>
            <a:endParaRPr lang="en-US" sz="4400" b="1" baseline="30000" dirty="0">
              <a:latin typeface="Nunito Sans" panose="00000500000000000000" pitchFamily="2" charset="0"/>
            </a:endParaRP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Where, p, q and r are prime factors of the number n.</a:t>
            </a:r>
          </a:p>
          <a:p>
            <a:pPr algn="just"/>
            <a:r>
              <a:rPr lang="en-US" sz="2500" dirty="0">
                <a:latin typeface="Nunito Sans" panose="00000500000000000000" pitchFamily="2" charset="0"/>
              </a:rPr>
              <a:t>a, b and c are non-negative powers/ exponents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Factors, Multiples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415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62103"/>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1" i="1" dirty="0">
                <a:latin typeface="Nunito Sans" panose="00000500000000000000" pitchFamily="2" charset="0"/>
              </a:rPr>
              <a:t>Number of factors of N = (a+1)(b+1)(c+1)</a:t>
            </a:r>
          </a:p>
          <a:p>
            <a:pPr marL="342900" indent="-342900" algn="just">
              <a:buFont typeface="Wingdings" panose="05000000000000000000" pitchFamily="2" charset="2"/>
              <a:buChar char="v"/>
            </a:pPr>
            <a:endParaRPr lang="en-US" sz="2500" dirty="0">
              <a:latin typeface="Nunito Sans" panose="00000500000000000000" pitchFamily="2" charset="0"/>
            </a:endParaRPr>
          </a:p>
          <a:p>
            <a:pPr marL="342900" indent="-342900" algn="just">
              <a:buFont typeface="Wingdings" panose="05000000000000000000" pitchFamily="2" charset="2"/>
              <a:buChar char="v"/>
            </a:pPr>
            <a:r>
              <a:rPr lang="en-US" sz="2500" dirty="0">
                <a:latin typeface="Nunito Sans" panose="00000500000000000000" pitchFamily="2" charset="0"/>
              </a:rPr>
              <a:t>Product of factors of N = </a:t>
            </a:r>
            <a:r>
              <a:rPr lang="en-US" sz="2500" b="1" dirty="0">
                <a:latin typeface="Nunito Sans" panose="00000500000000000000" pitchFamily="2" charset="0"/>
              </a:rPr>
              <a:t>N </a:t>
            </a:r>
            <a:r>
              <a:rPr lang="en-US" sz="2500" b="1" baseline="30000" dirty="0">
                <a:latin typeface="Nunito Sans" panose="00000500000000000000" pitchFamily="2" charset="0"/>
              </a:rPr>
              <a:t>No. of factors/2</a:t>
            </a:r>
          </a:p>
          <a:p>
            <a:pPr marL="342900" indent="-342900" algn="just">
              <a:buFont typeface="Wingdings" panose="05000000000000000000" pitchFamily="2" charset="2"/>
              <a:buChar char="v"/>
            </a:pPr>
            <a:endParaRPr lang="en-US" sz="2500" dirty="0">
              <a:latin typeface="Nunito Sans" panose="00000500000000000000" pitchFamily="2" charset="0"/>
            </a:endParaRPr>
          </a:p>
          <a:p>
            <a:pPr marL="342900" indent="-342900" algn="just">
              <a:buFont typeface="Wingdings" panose="05000000000000000000" pitchFamily="2" charset="2"/>
              <a:buChar char="v"/>
            </a:pPr>
            <a:r>
              <a:rPr lang="en-US" sz="2500" dirty="0">
                <a:latin typeface="Nunito Sans" panose="00000500000000000000" pitchFamily="2" charset="0"/>
              </a:rPr>
              <a:t>Sum of factors: </a:t>
            </a:r>
            <a:r>
              <a:rPr lang="en-US" sz="2500" b="1" dirty="0">
                <a:latin typeface="Nunito Sans" panose="00000500000000000000" pitchFamily="2" charset="0"/>
              </a:rPr>
              <a:t>( p</a:t>
            </a:r>
            <a:r>
              <a:rPr lang="en-US" sz="2500" b="1" baseline="30000" dirty="0">
                <a:latin typeface="Nunito Sans" panose="00000500000000000000" pitchFamily="2" charset="0"/>
              </a:rPr>
              <a:t>0</a:t>
            </a:r>
            <a:r>
              <a:rPr lang="en-US" sz="2500" b="1" dirty="0">
                <a:latin typeface="Nunito Sans" panose="00000500000000000000" pitchFamily="2" charset="0"/>
              </a:rPr>
              <a:t>+p</a:t>
            </a:r>
            <a:r>
              <a:rPr lang="en-US" sz="2500" b="1" baseline="30000" dirty="0">
                <a:latin typeface="Nunito Sans" panose="00000500000000000000" pitchFamily="2" charset="0"/>
              </a:rPr>
              <a:t>1</a:t>
            </a:r>
            <a:r>
              <a:rPr lang="en-US" sz="2500" b="1" dirty="0">
                <a:latin typeface="Nunito Sans" panose="00000500000000000000" pitchFamily="2" charset="0"/>
              </a:rPr>
              <a:t>+...+p</a:t>
            </a:r>
            <a:r>
              <a:rPr lang="en-US" sz="2500" b="1" baseline="30000" dirty="0">
                <a:latin typeface="Nunito Sans" panose="00000500000000000000" pitchFamily="2" charset="0"/>
              </a:rPr>
              <a:t>a</a:t>
            </a:r>
            <a:r>
              <a:rPr lang="en-US" sz="2500" b="1" dirty="0">
                <a:latin typeface="Nunito Sans" panose="00000500000000000000" pitchFamily="2" charset="0"/>
              </a:rPr>
              <a:t>) ( q</a:t>
            </a:r>
            <a:r>
              <a:rPr lang="en-US" sz="2500" b="1" baseline="30000" dirty="0">
                <a:latin typeface="Nunito Sans" panose="00000500000000000000" pitchFamily="2" charset="0"/>
              </a:rPr>
              <a:t>0</a:t>
            </a:r>
            <a:r>
              <a:rPr lang="en-US" sz="2500" b="1" dirty="0">
                <a:latin typeface="Nunito Sans" panose="00000500000000000000" pitchFamily="2" charset="0"/>
              </a:rPr>
              <a:t>+ q</a:t>
            </a:r>
            <a:r>
              <a:rPr lang="en-US" sz="2500" b="1" baseline="30000" dirty="0">
                <a:latin typeface="Nunito Sans" panose="00000500000000000000" pitchFamily="2" charset="0"/>
              </a:rPr>
              <a:t>1</a:t>
            </a:r>
            <a:r>
              <a:rPr lang="en-US" sz="2500" b="1" dirty="0">
                <a:latin typeface="Nunito Sans" panose="00000500000000000000" pitchFamily="2" charset="0"/>
              </a:rPr>
              <a:t>+....+</a:t>
            </a:r>
            <a:r>
              <a:rPr lang="en-US" sz="2500" b="1" dirty="0" err="1">
                <a:latin typeface="Nunito Sans" panose="00000500000000000000" pitchFamily="2" charset="0"/>
              </a:rPr>
              <a:t>q</a:t>
            </a:r>
            <a:r>
              <a:rPr lang="en-US" sz="2500" b="1" baseline="30000" dirty="0" err="1">
                <a:latin typeface="Nunito Sans" panose="00000500000000000000" pitchFamily="2" charset="0"/>
              </a:rPr>
              <a:t>b</a:t>
            </a:r>
            <a:r>
              <a:rPr lang="en-US" sz="2500" b="1" dirty="0">
                <a:latin typeface="Nunito Sans" panose="00000500000000000000" pitchFamily="2" charset="0"/>
              </a:rPr>
              <a:t>) (r</a:t>
            </a:r>
            <a:r>
              <a:rPr lang="en-US" sz="2500" b="1" baseline="30000" dirty="0">
                <a:latin typeface="Nunito Sans" panose="00000500000000000000" pitchFamily="2" charset="0"/>
              </a:rPr>
              <a:t>0</a:t>
            </a:r>
            <a:r>
              <a:rPr lang="en-US" sz="2500" b="1" dirty="0">
                <a:latin typeface="Nunito Sans" panose="00000500000000000000" pitchFamily="2" charset="0"/>
              </a:rPr>
              <a:t>+r</a:t>
            </a:r>
            <a:r>
              <a:rPr lang="en-US" sz="2500" b="1" baseline="30000" dirty="0">
                <a:latin typeface="Nunito Sans" panose="00000500000000000000" pitchFamily="2" charset="0"/>
              </a:rPr>
              <a:t>1</a:t>
            </a:r>
            <a:r>
              <a:rPr lang="en-US" sz="2500" b="1" dirty="0">
                <a:latin typeface="Nunito Sans" panose="00000500000000000000" pitchFamily="2" charset="0"/>
              </a:rPr>
              <a:t>+...+</a:t>
            </a:r>
            <a:r>
              <a:rPr lang="en-US" sz="2500" b="1" dirty="0" err="1">
                <a:latin typeface="Nunito Sans" panose="00000500000000000000" pitchFamily="2" charset="0"/>
              </a:rPr>
              <a:t>r</a:t>
            </a:r>
            <a:r>
              <a:rPr lang="en-US" sz="2500" b="1" baseline="30000" dirty="0" err="1">
                <a:latin typeface="Nunito Sans" panose="00000500000000000000" pitchFamily="2" charset="0"/>
              </a:rPr>
              <a:t>c</a:t>
            </a:r>
            <a:r>
              <a:rPr lang="en-US" sz="2500" b="1" dirty="0">
                <a:latin typeface="Nunito Sans" panose="00000500000000000000" pitchFamily="2" charset="0"/>
              </a:rPr>
              <a: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Factors, Multiples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1119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number of factors of 14400.</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3061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Find the number of factors of 72900.</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7851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In how many ways 124 can be written as product of two numbers?</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619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least number which must be multiplied with 5400 to get a perfect square?</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9013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2308</Words>
  <Application>Microsoft Office PowerPoint</Application>
  <PresentationFormat>Widescreen</PresentationFormat>
  <Paragraphs>380</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Nunito Sans</vt:lpstr>
      <vt:lpstr>Nunito Sans SemiBold</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2023-09-20T06:49:20Z</dcterms:modified>
</cp:coreProperties>
</file>