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1"/>
  </p:notesMasterIdLst>
  <p:sldIdLst>
    <p:sldId id="272" r:id="rId2"/>
    <p:sldId id="271" r:id="rId3"/>
    <p:sldId id="25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289" r:id="rId20"/>
  </p:sldIdLst>
  <p:sldSz cx="12192000" cy="6858000"/>
  <p:notesSz cx="6858000" cy="9144000"/>
  <p:embeddedFontLst>
    <p:embeddedFont>
      <p:font typeface="Nunito Sans" pitchFamily="2" charset="0"/>
      <p:regular r:id="rId22"/>
      <p:bold r:id="rId23"/>
      <p:italic r:id="rId24"/>
      <p:boldItalic r:id="rId25"/>
    </p:embeddedFont>
    <p:embeddedFont>
      <p:font typeface="Nunito Sans SemiBold" pitchFamily="2" charset="0"/>
      <p:bold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4983" autoAdjust="0"/>
  </p:normalViewPr>
  <p:slideViewPr>
    <p:cSldViewPr>
      <p:cViewPr varScale="1">
        <p:scale>
          <a:sx n="70" d="100"/>
          <a:sy n="70" d="100"/>
        </p:scale>
        <p:origin x="93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1536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Answer : </a:t>
            </a:r>
            <a:r>
              <a:rPr lang="en-US" dirty="0">
                <a:effectLst/>
              </a:rPr>
              <a:t>B</a:t>
            </a:r>
          </a:p>
          <a:p>
            <a:r>
              <a:rPr lang="en-US" b="1" dirty="0">
                <a:effectLst/>
              </a:rPr>
              <a:t>Explanation : </a:t>
            </a:r>
            <a:br>
              <a:rPr lang="en-US" dirty="0">
                <a:effectLst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ratio = 3 : 4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parts are 7.</a:t>
            </a:r>
            <a:endParaRPr lang="en-US" dirty="0">
              <a:effectLst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Gokul’s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share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420 (3 parts)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part corresponds 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140.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Karan’s share = 4 * 140 = 560.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560.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48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Answer : </a:t>
            </a:r>
            <a:r>
              <a:rPr lang="en-US" dirty="0">
                <a:effectLst/>
              </a:rPr>
              <a:t>C</a:t>
            </a:r>
          </a:p>
          <a:p>
            <a:r>
              <a:rPr lang="en-US" b="1" dirty="0">
                <a:effectLst/>
              </a:rPr>
              <a:t>Explanation : </a:t>
            </a:r>
            <a:br>
              <a:rPr lang="en-US" dirty="0">
                <a:effectLst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Investment ratio of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Gowtham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Gambir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4000 : 6000 = 2 : 3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parts are 5.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profit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2500</a:t>
            </a:r>
            <a:endParaRPr lang="en-US" dirty="0">
              <a:effectLst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Gambir’s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share = (3/5)  * 2500 = 1500.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1500.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09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Answer : </a:t>
            </a:r>
            <a:r>
              <a:rPr lang="en-US" dirty="0">
                <a:effectLst/>
              </a:rPr>
              <a:t>B</a:t>
            </a:r>
          </a:p>
          <a:p>
            <a:r>
              <a:rPr lang="en-US" b="1" dirty="0">
                <a:effectLst/>
              </a:rPr>
              <a:t>Explanation : </a:t>
            </a:r>
            <a:br>
              <a:rPr lang="en-US" dirty="0">
                <a:effectLst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Investment ratio of Ravi and Ram = 3 : 4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parts are 7.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Ravi’s share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270 (This corresponds to 3 parts )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part corresponds to 90.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profit = 7 * 90 = 630.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630.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48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Answer : </a:t>
            </a:r>
            <a:r>
              <a:rPr lang="en-US" dirty="0">
                <a:effectLst/>
              </a:rPr>
              <a:t>D</a:t>
            </a:r>
          </a:p>
          <a:p>
            <a:r>
              <a:rPr lang="en-US" b="1" dirty="0">
                <a:effectLst/>
              </a:rPr>
              <a:t>Explanation : 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Suppose B joined for x months. Then,</a:t>
            </a: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Then, (85000 * 12)/ (42500 * x) = 3 / 1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x = (85000 * 12) / (42500 * 3) = 8.</a:t>
            </a: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So, B joined for 8 months.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92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Answer : </a:t>
            </a:r>
            <a:r>
              <a:rPr lang="en-US" dirty="0">
                <a:effectLst/>
              </a:rPr>
              <a:t>B</a:t>
            </a:r>
          </a:p>
          <a:p>
            <a:r>
              <a:rPr lang="en-US" b="1" dirty="0">
                <a:effectLst/>
              </a:rPr>
              <a:t>Explanation : </a:t>
            </a: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Aman</a:t>
            </a:r>
            <a:r>
              <a:rPr lang="en-US" dirty="0">
                <a:effectLst/>
              </a:rPr>
              <a:t> : </a:t>
            </a:r>
            <a:r>
              <a:rPr lang="en-US" dirty="0" err="1">
                <a:effectLst/>
              </a:rPr>
              <a:t>Rakhi</a:t>
            </a:r>
            <a:r>
              <a:rPr lang="en-US" dirty="0">
                <a:effectLst/>
              </a:rPr>
              <a:t> : </a:t>
            </a:r>
            <a:r>
              <a:rPr lang="en-US" dirty="0" err="1">
                <a:effectLst/>
              </a:rPr>
              <a:t>Sagar</a:t>
            </a:r>
            <a:r>
              <a:rPr lang="en-US" dirty="0">
                <a:effectLst/>
              </a:rPr>
              <a:t> = (70,000 x 36) : (1,05,000 x 30) : (1,40,000 x 24) = 12 : 15 : 16.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6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Answer : </a:t>
            </a:r>
            <a:r>
              <a:rPr lang="en-US" dirty="0">
                <a:effectLst/>
              </a:rPr>
              <a:t>A</a:t>
            </a:r>
          </a:p>
          <a:p>
            <a:r>
              <a:rPr lang="en-US" b="1" dirty="0">
                <a:effectLst/>
              </a:rPr>
              <a:t>Explanation : </a:t>
            </a: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Arun</a:t>
            </a:r>
            <a:r>
              <a:rPr lang="en-US" dirty="0">
                <a:effectLst/>
              </a:rPr>
              <a:t> : Kamal : Vinay = (8,000 x 6) : (4,000 x 8) : (8,000 x 8)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= 48 : 32 : 64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= 3 : 2 : 4.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Kamal’s share = </a:t>
            </a:r>
            <a:r>
              <a:rPr lang="en-US" dirty="0" err="1">
                <a:effectLst/>
              </a:rPr>
              <a:t>Rs</a:t>
            </a:r>
            <a:r>
              <a:rPr lang="en-US" dirty="0">
                <a:effectLst/>
              </a:rPr>
              <a:t>. 4005 x 2/9 = </a:t>
            </a:r>
            <a:r>
              <a:rPr lang="en-US" dirty="0" err="1">
                <a:effectLst/>
              </a:rPr>
              <a:t>Rs</a:t>
            </a:r>
            <a:r>
              <a:rPr lang="en-US" dirty="0">
                <a:effectLst/>
              </a:rPr>
              <a:t>. 890.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85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Answer : </a:t>
            </a:r>
            <a:r>
              <a:rPr lang="en-US" dirty="0">
                <a:effectLst/>
              </a:rPr>
              <a:t>D</a:t>
            </a:r>
          </a:p>
          <a:p>
            <a:r>
              <a:rPr lang="en-US" b="1" dirty="0">
                <a:effectLst/>
              </a:rPr>
              <a:t>Explanation : </a:t>
            </a: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Simran</a:t>
            </a:r>
            <a:r>
              <a:rPr lang="en-US" dirty="0">
                <a:effectLst/>
              </a:rPr>
              <a:t> : Nanda = (50000 x 36) : (80000 x 30) = 3 : 4.</a:t>
            </a: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Simran’s</a:t>
            </a:r>
            <a:r>
              <a:rPr lang="en-US" dirty="0">
                <a:effectLst/>
              </a:rPr>
              <a:t> share = </a:t>
            </a:r>
            <a:r>
              <a:rPr lang="en-US" dirty="0" err="1">
                <a:effectLst/>
              </a:rPr>
              <a:t>Rs</a:t>
            </a:r>
            <a:r>
              <a:rPr lang="en-US" dirty="0">
                <a:effectLst/>
              </a:rPr>
              <a:t>. 24500 x 3/7 = </a:t>
            </a:r>
            <a:r>
              <a:rPr lang="en-US" dirty="0" err="1">
                <a:effectLst/>
              </a:rPr>
              <a:t>Rs</a:t>
            </a:r>
            <a:r>
              <a:rPr lang="en-US" dirty="0">
                <a:effectLst/>
              </a:rPr>
              <a:t>. 10,500.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80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Answer : </a:t>
            </a:r>
            <a:r>
              <a:rPr lang="en-US" dirty="0">
                <a:effectLst/>
              </a:rPr>
              <a:t>D</a:t>
            </a:r>
          </a:p>
          <a:p>
            <a:r>
              <a:rPr lang="en-US" b="1" dirty="0">
                <a:effectLst/>
              </a:rPr>
              <a:t>Explanation : 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Let B’s capital be </a:t>
            </a:r>
            <a:r>
              <a:rPr lang="en-US" dirty="0" err="1">
                <a:effectLst/>
              </a:rPr>
              <a:t>Rs</a:t>
            </a:r>
            <a:r>
              <a:rPr lang="en-US" dirty="0">
                <a:effectLst/>
              </a:rPr>
              <a:t>. x.</a:t>
            </a: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Then, (3500 * 12) / 7x = 2 / 3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14x = 126000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x = 9000.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32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Answer :</a:t>
            </a:r>
            <a:r>
              <a:rPr lang="en-US" b="1">
                <a:effectLst/>
              </a:rPr>
              <a:t> </a:t>
            </a:r>
            <a:r>
              <a:rPr lang="en-US">
                <a:effectLst/>
              </a:rPr>
              <a:t>C</a:t>
            </a:r>
          </a:p>
          <a:p>
            <a:r>
              <a:rPr lang="en-US" b="1">
                <a:effectLst/>
              </a:rPr>
              <a:t>Explanation </a:t>
            </a:r>
            <a:r>
              <a:rPr lang="en-US" b="1" dirty="0">
                <a:effectLst/>
              </a:rPr>
              <a:t>: 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Let the initial investments of A and B be 3x and 5x.</a:t>
            </a: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A : B : C = (3x x 12) : (5x x 12) : (5x x 6) = 36 : 60 : 30 = 6 : 10 : 5.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2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Answer : </a:t>
            </a:r>
            <a:r>
              <a:rPr lang="en-US" dirty="0">
                <a:effectLst/>
              </a:rPr>
              <a:t>A</a:t>
            </a:r>
          </a:p>
          <a:p>
            <a:r>
              <a:rPr lang="en-US" b="1" dirty="0">
                <a:effectLst/>
              </a:rPr>
              <a:t>Explanation : 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                                    A                B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Investment ratio         3        :       2 </a:t>
            </a: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r>
              <a:rPr lang="en-US" dirty="0">
                <a:effectLst/>
              </a:rPr>
              <a:t>5% of the profit goes to </a:t>
            </a:r>
            <a:r>
              <a:rPr lang="en-US" dirty="0" err="1">
                <a:effectLst/>
              </a:rPr>
              <a:t>charity.So</a:t>
            </a:r>
            <a:r>
              <a:rPr lang="en-US" dirty="0">
                <a:effectLst/>
              </a:rPr>
              <a:t> the remaining 95% of the profit is shared between A and B.</a:t>
            </a:r>
          </a:p>
          <a:p>
            <a:r>
              <a:rPr lang="en-US" dirty="0">
                <a:effectLst/>
              </a:rPr>
              <a:t>The ratio of profits between A and B is 3 : 2.</a:t>
            </a:r>
          </a:p>
          <a:p>
            <a:r>
              <a:rPr lang="en-US" dirty="0">
                <a:effectLst/>
              </a:rPr>
              <a:t>Let x be the total profit</a:t>
            </a:r>
          </a:p>
          <a:p>
            <a:r>
              <a:rPr lang="en-US" dirty="0">
                <a:effectLst/>
              </a:rPr>
              <a:t>Let X be the profit that is shared between A and B. X=0.95x</a:t>
            </a:r>
          </a:p>
          <a:p>
            <a:r>
              <a:rPr lang="en-US" dirty="0">
                <a:effectLst/>
              </a:rPr>
              <a:t>A’s share is 3/5 X=855</a:t>
            </a:r>
          </a:p>
          <a:p>
            <a:r>
              <a:rPr lang="en-US" dirty="0">
                <a:effectLst/>
              </a:rPr>
              <a:t>X=1425</a:t>
            </a:r>
          </a:p>
          <a:p>
            <a:r>
              <a:rPr lang="en-US" dirty="0">
                <a:effectLst/>
              </a:rPr>
              <a:t>B’s share=2/5 X=570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52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Answer : </a:t>
            </a:r>
            <a:r>
              <a:rPr lang="en-US" dirty="0">
                <a:effectLst/>
              </a:rPr>
              <a:t>A</a:t>
            </a:r>
          </a:p>
          <a:p>
            <a:r>
              <a:rPr lang="en-US" b="1" dirty="0">
                <a:effectLst/>
              </a:rPr>
              <a:t>Explanation : 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Let the initial shares be 30, 30, 40</a:t>
            </a:r>
          </a:p>
          <a:p>
            <a:r>
              <a:rPr lang="en-US" dirty="0">
                <a:effectLst/>
              </a:rPr>
              <a:t>Share of A after 1 year = 30 x 4 for first four months = 120 and 30+15(50% increase = 45 x 8 for next 8 years = 360</a:t>
            </a:r>
          </a:p>
          <a:p>
            <a:r>
              <a:rPr lang="en-US" dirty="0">
                <a:effectLst/>
              </a:rPr>
              <a:t>Hence share of A after 1 year = 360+120 = 480</a:t>
            </a:r>
          </a:p>
          <a:p>
            <a:r>
              <a:rPr lang="en-US" dirty="0">
                <a:effectLst/>
              </a:rPr>
              <a:t>Share of B after 1 year = 30 x 12= 360</a:t>
            </a:r>
          </a:p>
          <a:p>
            <a:r>
              <a:rPr lang="en-US" dirty="0">
                <a:effectLst/>
              </a:rPr>
              <a:t>Share of C after 1 year = 40 x 12 = 480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r>
              <a:rPr lang="en-US" dirty="0">
                <a:effectLst/>
              </a:rPr>
              <a:t>New ratio of shares = 480 : 360 : 480 = 4 : 3 : 4 </a:t>
            </a:r>
          </a:p>
          <a:p>
            <a:r>
              <a:rPr lang="en-US" dirty="0">
                <a:effectLst/>
              </a:rPr>
              <a:t>Hence, share of B in the profit = 1100 x (3/11) = 300.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14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Answer : </a:t>
            </a:r>
            <a:r>
              <a:rPr lang="en-US" dirty="0">
                <a:effectLst/>
              </a:rPr>
              <a:t>B</a:t>
            </a:r>
          </a:p>
          <a:p>
            <a:r>
              <a:rPr lang="en-US" b="1" dirty="0">
                <a:effectLst/>
              </a:rPr>
              <a:t>Explanation : 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Here, we can find the RATIO in which they are investing as:- (6500 * 6 months):(8400 * 5 months):(10,000 * 3 months)13:14:10And we know, total profit = 7400</a:t>
            </a:r>
          </a:p>
          <a:p>
            <a:r>
              <a:rPr lang="en-US" dirty="0">
                <a:effectLst/>
              </a:rPr>
              <a:t>A's share:- 5% of 7400 = 370, which we have to reduce from total profit obtained as A's salary for being a working member.</a:t>
            </a:r>
          </a:p>
          <a:p>
            <a:r>
              <a:rPr lang="en-US" dirty="0">
                <a:effectLst/>
              </a:rPr>
              <a:t>remaining, 7400 - 370 = Rs.7030</a:t>
            </a:r>
          </a:p>
          <a:p>
            <a:r>
              <a:rPr lang="en-US" dirty="0" err="1">
                <a:effectLst/>
              </a:rPr>
              <a:t>So,B's</a:t>
            </a:r>
            <a:r>
              <a:rPr lang="en-US" dirty="0">
                <a:effectLst/>
              </a:rPr>
              <a:t> share = 14/37 x 7030 = </a:t>
            </a:r>
            <a:r>
              <a:rPr lang="en-US" b="1" dirty="0">
                <a:effectLst/>
              </a:rPr>
              <a:t>Rs.2660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58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Answer : </a:t>
            </a:r>
            <a:r>
              <a:rPr lang="en-US" dirty="0">
                <a:effectLst/>
              </a:rPr>
              <a:t>C</a:t>
            </a:r>
          </a:p>
          <a:p>
            <a:r>
              <a:rPr lang="en-US" b="1" dirty="0">
                <a:effectLst/>
              </a:rPr>
              <a:t>Explanation : 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As we know that profit % has the same ratio as their investment.</a:t>
            </a:r>
          </a:p>
          <a:p>
            <a:r>
              <a:rPr lang="en-US" dirty="0">
                <a:effectLst/>
              </a:rPr>
              <a:t>So the ratio of their profit is,</a:t>
            </a:r>
          </a:p>
          <a:p>
            <a:r>
              <a:rPr lang="en-US" dirty="0">
                <a:effectLst/>
              </a:rPr>
              <a:t>P:Q:R = (X </a:t>
            </a:r>
            <a:r>
              <a:rPr lang="en-US" dirty="0" err="1">
                <a:effectLst/>
              </a:rPr>
              <a:t>x</a:t>
            </a:r>
            <a:r>
              <a:rPr lang="en-US" dirty="0">
                <a:effectLst/>
              </a:rPr>
              <a:t> 2 + 1.4X x 10) : (2X x 12) : (3X x 12)</a:t>
            </a:r>
          </a:p>
          <a:p>
            <a:r>
              <a:rPr lang="en-US" dirty="0">
                <a:effectLst/>
              </a:rPr>
              <a:t>P:Q:R = 16 : 24 : 36</a:t>
            </a:r>
          </a:p>
          <a:p>
            <a:r>
              <a:rPr lang="en-US" dirty="0">
                <a:effectLst/>
              </a:rPr>
              <a:t>P:Q:R = 4 : 6 : 9</a:t>
            </a:r>
          </a:p>
          <a:p>
            <a:r>
              <a:rPr lang="en-US" dirty="0">
                <a:effectLst/>
              </a:rPr>
              <a:t>Total profit = 1900</a:t>
            </a:r>
          </a:p>
          <a:p>
            <a:r>
              <a:rPr lang="en-US" dirty="0">
                <a:effectLst/>
              </a:rPr>
              <a:t>P’s part of profit = (4/19) x 1900 = 4 x 100 = </a:t>
            </a:r>
            <a:r>
              <a:rPr lang="en-US" dirty="0" err="1">
                <a:effectLst/>
              </a:rPr>
              <a:t>Rs</a:t>
            </a:r>
            <a:r>
              <a:rPr lang="en-US" dirty="0">
                <a:effectLst/>
              </a:rPr>
              <a:t>. 400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33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Answer : </a:t>
            </a:r>
            <a:r>
              <a:rPr lang="en-US" dirty="0">
                <a:effectLst/>
              </a:rPr>
              <a:t>A</a:t>
            </a:r>
          </a:p>
          <a:p>
            <a:r>
              <a:rPr lang="en-US" b="1" dirty="0">
                <a:effectLst/>
              </a:rPr>
              <a:t>Explanation : </a:t>
            </a:r>
            <a:br>
              <a:rPr lang="en-US" dirty="0">
                <a:effectLst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ratio of investment = 3 : 2.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parts are 5.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profit gained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3000.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part corresponds 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600.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Profit will be shared in the ratio of their investment.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Profit share        = 3 (600) : 2 (600)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 = 1800 : 1200.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1800,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1200.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5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Answer : </a:t>
            </a:r>
            <a:r>
              <a:rPr lang="en-US" dirty="0">
                <a:effectLst/>
              </a:rPr>
              <a:t>C</a:t>
            </a:r>
          </a:p>
          <a:p>
            <a:r>
              <a:rPr lang="en-US" b="1" dirty="0">
                <a:effectLst/>
              </a:rPr>
              <a:t>Explanation : </a:t>
            </a:r>
            <a:br>
              <a:rPr lang="en-US" dirty="0">
                <a:effectLst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12 months, Varun’s investment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 lakh = 1.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6 months,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Vikram’s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investment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50, 000               = 0.5.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 of investment of Varun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Vikram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(12*1) : (6*0.5) = 12 : 3 = 4 : 1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parts are 5.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profit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50,000.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Varun’s share = (4/5) * 50000 = 40,000.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40,000.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4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Nunito Sans" panose="00000500000000000000" pitchFamily="2" charset="0"/>
              </a:rPr>
              <a:t>Gokul</a:t>
            </a:r>
            <a:r>
              <a:rPr lang="en-US" sz="2500" dirty="0">
                <a:latin typeface="Nunito Sans" panose="00000500000000000000" pitchFamily="2" charset="0"/>
              </a:rPr>
              <a:t> and Karan invest in a business in the ratio of 3 : 4. If </a:t>
            </a:r>
            <a:r>
              <a:rPr lang="en-US" sz="2500" dirty="0" err="1">
                <a:latin typeface="Nunito Sans" panose="00000500000000000000" pitchFamily="2" charset="0"/>
              </a:rPr>
              <a:t>Gokul’s</a:t>
            </a:r>
            <a:r>
              <a:rPr lang="en-US" sz="2500" dirty="0">
                <a:latin typeface="Nunito Sans" panose="00000500000000000000" pitchFamily="2" charset="0"/>
              </a:rPr>
              <a:t> share in the profit is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420, what will be Karan’s share?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027057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601817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02705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240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60181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560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7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176577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740786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17657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Rs.180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74078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315</a:t>
            </a:r>
          </a:p>
        </p:txBody>
      </p:sp>
    </p:spTree>
    <p:extLst>
      <p:ext uri="{BB962C8B-B14F-4D97-AF65-F5344CB8AC3E}">
        <p14:creationId xmlns:p14="http://schemas.microsoft.com/office/powerpoint/2010/main" val="346017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Nunito Sans" panose="00000500000000000000" pitchFamily="2" charset="0"/>
              </a:rPr>
              <a:t>Gowtham</a:t>
            </a:r>
            <a:r>
              <a:rPr lang="en-US" sz="2500" dirty="0">
                <a:latin typeface="Nunito Sans" panose="00000500000000000000" pitchFamily="2" charset="0"/>
              </a:rPr>
              <a:t> and </a:t>
            </a:r>
            <a:r>
              <a:rPr lang="en-US" sz="2500" dirty="0" err="1">
                <a:latin typeface="Nunito Sans" panose="00000500000000000000" pitchFamily="2" charset="0"/>
              </a:rPr>
              <a:t>Gambir</a:t>
            </a:r>
            <a:r>
              <a:rPr lang="en-US" sz="2500" dirty="0">
                <a:latin typeface="Nunito Sans" panose="00000500000000000000" pitchFamily="2" charset="0"/>
              </a:rPr>
              <a:t> started a business. </a:t>
            </a:r>
            <a:r>
              <a:rPr lang="en-US" sz="2500" dirty="0" err="1">
                <a:latin typeface="Nunito Sans" panose="00000500000000000000" pitchFamily="2" charset="0"/>
              </a:rPr>
              <a:t>Gowtham</a:t>
            </a:r>
            <a:r>
              <a:rPr lang="en-US" sz="2500" dirty="0">
                <a:latin typeface="Nunito Sans" panose="00000500000000000000" pitchFamily="2" charset="0"/>
              </a:rPr>
              <a:t> invested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4000 whereas </a:t>
            </a:r>
            <a:r>
              <a:rPr lang="en-US" sz="2500" dirty="0" err="1">
                <a:latin typeface="Nunito Sans" panose="00000500000000000000" pitchFamily="2" charset="0"/>
              </a:rPr>
              <a:t>Gambir</a:t>
            </a:r>
            <a:r>
              <a:rPr lang="en-US" sz="2500" dirty="0">
                <a:latin typeface="Nunito Sans" panose="00000500000000000000" pitchFamily="2" charset="0"/>
              </a:rPr>
              <a:t> invested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6000. If the profit of the business at the end of one year was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2500, what was </a:t>
            </a:r>
            <a:r>
              <a:rPr lang="en-US" sz="2500" dirty="0" err="1">
                <a:latin typeface="Nunito Sans" panose="00000500000000000000" pitchFamily="2" charset="0"/>
              </a:rPr>
              <a:t>Gambir’s</a:t>
            </a:r>
            <a:r>
              <a:rPr lang="en-US" sz="2500" dirty="0">
                <a:latin typeface="Nunito Sans" panose="00000500000000000000" pitchFamily="2" charset="0"/>
              </a:rPr>
              <a:t> share in the total profit?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Rs.1550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Rs.1000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8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Rs.1500	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2073866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Ravi and Ram decided to start a business and invested in the ratio of 3 : 4. If Ravi’s share in the profit after 1 year was Rs.270, what was the total profit amount that the business generated?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360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630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9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540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810</a:t>
            </a:r>
          </a:p>
        </p:txBody>
      </p:sp>
    </p:spTree>
    <p:extLst>
      <p:ext uri="{BB962C8B-B14F-4D97-AF65-F5344CB8AC3E}">
        <p14:creationId xmlns:p14="http://schemas.microsoft.com/office/powerpoint/2010/main" val="2983107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A began a business with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85,000. He was joined afterwards by B with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42,500. For how much period does B join, if the profits at the end of the year are divided in the ratio of 3 : 1?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 months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 months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10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months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 months</a:t>
            </a:r>
          </a:p>
        </p:txBody>
      </p:sp>
    </p:spTree>
    <p:extLst>
      <p:ext uri="{BB962C8B-B14F-4D97-AF65-F5344CB8AC3E}">
        <p14:creationId xmlns:p14="http://schemas.microsoft.com/office/powerpoint/2010/main" val="1182051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Nunito Sans" panose="00000500000000000000" pitchFamily="2" charset="0"/>
              </a:rPr>
              <a:t>Aman</a:t>
            </a:r>
            <a:r>
              <a:rPr lang="en-US" sz="2500" dirty="0">
                <a:latin typeface="Nunito Sans" panose="00000500000000000000" pitchFamily="2" charset="0"/>
              </a:rPr>
              <a:t> started a business investing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70,000. </a:t>
            </a:r>
            <a:r>
              <a:rPr lang="en-US" sz="2500" dirty="0" err="1">
                <a:latin typeface="Nunito Sans" panose="00000500000000000000" pitchFamily="2" charset="0"/>
              </a:rPr>
              <a:t>Rakhi</a:t>
            </a:r>
            <a:r>
              <a:rPr lang="en-US" sz="2500" dirty="0">
                <a:latin typeface="Nunito Sans" panose="00000500000000000000" pitchFamily="2" charset="0"/>
              </a:rPr>
              <a:t> joined him after six months with an amount of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.. 1,05,000 and </a:t>
            </a:r>
            <a:r>
              <a:rPr lang="en-US" sz="2500" dirty="0" err="1">
                <a:latin typeface="Nunito Sans" panose="00000500000000000000" pitchFamily="2" charset="0"/>
              </a:rPr>
              <a:t>Sagar</a:t>
            </a:r>
            <a:r>
              <a:rPr lang="en-US" sz="2500" dirty="0">
                <a:latin typeface="Nunito Sans" panose="00000500000000000000" pitchFamily="2" charset="0"/>
              </a:rPr>
              <a:t> joined them with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1.4 lakhs after another six months. The amount of profit earned should be distributed in what ratio among </a:t>
            </a:r>
            <a:r>
              <a:rPr lang="en-US" sz="2500" dirty="0" err="1">
                <a:latin typeface="Nunito Sans" panose="00000500000000000000" pitchFamily="2" charset="0"/>
              </a:rPr>
              <a:t>Aman</a:t>
            </a:r>
            <a:r>
              <a:rPr lang="en-US" sz="2500" dirty="0">
                <a:latin typeface="Nunito Sans" panose="00000500000000000000" pitchFamily="2" charset="0"/>
              </a:rPr>
              <a:t>, </a:t>
            </a:r>
            <a:r>
              <a:rPr lang="en-US" sz="2500" dirty="0" err="1">
                <a:latin typeface="Nunito Sans" panose="00000500000000000000" pitchFamily="2" charset="0"/>
              </a:rPr>
              <a:t>Rakhi</a:t>
            </a:r>
            <a:r>
              <a:rPr lang="en-US" sz="2500" dirty="0">
                <a:latin typeface="Nunito Sans" panose="00000500000000000000" pitchFamily="2" charset="0"/>
              </a:rPr>
              <a:t> and </a:t>
            </a:r>
            <a:r>
              <a:rPr lang="en-US" sz="2500" dirty="0" err="1">
                <a:latin typeface="Nunito Sans" panose="00000500000000000000" pitchFamily="2" charset="0"/>
              </a:rPr>
              <a:t>Sagar</a:t>
            </a:r>
            <a:r>
              <a:rPr lang="en-US" sz="2500" dirty="0">
                <a:latin typeface="Nunito Sans" panose="00000500000000000000" pitchFamily="2" charset="0"/>
              </a:rPr>
              <a:t> respectively, 3 years after </a:t>
            </a:r>
            <a:r>
              <a:rPr lang="en-US" sz="2500" dirty="0" err="1">
                <a:latin typeface="Nunito Sans" panose="00000500000000000000" pitchFamily="2" charset="0"/>
              </a:rPr>
              <a:t>Aman</a:t>
            </a:r>
            <a:r>
              <a:rPr lang="en-US" sz="2500" dirty="0">
                <a:latin typeface="Nunito Sans" panose="00000500000000000000" pitchFamily="2" charset="0"/>
              </a:rPr>
              <a:t> started the business?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 : 6 : 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 : 15 : 16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42 : 45 : 56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Cannot be determined</a:t>
            </a:r>
          </a:p>
        </p:txBody>
      </p:sp>
    </p:spTree>
    <p:extLst>
      <p:ext uri="{BB962C8B-B14F-4D97-AF65-F5344CB8AC3E}">
        <p14:creationId xmlns:p14="http://schemas.microsoft.com/office/powerpoint/2010/main" val="4051144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Nunito Sans" panose="00000500000000000000" pitchFamily="2" charset="0"/>
              </a:rPr>
              <a:t>Arun</a:t>
            </a:r>
            <a:r>
              <a:rPr lang="en-US" sz="2500" dirty="0">
                <a:latin typeface="Nunito Sans" panose="00000500000000000000" pitchFamily="2" charset="0"/>
              </a:rPr>
              <a:t>, Kamal and Vinay invested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8000,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4000 and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8000 respectively in a business. </a:t>
            </a:r>
            <a:r>
              <a:rPr lang="en-US" sz="2500" dirty="0" err="1">
                <a:latin typeface="Nunito Sans" panose="00000500000000000000" pitchFamily="2" charset="0"/>
              </a:rPr>
              <a:t>Arun</a:t>
            </a:r>
            <a:r>
              <a:rPr lang="en-US" sz="2500" dirty="0">
                <a:latin typeface="Nunito Sans" panose="00000500000000000000" pitchFamily="2" charset="0"/>
              </a:rPr>
              <a:t> left after six months. If after eight months, there was a gain of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4005, then what will be the share of Kamal?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890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1335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1602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1780</a:t>
            </a:r>
          </a:p>
        </p:txBody>
      </p:sp>
    </p:spTree>
    <p:extLst>
      <p:ext uri="{BB962C8B-B14F-4D97-AF65-F5344CB8AC3E}">
        <p14:creationId xmlns:p14="http://schemas.microsoft.com/office/powerpoint/2010/main" val="357295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Nunito Sans" panose="00000500000000000000" pitchFamily="2" charset="0"/>
              </a:rPr>
              <a:t>Simran</a:t>
            </a:r>
            <a:r>
              <a:rPr lang="en-US" sz="2500" dirty="0">
                <a:latin typeface="Nunito Sans" panose="00000500000000000000" pitchFamily="2" charset="0"/>
              </a:rPr>
              <a:t> started a software business by investing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50,000. After six months, Nanda joined her with a capital of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80,000. After 3 years, they earned a profit of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24,500. What was </a:t>
            </a:r>
            <a:r>
              <a:rPr lang="en-US" sz="2500" dirty="0" err="1">
                <a:latin typeface="Nunito Sans" panose="00000500000000000000" pitchFamily="2" charset="0"/>
              </a:rPr>
              <a:t>Simran’s</a:t>
            </a:r>
            <a:r>
              <a:rPr lang="en-US" sz="2500" dirty="0">
                <a:latin typeface="Nunito Sans" panose="00000500000000000000" pitchFamily="2" charset="0"/>
              </a:rPr>
              <a:t> share in the profit?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275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023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275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9,423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023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10,250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770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412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770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12,500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412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10,500</a:t>
            </a:r>
          </a:p>
        </p:txBody>
      </p:sp>
    </p:spTree>
    <p:extLst>
      <p:ext uri="{BB962C8B-B14F-4D97-AF65-F5344CB8AC3E}">
        <p14:creationId xmlns:p14="http://schemas.microsoft.com/office/powerpoint/2010/main" val="217211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A starts business with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3500 and after 5 months, B joins with A as his partner. After a year, the profit is divided in the ratio 2 : 3. What is B’s contribution in the capital?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7500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8000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8500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9000</a:t>
            </a:r>
          </a:p>
        </p:txBody>
      </p:sp>
    </p:spTree>
    <p:extLst>
      <p:ext uri="{BB962C8B-B14F-4D97-AF65-F5344CB8AC3E}">
        <p14:creationId xmlns:p14="http://schemas.microsoft.com/office/powerpoint/2010/main" val="1774713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A and B started a partnership business investing some amount in the ratio of 3 : 5. C joined then after six months with an amount equal to that of B. In what proportion should the profit at the end of one year be distributed among A, B and C?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 : 5 : 2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 : 5 : 5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: 10 :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Data inadequate</a:t>
            </a:r>
          </a:p>
        </p:txBody>
      </p:sp>
    </p:spTree>
    <p:extLst>
      <p:ext uri="{BB962C8B-B14F-4D97-AF65-F5344CB8AC3E}">
        <p14:creationId xmlns:p14="http://schemas.microsoft.com/office/powerpoint/2010/main" val="3084116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Nunito Sans SemiBold" panose="00000700000000000000" pitchFamily="2" charset="0"/>
              </a:rPr>
              <a:t>VIT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re is where the title goes. Sometimes it could be two lines too">
            <a:extLst>
              <a:ext uri="{FF2B5EF4-FFF2-40B4-BE49-F238E27FC236}">
                <a16:creationId xmlns:a16="http://schemas.microsoft.com/office/drawing/2014/main" id="{456C9966-3D51-4F1F-BF70-A36692846596}"/>
              </a:ext>
            </a:extLst>
          </p:cNvPr>
          <p:cNvSpPr txBox="1"/>
          <p:nvPr/>
        </p:nvSpPr>
        <p:spPr>
          <a:xfrm>
            <a:off x="0" y="3055701"/>
            <a:ext cx="12192000" cy="88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Nunito Sans" panose="00000500000000000000" pitchFamily="2" charset="0"/>
              </a:rPr>
              <a:t>PARTNERSHIP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8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A and B invest in a business in the ratio 3 : 2. If 5% of the total profit goes to charity and A’s share is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855, B’s share in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 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590800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165560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740320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304529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5908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570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165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580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7403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590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3045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57998" y="490508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56098" y="490508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19369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A, B and C enter into a partnership in the ratio 3 : 3 : 4 . After 4 months, A increases his share by 50%. If the total profit at the end of one year be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1100, then B’s share in the profit in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 is: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514600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89360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5146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300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893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360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664120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228329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6641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240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2283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57998" y="47888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56098" y="47888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219979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A, B and C jointly thought of engaging themselves in a business venture. It was agreed that A would invest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6500 for 6 months, B,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8400 for 5 months and C,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10,000 for 3 months. A wants to be the working member for which, he was to receive 5% of the profits. The profit earned was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7400.Calculate the share of B in the profit?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636657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211417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63665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1900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21141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2660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786177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350386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78617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2800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35038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2840</a:t>
            </a:r>
          </a:p>
        </p:txBody>
      </p:sp>
    </p:spTree>
    <p:extLst>
      <p:ext uri="{BB962C8B-B14F-4D97-AF65-F5344CB8AC3E}">
        <p14:creationId xmlns:p14="http://schemas.microsoft.com/office/powerpoint/2010/main" val="1194928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P, Q, and R enter into a partnership in the ratio 1:2:3. After 2 months, P increases his share by 40%. If the total profit at the end of one year be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1900, then P’s share in the profit of Rupees is: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27547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02307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275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350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023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380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77067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41276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770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412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450</a:t>
            </a:r>
          </a:p>
        </p:txBody>
      </p:sp>
    </p:spTree>
    <p:extLst>
      <p:ext uri="{BB962C8B-B14F-4D97-AF65-F5344CB8AC3E}">
        <p14:creationId xmlns:p14="http://schemas.microsoft.com/office/powerpoint/2010/main" val="352622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Nunito Sans" panose="00000500000000000000" pitchFamily="2" charset="0"/>
              </a:rPr>
              <a:t>Abishek</a:t>
            </a:r>
            <a:r>
              <a:rPr lang="en-US" sz="2500" dirty="0">
                <a:latin typeface="Nunito Sans" panose="00000500000000000000" pitchFamily="2" charset="0"/>
              </a:rPr>
              <a:t> and </a:t>
            </a:r>
            <a:r>
              <a:rPr lang="en-US" sz="2500" dirty="0" err="1">
                <a:latin typeface="Nunito Sans" panose="00000500000000000000" pitchFamily="2" charset="0"/>
              </a:rPr>
              <a:t>Baskar</a:t>
            </a:r>
            <a:r>
              <a:rPr lang="en-US" sz="2500" dirty="0">
                <a:latin typeface="Nunito Sans" panose="00000500000000000000" pitchFamily="2" charset="0"/>
              </a:rPr>
              <a:t> together invested Rs.20,000 in a business. The ratio of their investments was 3 : 2. At the end of the year, a total profit of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3000 was generated. Find their shares of profit.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1513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261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1513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Rs.1800, Rs.1200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261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Rs.2000, Rs.1000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008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8650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008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Rs.1600, Rs.1400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8650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97294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Varun started a business by investing 1 lakh. Six months later, </a:t>
            </a:r>
            <a:r>
              <a:rPr lang="en-US" sz="2500" dirty="0" err="1">
                <a:latin typeface="Nunito Sans" panose="00000500000000000000" pitchFamily="2" charset="0"/>
              </a:rPr>
              <a:t>Vikram</a:t>
            </a:r>
            <a:r>
              <a:rPr lang="en-US" sz="2500" dirty="0">
                <a:latin typeface="Nunito Sans" panose="00000500000000000000" pitchFamily="2" charset="0"/>
              </a:rPr>
              <a:t> joined him with a capital of Rs.50,000. If at the end of the year, the total profit is Rs.50,000, then what is Varun’s share of profit?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1513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261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1513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Rs.10,000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261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20,000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6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008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8650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008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40,000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8650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30,000</a:t>
            </a:r>
          </a:p>
        </p:txBody>
      </p:sp>
    </p:spTree>
    <p:extLst>
      <p:ext uri="{BB962C8B-B14F-4D97-AF65-F5344CB8AC3E}">
        <p14:creationId xmlns:p14="http://schemas.microsoft.com/office/powerpoint/2010/main" val="3068815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2706</TotalTime>
  <Words>2126</Words>
  <Application>Microsoft Office PowerPoint</Application>
  <PresentationFormat>Widescreen</PresentationFormat>
  <Paragraphs>257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Nunito Sans</vt:lpstr>
      <vt:lpstr>Arial</vt:lpstr>
      <vt:lpstr>Nunito Sans SemiBold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mamatha gudavalli</cp:lastModifiedBy>
  <cp:revision>287</cp:revision>
  <dcterms:created xsi:type="dcterms:W3CDTF">2006-08-16T00:00:00Z</dcterms:created>
  <dcterms:modified xsi:type="dcterms:W3CDTF">2024-08-03T08:16:22Z</dcterms:modified>
</cp:coreProperties>
</file>