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272" r:id="rId2"/>
    <p:sldId id="271" r:id="rId3"/>
    <p:sldId id="358" r:id="rId4"/>
    <p:sldId id="363" r:id="rId5"/>
    <p:sldId id="370" r:id="rId6"/>
    <p:sldId id="369" r:id="rId7"/>
    <p:sldId id="376" r:id="rId8"/>
    <p:sldId id="365" r:id="rId9"/>
    <p:sldId id="366" r:id="rId10"/>
    <p:sldId id="367" r:id="rId11"/>
    <p:sldId id="368" r:id="rId12"/>
    <p:sldId id="371" r:id="rId13"/>
    <p:sldId id="372" r:id="rId14"/>
    <p:sldId id="373" r:id="rId15"/>
    <p:sldId id="374" r:id="rId16"/>
    <p:sldId id="375" r:id="rId17"/>
    <p:sldId id="364" r:id="rId18"/>
    <p:sldId id="28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mbria Math" panose="02040503050406030204" pitchFamily="18" charset="0"/>
      <p:regular r:id="rId25"/>
    </p:embeddedFont>
    <p:embeddedFont>
      <p:font typeface="Nunito Sans" pitchFamily="2" charset="0"/>
      <p:regular r:id="rId26"/>
      <p:bold r:id="rId27"/>
      <p:italic r:id="rId28"/>
      <p:boldItalic r:id="rId29"/>
    </p:embeddedFont>
    <p:embeddedFont>
      <p:font typeface="Nunito Sans SemiBold" pitchFamily="2" charset="0"/>
      <p:bold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0327" autoAdjust="0"/>
  </p:normalViewPr>
  <p:slideViewPr>
    <p:cSldViewPr>
      <p:cViewPr varScale="1">
        <p:scale>
          <a:sx n="58" d="100"/>
          <a:sy n="58" d="100"/>
        </p:scale>
        <p:origin x="1416"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2938" y="-3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54C7C899-8712-487B-ACC3-7C8F6A194655}"/>
    <pc:docChg chg="undo custSel modSld sldOrd">
      <pc:chgData name="mamatha gudavalli" userId="d413e1ebb6389b57" providerId="LiveId" clId="{54C7C899-8712-487B-ACC3-7C8F6A194655}" dt="2023-10-06T10:05:56.535" v="44" actId="20577"/>
      <pc:docMkLst>
        <pc:docMk/>
      </pc:docMkLst>
      <pc:sldChg chg="modNotesTx">
        <pc:chgData name="mamatha gudavalli" userId="d413e1ebb6389b57" providerId="LiveId" clId="{54C7C899-8712-487B-ACC3-7C8F6A194655}" dt="2023-07-13T09:35:06.999" v="8" actId="20577"/>
        <pc:sldMkLst>
          <pc:docMk/>
          <pc:sldMk cId="1182051964" sldId="358"/>
        </pc:sldMkLst>
      </pc:sldChg>
      <pc:sldChg chg="modNotesTx">
        <pc:chgData name="mamatha gudavalli" userId="d413e1ebb6389b57" providerId="LiveId" clId="{54C7C899-8712-487B-ACC3-7C8F6A194655}" dt="2023-07-13T05:59:09.782" v="2" actId="20577"/>
        <pc:sldMkLst>
          <pc:docMk/>
          <pc:sldMk cId="3084116710" sldId="363"/>
        </pc:sldMkLst>
      </pc:sldChg>
      <pc:sldChg chg="modSp mod ord">
        <pc:chgData name="mamatha gudavalli" userId="d413e1ebb6389b57" providerId="LiveId" clId="{54C7C899-8712-487B-ACC3-7C8F6A194655}" dt="2023-10-06T10:05:40.030" v="43" actId="20577"/>
        <pc:sldMkLst>
          <pc:docMk/>
          <pc:sldMk cId="947935327" sldId="364"/>
        </pc:sldMkLst>
        <pc:spChg chg="mod">
          <ac:chgData name="mamatha gudavalli" userId="d413e1ebb6389b57" providerId="LiveId" clId="{54C7C899-8712-487B-ACC3-7C8F6A194655}" dt="2023-10-06T10:05:37.698" v="42" actId="1076"/>
          <ac:spMkLst>
            <pc:docMk/>
            <pc:sldMk cId="947935327" sldId="364"/>
            <ac:spMk id="19" creationId="{BC5E04D4-0543-4484-B3B6-0DDB2FCDCEA4}"/>
          </ac:spMkLst>
        </pc:spChg>
        <pc:spChg chg="mod">
          <ac:chgData name="mamatha gudavalli" userId="d413e1ebb6389b57" providerId="LiveId" clId="{54C7C899-8712-487B-ACC3-7C8F6A194655}" dt="2023-10-06T10:05:40.030" v="43" actId="20577"/>
          <ac:spMkLst>
            <pc:docMk/>
            <pc:sldMk cId="947935327" sldId="364"/>
            <ac:spMk id="20" creationId="{8D2B7F5C-7E52-4144-8109-FAA3BD7AA776}"/>
          </ac:spMkLst>
        </pc:spChg>
      </pc:sldChg>
      <pc:sldChg chg="modSp mod">
        <pc:chgData name="mamatha gudavalli" userId="d413e1ebb6389b57" providerId="LiveId" clId="{54C7C899-8712-487B-ACC3-7C8F6A194655}" dt="2023-10-06T10:01:52.902" v="26" actId="20577"/>
        <pc:sldMkLst>
          <pc:docMk/>
          <pc:sldMk cId="783405640" sldId="365"/>
        </pc:sldMkLst>
        <pc:spChg chg="mod">
          <ac:chgData name="mamatha gudavalli" userId="d413e1ebb6389b57" providerId="LiveId" clId="{54C7C899-8712-487B-ACC3-7C8F6A194655}" dt="2023-10-06T10:01:52.902" v="26" actId="20577"/>
          <ac:spMkLst>
            <pc:docMk/>
            <pc:sldMk cId="783405640" sldId="365"/>
            <ac:spMk id="20" creationId="{8D2B7F5C-7E52-4144-8109-FAA3BD7AA776}"/>
          </ac:spMkLst>
        </pc:spChg>
      </pc:sldChg>
      <pc:sldChg chg="modSp mod">
        <pc:chgData name="mamatha gudavalli" userId="d413e1ebb6389b57" providerId="LiveId" clId="{54C7C899-8712-487B-ACC3-7C8F6A194655}" dt="2023-10-06T10:02:03.210" v="29" actId="20577"/>
        <pc:sldMkLst>
          <pc:docMk/>
          <pc:sldMk cId="128666089" sldId="366"/>
        </pc:sldMkLst>
        <pc:spChg chg="mod">
          <ac:chgData name="mamatha gudavalli" userId="d413e1ebb6389b57" providerId="LiveId" clId="{54C7C899-8712-487B-ACC3-7C8F6A194655}" dt="2023-10-06T10:02:03.210" v="29" actId="20577"/>
          <ac:spMkLst>
            <pc:docMk/>
            <pc:sldMk cId="128666089" sldId="366"/>
            <ac:spMk id="20" creationId="{8D2B7F5C-7E52-4144-8109-FAA3BD7AA776}"/>
          </ac:spMkLst>
        </pc:spChg>
      </pc:sldChg>
      <pc:sldChg chg="modSp mod">
        <pc:chgData name="mamatha gudavalli" userId="d413e1ebb6389b57" providerId="LiveId" clId="{54C7C899-8712-487B-ACC3-7C8F6A194655}" dt="2023-10-06T10:02:19.087" v="31" actId="20577"/>
        <pc:sldMkLst>
          <pc:docMk/>
          <pc:sldMk cId="2776273995" sldId="367"/>
        </pc:sldMkLst>
        <pc:spChg chg="mod">
          <ac:chgData name="mamatha gudavalli" userId="d413e1ebb6389b57" providerId="LiveId" clId="{54C7C899-8712-487B-ACC3-7C8F6A194655}" dt="2023-10-06T10:02:19.087" v="31" actId="20577"/>
          <ac:spMkLst>
            <pc:docMk/>
            <pc:sldMk cId="2776273995" sldId="367"/>
            <ac:spMk id="20" creationId="{8D2B7F5C-7E52-4144-8109-FAA3BD7AA776}"/>
          </ac:spMkLst>
        </pc:spChg>
      </pc:sldChg>
      <pc:sldChg chg="modSp mod">
        <pc:chgData name="mamatha gudavalli" userId="d413e1ebb6389b57" providerId="LiveId" clId="{54C7C899-8712-487B-ACC3-7C8F6A194655}" dt="2023-10-06T10:02:28.369" v="35" actId="20577"/>
        <pc:sldMkLst>
          <pc:docMk/>
          <pc:sldMk cId="1521210485" sldId="368"/>
        </pc:sldMkLst>
        <pc:spChg chg="mod">
          <ac:chgData name="mamatha gudavalli" userId="d413e1ebb6389b57" providerId="LiveId" clId="{54C7C899-8712-487B-ACC3-7C8F6A194655}" dt="2023-10-06T10:02:28.369" v="35" actId="20577"/>
          <ac:spMkLst>
            <pc:docMk/>
            <pc:sldMk cId="1521210485" sldId="368"/>
            <ac:spMk id="20" creationId="{8D2B7F5C-7E52-4144-8109-FAA3BD7AA776}"/>
          </ac:spMkLst>
        </pc:spChg>
      </pc:sldChg>
      <pc:sldChg chg="modSp mod ord">
        <pc:chgData name="mamatha gudavalli" userId="d413e1ebb6389b57" providerId="LiveId" clId="{54C7C899-8712-487B-ACC3-7C8F6A194655}" dt="2023-10-06T10:01:31.486" v="21" actId="20577"/>
        <pc:sldMkLst>
          <pc:docMk/>
          <pc:sldMk cId="1112399081" sldId="369"/>
        </pc:sldMkLst>
        <pc:spChg chg="mod">
          <ac:chgData name="mamatha gudavalli" userId="d413e1ebb6389b57" providerId="LiveId" clId="{54C7C899-8712-487B-ACC3-7C8F6A194655}" dt="2023-10-06T10:01:31.486" v="21" actId="20577"/>
          <ac:spMkLst>
            <pc:docMk/>
            <pc:sldMk cId="1112399081" sldId="369"/>
            <ac:spMk id="20" creationId="{8D2B7F5C-7E52-4144-8109-FAA3BD7AA776}"/>
          </ac:spMkLst>
        </pc:spChg>
      </pc:sldChg>
      <pc:sldChg chg="modSp mod ord">
        <pc:chgData name="mamatha gudavalli" userId="d413e1ebb6389b57" providerId="LiveId" clId="{54C7C899-8712-487B-ACC3-7C8F6A194655}" dt="2023-10-06T09:53:23.349" v="18" actId="20577"/>
        <pc:sldMkLst>
          <pc:docMk/>
          <pc:sldMk cId="2697966680" sldId="370"/>
        </pc:sldMkLst>
        <pc:spChg chg="mod">
          <ac:chgData name="mamatha gudavalli" userId="d413e1ebb6389b57" providerId="LiveId" clId="{54C7C899-8712-487B-ACC3-7C8F6A194655}" dt="2023-10-06T09:53:23.349" v="18" actId="20577"/>
          <ac:spMkLst>
            <pc:docMk/>
            <pc:sldMk cId="2697966680" sldId="370"/>
            <ac:spMk id="20" creationId="{8D2B7F5C-7E52-4144-8109-FAA3BD7AA776}"/>
          </ac:spMkLst>
        </pc:spChg>
      </pc:sldChg>
      <pc:sldChg chg="modSp mod ord">
        <pc:chgData name="mamatha gudavalli" userId="d413e1ebb6389b57" providerId="LiveId" clId="{54C7C899-8712-487B-ACC3-7C8F6A194655}" dt="2023-10-06T10:05:56.535" v="44" actId="20577"/>
        <pc:sldMkLst>
          <pc:docMk/>
          <pc:sldMk cId="213963326" sldId="376"/>
        </pc:sldMkLst>
        <pc:spChg chg="mod">
          <ac:chgData name="mamatha gudavalli" userId="d413e1ebb6389b57" providerId="LiveId" clId="{54C7C899-8712-487B-ACC3-7C8F6A194655}" dt="2023-10-06T10:05:56.535" v="44" actId="20577"/>
          <ac:spMkLst>
            <pc:docMk/>
            <pc:sldMk cId="213963326" sldId="376"/>
            <ac:spMk id="20" creationId="{8D2B7F5C-7E52-4144-8109-FAA3BD7AA776}"/>
          </ac:spMkLst>
        </pc:spChg>
        <pc:spChg chg="mod">
          <ac:chgData name="mamatha gudavalli" userId="d413e1ebb6389b57" providerId="LiveId" clId="{54C7C899-8712-487B-ACC3-7C8F6A194655}" dt="2023-07-14T12:10:49.946" v="11" actId="14100"/>
          <ac:spMkLst>
            <pc:docMk/>
            <pc:sldMk cId="213963326" sldId="376"/>
            <ac:spMk id="24" creationId="{F62FDC11-1E2D-428B-8217-CF9104F9B6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There are 3 unknowns – Rahul’s speed, escalator’s speed and the total number of steps in the escalator. From the given data, we can find only Rahul’s speed, which is 40/15 = 4 steps/second. But the data is insufficient to find the other two variables. Hence, the answer cannot be determined.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76189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Answer (B) Let the number of steps on the escalator be x. So, by the time Shyama covered 25 steps the escalator moved ‘x-25’ steps. Hence, the ratio of speeds of Shyama and escalator = 25:(x-25)</a:t>
            </a:r>
          </a:p>
          <a:p>
            <a:r>
              <a:rPr lang="en-IN" sz="1200" b="0" i="0" kern="1200" dirty="0">
                <a:solidFill>
                  <a:schemeClr val="tx1"/>
                </a:solidFill>
                <a:effectLst/>
                <a:latin typeface="+mn-lt"/>
                <a:ea typeface="+mn-ea"/>
                <a:cs typeface="+mn-cs"/>
              </a:rPr>
              <a:t>Similarly, the ratio of speeds of Vyom and escalator = 20:(x-20)</a:t>
            </a:r>
          </a:p>
          <a:p>
            <a:r>
              <a:rPr lang="en-IN" sz="1200" b="0" i="0" kern="1200" dirty="0">
                <a:solidFill>
                  <a:schemeClr val="tx1"/>
                </a:solidFill>
                <a:effectLst/>
                <a:latin typeface="+mn-lt"/>
                <a:ea typeface="+mn-ea"/>
                <a:cs typeface="+mn-cs"/>
              </a:rPr>
              <a:t>But the ratio is 3:2 </a:t>
            </a:r>
          </a:p>
          <a:p>
            <a:r>
              <a:rPr lang="en-IN" sz="1200" b="0" i="0" kern="1200" dirty="0">
                <a:solidFill>
                  <a:schemeClr val="tx1"/>
                </a:solidFill>
                <a:effectLst/>
                <a:latin typeface="+mn-lt"/>
                <a:ea typeface="+mn-ea"/>
                <a:cs typeface="+mn-cs"/>
              </a:rPr>
              <a:t>Ratio of speeds of Shyama and Vyom = 25(x-20)/20*(x-25) = 3/2 </a:t>
            </a:r>
          </a:p>
          <a:p>
            <a:r>
              <a:rPr lang="en-IN" sz="1200" b="0" i="0" kern="1200" dirty="0">
                <a:solidFill>
                  <a:schemeClr val="tx1"/>
                </a:solidFill>
                <a:effectLst/>
                <a:latin typeface="+mn-lt"/>
                <a:ea typeface="+mn-ea"/>
                <a:cs typeface="+mn-cs"/>
              </a:rPr>
              <a:t>=&gt; 10(x-20) = 12(x-25) =&gt; 2x = 100 =&gt; x = 50...</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47866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a:t>
            </a:r>
            <a:r>
              <a:rPr lang="en-US" sz="1200" kern="1200" baseline="0" dirty="0">
                <a:solidFill>
                  <a:schemeClr val="tx1"/>
                </a:solidFill>
                <a:effectLst/>
                <a:latin typeface="+mn-lt"/>
                <a:ea typeface="+mn-ea"/>
                <a:cs typeface="+mn-cs"/>
              </a:rPr>
              <a:t> the usual speed be ‘S’ kmph</a:t>
            </a:r>
          </a:p>
          <a:p>
            <a:r>
              <a:rPr lang="en-US" sz="1200" kern="1200" baseline="0" dirty="0">
                <a:solidFill>
                  <a:schemeClr val="tx1"/>
                </a:solidFill>
                <a:effectLst/>
                <a:latin typeface="+mn-lt"/>
                <a:ea typeface="+mn-ea"/>
                <a:cs typeface="+mn-cs"/>
              </a:rPr>
              <a:t>(600/S) = (600/(S-200)) – (1/2)</a:t>
            </a:r>
          </a:p>
          <a:p>
            <a:r>
              <a:rPr lang="en-US" sz="1200" kern="1200" baseline="0" dirty="0">
                <a:solidFill>
                  <a:schemeClr val="tx1"/>
                </a:solidFill>
                <a:effectLst/>
                <a:latin typeface="+mn-lt"/>
                <a:ea typeface="+mn-ea"/>
                <a:cs typeface="+mn-cs"/>
              </a:rPr>
              <a:t>On solving, S = 600 kmph</a:t>
            </a:r>
          </a:p>
          <a:p>
            <a:r>
              <a:rPr lang="en-US" sz="1200" kern="1200" baseline="0" dirty="0">
                <a:solidFill>
                  <a:schemeClr val="tx1"/>
                </a:solidFill>
                <a:effectLst/>
                <a:latin typeface="+mn-lt"/>
                <a:ea typeface="+mn-ea"/>
                <a:cs typeface="+mn-cs"/>
              </a:rPr>
              <a:t>So T = 600/600 = 1 hour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60942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the distance covered by a boat in still water in 1 hour be ‘S’ km. Distance covered by the boat in 1 hour downstream travel = (S+2) km. Thus, speed of the stream = 2 km/h. Now the distance covered by the boat in 1 hour upstream travel = (S-2) km = ((S+2) - 4) km, which is 2 km less than the distance in still water or 4 km less than the distance in downstream.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247034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Downstream (Steamer) = 40 min</a:t>
            </a:r>
          </a:p>
          <a:p>
            <a:r>
              <a:rPr lang="en-IN" sz="1200" kern="1200" dirty="0">
                <a:solidFill>
                  <a:schemeClr val="tx1"/>
                </a:solidFill>
                <a:effectLst/>
                <a:latin typeface="+mn-lt"/>
                <a:ea typeface="+mn-ea"/>
                <a:cs typeface="+mn-cs"/>
              </a:rPr>
              <a:t>Downstream (Boat) 60 min</a:t>
            </a:r>
          </a:p>
          <a:p>
            <a:r>
              <a:rPr lang="en-IN" sz="1200" kern="1200" dirty="0">
                <a:solidFill>
                  <a:schemeClr val="tx1"/>
                </a:solidFill>
                <a:effectLst/>
                <a:latin typeface="+mn-lt"/>
                <a:ea typeface="+mn-ea"/>
                <a:cs typeface="+mn-cs"/>
              </a:rPr>
              <a:t>Upstream (Steamer) = 60 min</a:t>
            </a:r>
          </a:p>
          <a:p>
            <a:r>
              <a:rPr lang="en-IN" sz="1200" kern="1200" dirty="0">
                <a:solidFill>
                  <a:schemeClr val="tx1"/>
                </a:solidFill>
                <a:effectLst/>
                <a:latin typeface="+mn-lt"/>
                <a:ea typeface="+mn-ea"/>
                <a:cs typeface="+mn-cs"/>
              </a:rPr>
              <a:t>Upstream (Boat) = 90 min</a:t>
            </a:r>
          </a:p>
          <a:p>
            <a:r>
              <a:rPr lang="en-IN" sz="1200" kern="1200" dirty="0">
                <a:solidFill>
                  <a:schemeClr val="tx1"/>
                </a:solidFill>
                <a:effectLst/>
                <a:latin typeface="+mn-lt"/>
                <a:ea typeface="+mn-ea"/>
                <a:cs typeface="+mn-cs"/>
              </a:rPr>
              <a:t>Required time 40 + 30 + 45 = 115min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43496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View </a:t>
            </a:r>
            <a:r>
              <a:rPr lang="en-US" sz="1200" kern="1200" dirty="0">
                <a:solidFill>
                  <a:schemeClr val="tx1"/>
                </a:solidFill>
                <a:effectLst/>
                <a:latin typeface="+mn-lt"/>
                <a:ea typeface="+mn-ea"/>
                <a:cs typeface="+mn-cs"/>
                <a:sym typeface="Wingdings" panose="05000000000000000000" pitchFamily="2" charset="2"/>
              </a:rPr>
              <a:t> Notes Page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pic>
        <p:nvPicPr>
          <p:cNvPr id="5" name="Picture 4"/>
          <p:cNvPicPr>
            <a:picLocks noChangeAspect="1" noChangeArrowheads="1"/>
          </p:cNvPicPr>
          <p:nvPr/>
        </p:nvPicPr>
        <p:blipFill>
          <a:blip r:embed="rId3"/>
          <a:srcRect/>
          <a:stretch>
            <a:fillRect/>
          </a:stretch>
        </p:blipFill>
        <p:spPr bwMode="auto">
          <a:xfrm>
            <a:off x="1143000" y="5334000"/>
            <a:ext cx="4067175" cy="1209675"/>
          </a:xfrm>
          <a:prstGeom prst="rect">
            <a:avLst/>
          </a:prstGeom>
          <a:noFill/>
          <a:ln w="1">
            <a:noFill/>
            <a:miter lim="800000"/>
            <a:headEnd/>
            <a:tailEnd type="none" w="med" len="med"/>
          </a:ln>
          <a:effectLst/>
        </p:spPr>
      </p:pic>
    </p:spTree>
    <p:extLst>
      <p:ext uri="{BB962C8B-B14F-4D97-AF65-F5344CB8AC3E}">
        <p14:creationId xmlns:p14="http://schemas.microsoft.com/office/powerpoint/2010/main" val="3211368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View </a:t>
            </a:r>
            <a:r>
              <a:rPr lang="en-US" sz="1200" kern="1200" dirty="0">
                <a:solidFill>
                  <a:schemeClr val="tx1"/>
                </a:solidFill>
                <a:effectLst/>
                <a:latin typeface="+mn-lt"/>
                <a:ea typeface="+mn-ea"/>
                <a:cs typeface="+mn-cs"/>
                <a:sym typeface="Wingdings" panose="05000000000000000000" pitchFamily="2" charset="2"/>
              </a:rPr>
              <a:t> Notes Page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pic>
        <p:nvPicPr>
          <p:cNvPr id="6" name="Picture 5"/>
          <p:cNvPicPr>
            <a:picLocks noChangeAspect="1" noChangeArrowheads="1"/>
          </p:cNvPicPr>
          <p:nvPr/>
        </p:nvPicPr>
        <p:blipFill>
          <a:blip r:embed="rId3"/>
          <a:srcRect/>
          <a:stretch>
            <a:fillRect/>
          </a:stretch>
        </p:blipFill>
        <p:spPr bwMode="auto">
          <a:xfrm>
            <a:off x="304800" y="5105400"/>
            <a:ext cx="5867400" cy="2590800"/>
          </a:xfrm>
          <a:prstGeom prst="rect">
            <a:avLst/>
          </a:prstGeom>
          <a:noFill/>
          <a:ln w="1">
            <a:noFill/>
            <a:miter lim="800000"/>
            <a:headEnd/>
            <a:tailEnd type="none" w="med" len="med"/>
          </a:ln>
          <a:effectLst/>
        </p:spPr>
      </p:pic>
    </p:spTree>
    <p:extLst>
      <p:ext uri="{BB962C8B-B14F-4D97-AF65-F5344CB8AC3E}">
        <p14:creationId xmlns:p14="http://schemas.microsoft.com/office/powerpoint/2010/main" val="996163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option</a:t>
            </a:r>
            <a:r>
              <a:rPr lang="en-US" sz="1200" kern="1200" baseline="0" dirty="0">
                <a:solidFill>
                  <a:schemeClr val="tx1"/>
                </a:solidFill>
                <a:effectLst/>
                <a:latin typeface="+mn-lt"/>
                <a:ea typeface="+mn-ea"/>
                <a:cs typeface="+mn-cs"/>
              </a:rPr>
              <a:t> C</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exactly like a boats and streams problem, and we are given the times taken by a person rowing downstream and upstream.</a:t>
            </a:r>
          </a:p>
          <a:p>
            <a:r>
              <a:rPr lang="en-US" sz="1200" kern="1200" dirty="0">
                <a:solidFill>
                  <a:schemeClr val="tx1"/>
                </a:solidFill>
                <a:effectLst/>
                <a:latin typeface="+mn-lt"/>
                <a:ea typeface="+mn-ea"/>
                <a:cs typeface="+mn-cs"/>
              </a:rPr>
              <a:t>Let us assume that the speed of Ravi is 'r' and the speed of the escalator is 'x'.</a:t>
            </a:r>
          </a:p>
          <a:p>
            <a:r>
              <a:rPr lang="en-US" sz="1200" kern="1200" dirty="0">
                <a:solidFill>
                  <a:schemeClr val="tx1"/>
                </a:solidFill>
                <a:effectLst/>
                <a:latin typeface="+mn-lt"/>
                <a:ea typeface="+mn-ea"/>
                <a:cs typeface="+mn-cs"/>
              </a:rPr>
              <a:t>In the first case, when the escalator is moving up, Ravi's effective speed is r + x as the motion of the escalator is assisting his movement.</a:t>
            </a:r>
          </a:p>
          <a:p>
            <a:r>
              <a:rPr lang="en-US" sz="1200" kern="1200" dirty="0">
                <a:solidFill>
                  <a:schemeClr val="tx1"/>
                </a:solidFill>
                <a:effectLst/>
                <a:latin typeface="+mn-lt"/>
                <a:ea typeface="+mn-ea"/>
                <a:cs typeface="+mn-cs"/>
              </a:rPr>
              <a:t>In the second case, when the escalator is moving down, Ravi's effective speed is 'r - x' as the motion of the escalator is a hindrance to his movement.</a:t>
            </a:r>
          </a:p>
          <a:p>
            <a:r>
              <a:rPr lang="en-US" sz="1200" kern="1200" dirty="0">
                <a:solidFill>
                  <a:schemeClr val="tx1"/>
                </a:solidFill>
                <a:effectLst/>
                <a:latin typeface="+mn-lt"/>
                <a:ea typeface="+mn-ea"/>
                <a:cs typeface="+mn-cs"/>
              </a:rPr>
              <a:t>When the escalator is not moving, his speed would be 'r'.</a:t>
            </a:r>
          </a:p>
          <a:p>
            <a:r>
              <a:rPr lang="en-US" sz="1200" kern="1200" dirty="0">
                <a:solidFill>
                  <a:schemeClr val="tx1"/>
                </a:solidFill>
                <a:effectLst/>
                <a:latin typeface="+mn-lt"/>
                <a:ea typeface="+mn-ea"/>
                <a:cs typeface="+mn-cs"/>
              </a:rPr>
              <a:t>The distance covered in each case is constant.</a:t>
            </a:r>
          </a:p>
          <a:p>
            <a:r>
              <a:rPr lang="en-US" sz="1200" kern="1200" dirty="0">
                <a:solidFill>
                  <a:schemeClr val="tx1"/>
                </a:solidFill>
                <a:effectLst/>
                <a:latin typeface="+mn-lt"/>
                <a:ea typeface="+mn-ea"/>
                <a:cs typeface="+mn-cs"/>
              </a:rPr>
              <a:t>The three speeds 'r + x', 'r' and 'r - x' are in an Arithmetic Progression.</a:t>
            </a:r>
          </a:p>
          <a:p>
            <a:r>
              <a:rPr lang="en-US" sz="1200" kern="1200" dirty="0">
                <a:solidFill>
                  <a:schemeClr val="tx1"/>
                </a:solidFill>
                <a:effectLst/>
                <a:latin typeface="+mn-lt"/>
                <a:ea typeface="+mn-ea"/>
                <a:cs typeface="+mn-cs"/>
              </a:rPr>
              <a:t>The times taken will be in a Harmonic Progression.</a:t>
            </a:r>
          </a:p>
          <a:p>
            <a:r>
              <a:rPr lang="en-US" sz="1200" kern="1200" dirty="0">
                <a:solidFill>
                  <a:schemeClr val="tx1"/>
                </a:solidFill>
                <a:effectLst/>
                <a:latin typeface="+mn-lt"/>
                <a:ea typeface="+mn-ea"/>
                <a:cs typeface="+mn-cs"/>
              </a:rPr>
              <a:t> Time taken when the escalator is not moving will be the Harmonic mean of the other two times given.</a:t>
            </a:r>
          </a:p>
          <a:p>
            <a:r>
              <a:rPr lang="en-US" sz="1200" kern="1200" dirty="0">
                <a:solidFill>
                  <a:schemeClr val="tx1"/>
                </a:solidFill>
                <a:effectLst/>
                <a:latin typeface="+mn-lt"/>
                <a:ea typeface="+mn-ea"/>
                <a:cs typeface="+mn-cs"/>
              </a:rPr>
              <a:t>Time taken when escalator is not moving = 2*40*60/(40+60) = 48 seconds.</a:t>
            </a:r>
          </a:p>
          <a:p>
            <a:r>
              <a:rPr lang="en-US" sz="1200" kern="1200" dirty="0">
                <a:solidFill>
                  <a:schemeClr val="tx1"/>
                </a:solidFill>
                <a:effectLst/>
                <a:latin typeface="+mn-lt"/>
                <a:ea typeface="+mn-ea"/>
                <a:cs typeface="+mn-cs"/>
              </a:rPr>
              <a:t>Hence the correct answer is</a:t>
            </a:r>
            <a:r>
              <a:rPr lang="en-US" sz="1200" b="1" kern="1200" dirty="0">
                <a:solidFill>
                  <a:schemeClr val="tx1"/>
                </a:solidFill>
                <a:effectLst/>
                <a:latin typeface="+mn-lt"/>
                <a:ea typeface="+mn-ea"/>
                <a:cs typeface="+mn-cs"/>
              </a:rPr>
              <a:t> Option C</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336240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Answer : </a:t>
            </a:r>
            <a:r>
              <a:rPr lang="en-US" dirty="0">
                <a:effectLst/>
              </a:rPr>
              <a:t>C</a:t>
            </a:r>
          </a:p>
          <a:p>
            <a:r>
              <a:rPr lang="en-US" b="1" dirty="0">
                <a:effectLst/>
              </a:rPr>
              <a:t>Explanation : </a:t>
            </a:r>
            <a:br>
              <a:rPr lang="en-US" dirty="0">
                <a:effectLst/>
              </a:rPr>
            </a:br>
            <a:r>
              <a:rPr lang="en-US" dirty="0">
                <a:effectLst/>
              </a:rPr>
              <a:t>From A to C the boat takes 7 </a:t>
            </a:r>
            <a:r>
              <a:rPr lang="en-US" dirty="0" err="1">
                <a:effectLst/>
              </a:rPr>
              <a:t>hrs</a:t>
            </a:r>
            <a:r>
              <a:rPr lang="en-US" dirty="0">
                <a:effectLst/>
              </a:rPr>
              <a:t>, so to cover half the distance </a:t>
            </a:r>
            <a:r>
              <a:rPr lang="en-US" dirty="0" err="1">
                <a:effectLst/>
              </a:rPr>
              <a:t>ie</a:t>
            </a:r>
            <a:r>
              <a:rPr lang="en-US" dirty="0">
                <a:effectLst/>
              </a:rPr>
              <a:t> to reach B, the boat will take 3.5 </a:t>
            </a:r>
            <a:r>
              <a:rPr lang="en-US" dirty="0" err="1">
                <a:effectLst/>
              </a:rPr>
              <a:t>hr</a:t>
            </a:r>
            <a:r>
              <a:rPr lang="en-US">
                <a:effectLst/>
              </a:rPr>
              <a:t> . Given </a:t>
            </a:r>
            <a:r>
              <a:rPr lang="en-US" dirty="0">
                <a:effectLst/>
              </a:rPr>
              <a:t>that to travel from A to B and the back to A the boat takes 8 hrs.</a:t>
            </a:r>
          </a:p>
          <a:p>
            <a:r>
              <a:rPr lang="en-US" dirty="0">
                <a:effectLst/>
              </a:rPr>
              <a:t>So from B to A the time taken will be 4.5 hrs.</a:t>
            </a:r>
          </a:p>
          <a:p>
            <a:r>
              <a:rPr lang="en-US" dirty="0">
                <a:effectLst/>
              </a:rPr>
              <a:t>So from C to A it will be double the distance, which is 9 hrs.</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72259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Answer : </a:t>
            </a:r>
            <a:r>
              <a:rPr lang="en-US" dirty="0">
                <a:effectLst/>
              </a:rPr>
              <a:t>C</a:t>
            </a:r>
          </a:p>
          <a:p>
            <a:r>
              <a:rPr lang="en-US" b="1" dirty="0">
                <a:effectLst/>
              </a:rPr>
              <a:t>Explanation : </a:t>
            </a:r>
            <a:br>
              <a:rPr lang="en-US" dirty="0">
                <a:effectLst/>
              </a:rPr>
            </a:br>
            <a:r>
              <a:rPr lang="en-US" dirty="0">
                <a:effectLst/>
              </a:rPr>
              <a:t>Speed in forward direction = Krishna's speed + Escalator's speed = </a:t>
            </a:r>
            <a:r>
              <a:rPr lang="en-US" dirty="0" err="1">
                <a:effectLst/>
              </a:rPr>
              <a:t>S</a:t>
            </a:r>
            <a:r>
              <a:rPr lang="en-US" baseline="-25000" dirty="0" err="1">
                <a:effectLst/>
              </a:rPr>
              <a:t>k</a:t>
            </a:r>
            <a:r>
              <a:rPr lang="en-US" baseline="-25000" dirty="0">
                <a:effectLst/>
              </a:rPr>
              <a:t> </a:t>
            </a:r>
            <a:r>
              <a:rPr lang="en-US" dirty="0">
                <a:effectLst/>
              </a:rPr>
              <a:t>+ Se = 5 + Se Time taken t</a:t>
            </a:r>
            <a:r>
              <a:rPr lang="en-US" baseline="-25000" dirty="0">
                <a:effectLst/>
              </a:rPr>
              <a:t>1</a:t>
            </a:r>
            <a:r>
              <a:rPr lang="en-US" dirty="0">
                <a:effectLst/>
              </a:rPr>
              <a:t> = 10 s</a:t>
            </a:r>
          </a:p>
          <a:p>
            <a:r>
              <a:rPr lang="en-US" dirty="0">
                <a:effectLst/>
              </a:rPr>
              <a:t>Speed when coming back = </a:t>
            </a:r>
            <a:r>
              <a:rPr lang="en-US" dirty="0" err="1">
                <a:effectLst/>
              </a:rPr>
              <a:t>Sk</a:t>
            </a:r>
            <a:r>
              <a:rPr lang="en-US" dirty="0">
                <a:effectLst/>
              </a:rPr>
              <a:t> - Se = 5 - Se</a:t>
            </a:r>
          </a:p>
          <a:p>
            <a:r>
              <a:rPr lang="en-US" dirty="0">
                <a:effectLst/>
              </a:rPr>
              <a:t>Time taken t</a:t>
            </a:r>
            <a:r>
              <a:rPr lang="en-US" baseline="-25000" dirty="0">
                <a:effectLst/>
              </a:rPr>
              <a:t>2</a:t>
            </a:r>
            <a:r>
              <a:rPr lang="en-US" dirty="0">
                <a:effectLst/>
              </a:rPr>
              <a:t> = 40 s</a:t>
            </a:r>
          </a:p>
          <a:p>
            <a:r>
              <a:rPr lang="en-US" dirty="0">
                <a:effectLst/>
              </a:rPr>
              <a:t>Since the total number of steps N is constant,</a:t>
            </a:r>
          </a:p>
          <a:p>
            <a:r>
              <a:rPr lang="en-US" dirty="0">
                <a:effectLst/>
              </a:rPr>
              <a:t>N = (5 + S</a:t>
            </a:r>
            <a:r>
              <a:rPr lang="en-US" baseline="-25000" dirty="0">
                <a:effectLst/>
              </a:rPr>
              <a:t>e</a:t>
            </a:r>
            <a:r>
              <a:rPr lang="en-US" dirty="0">
                <a:effectLst/>
              </a:rPr>
              <a:t>) X t</a:t>
            </a:r>
            <a:r>
              <a:rPr lang="en-US" baseline="-25000" dirty="0">
                <a:effectLst/>
              </a:rPr>
              <a:t>1</a:t>
            </a:r>
            <a:r>
              <a:rPr lang="en-US" dirty="0">
                <a:effectLst/>
              </a:rPr>
              <a:t> = (5 - S</a:t>
            </a:r>
            <a:r>
              <a:rPr lang="en-US" baseline="-25000" dirty="0">
                <a:effectLst/>
              </a:rPr>
              <a:t>e</a:t>
            </a:r>
            <a:r>
              <a:rPr lang="en-US" dirty="0">
                <a:effectLst/>
              </a:rPr>
              <a:t>) X t</a:t>
            </a:r>
            <a:r>
              <a:rPr lang="en-US" baseline="-25000" dirty="0">
                <a:effectLst/>
              </a:rPr>
              <a:t>2</a:t>
            </a:r>
            <a:endParaRPr lang="en-US" dirty="0">
              <a:effectLst/>
            </a:endParaRPr>
          </a:p>
          <a:p>
            <a:r>
              <a:rPr lang="en-US" dirty="0">
                <a:effectLst/>
              </a:rPr>
              <a:t>(5 + S</a:t>
            </a:r>
            <a:r>
              <a:rPr lang="en-US" baseline="-25000" dirty="0">
                <a:effectLst/>
              </a:rPr>
              <a:t>e</a:t>
            </a:r>
            <a:r>
              <a:rPr lang="en-US" dirty="0">
                <a:effectLst/>
              </a:rPr>
              <a:t>) X 10 = (5 - S</a:t>
            </a:r>
            <a:r>
              <a:rPr lang="en-US" baseline="-25000" dirty="0">
                <a:effectLst/>
              </a:rPr>
              <a:t>e</a:t>
            </a:r>
            <a:r>
              <a:rPr lang="en-US" dirty="0">
                <a:effectLst/>
              </a:rPr>
              <a:t>) X 40</a:t>
            </a:r>
          </a:p>
          <a:p>
            <a:r>
              <a:rPr lang="en-US" dirty="0">
                <a:effectLst/>
              </a:rPr>
              <a:t>S</a:t>
            </a:r>
            <a:r>
              <a:rPr lang="en-US" baseline="-25000" dirty="0">
                <a:effectLst/>
              </a:rPr>
              <a:t>e</a:t>
            </a:r>
            <a:r>
              <a:rPr lang="en-US" dirty="0">
                <a:effectLst/>
              </a:rPr>
              <a:t> = 3</a:t>
            </a:r>
          </a:p>
          <a:p>
            <a:br>
              <a:rPr lang="en-US" dirty="0">
                <a:effectLst/>
              </a:rPr>
            </a:br>
            <a:endParaRPr lang="en-US" dirty="0">
              <a:effectLst/>
            </a:endParaRPr>
          </a:p>
          <a:p>
            <a:r>
              <a:rPr lang="en-US" dirty="0">
                <a:effectLst/>
              </a:rPr>
              <a:t>Total number of steps = (5 + S</a:t>
            </a:r>
            <a:r>
              <a:rPr lang="en-US" baseline="-25000" dirty="0">
                <a:effectLst/>
              </a:rPr>
              <a:t>e</a:t>
            </a:r>
            <a:r>
              <a:rPr lang="en-US" dirty="0">
                <a:effectLst/>
              </a:rPr>
              <a:t>) X 10 = 80</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10545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HINT</a:t>
                </a:r>
                <a:r>
                  <a:rPr lang="en-IN"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To calculate speed of boat in still water,</a:t>
                </a:r>
              </a:p>
              <a:p>
                <a:pPr/>
                <a14:m>
                  <m:oMathPara xmlns:m="http://schemas.openxmlformats.org/officeDocument/2006/math">
                    <m:oMathParaPr>
                      <m:jc m:val="centerGroup"/>
                    </m:oMathParaPr>
                    <m:oMath xmlns:m="http://schemas.openxmlformats.org/officeDocument/2006/math">
                      <m:f>
                        <m:fPr>
                          <m:ctrlPr>
                            <a:rPr lang="en-IN" sz="1200" b="1" i="1" kern="1200">
                              <a:solidFill>
                                <a:schemeClr val="tx1"/>
                              </a:solidFill>
                              <a:effectLst/>
                              <a:latin typeface="Cambria Math" panose="02040503050406030204" pitchFamily="18" charset="0"/>
                              <a:ea typeface="+mn-ea"/>
                              <a:cs typeface="+mn-cs"/>
                            </a:rPr>
                          </m:ctrlPr>
                        </m:fPr>
                        <m:num>
                          <m:r>
                            <a:rPr lang="en-IN" sz="1200" b="1" i="1" kern="1200">
                              <a:solidFill>
                                <a:schemeClr val="tx1"/>
                              </a:solidFill>
                              <a:effectLst/>
                              <a:latin typeface="Cambria Math" panose="02040503050406030204" pitchFamily="18" charset="0"/>
                              <a:ea typeface="+mn-ea"/>
                              <a:cs typeface="+mn-cs"/>
                            </a:rPr>
                            <m:t>𝑼𝒑𝒔𝒕𝒓𝒆𝒂𝒎</m:t>
                          </m:r>
                          <m:r>
                            <a:rPr lang="en-IN" sz="1200" b="1" i="1" kern="1200">
                              <a:solidFill>
                                <a:schemeClr val="tx1"/>
                              </a:solidFill>
                              <a:effectLst/>
                              <a:latin typeface="Cambria Math" panose="02040503050406030204" pitchFamily="18" charset="0"/>
                              <a:ea typeface="+mn-ea"/>
                              <a:cs typeface="+mn-cs"/>
                            </a:rPr>
                            <m:t>+</m:t>
                          </m:r>
                          <m:r>
                            <a:rPr lang="en-IN" sz="1200" b="1" i="1" kern="1200">
                              <a:solidFill>
                                <a:schemeClr val="tx1"/>
                              </a:solidFill>
                              <a:effectLst/>
                              <a:latin typeface="Cambria Math" panose="02040503050406030204" pitchFamily="18" charset="0"/>
                              <a:ea typeface="+mn-ea"/>
                              <a:cs typeface="+mn-cs"/>
                            </a:rPr>
                            <m:t>𝑫𝒐𝒘𝒏𝒔𝒕𝒓𝒆𝒂𝒎</m:t>
                          </m:r>
                        </m:num>
                        <m:den>
                          <m:r>
                            <a:rPr lang="en-IN" sz="1200" b="1" i="1" kern="1200">
                              <a:solidFill>
                                <a:schemeClr val="tx1"/>
                              </a:solidFill>
                              <a:effectLst/>
                              <a:latin typeface="Cambria Math" panose="02040503050406030204" pitchFamily="18" charset="0"/>
                              <a:ea typeface="+mn-ea"/>
                              <a:cs typeface="+mn-cs"/>
                            </a:rPr>
                            <m:t>𝟐</m:t>
                          </m:r>
                        </m:den>
                      </m:f>
                    </m:oMath>
                  </m:oMathPara>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Upstream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60</m:t>
                        </m:r>
                      </m:num>
                      <m:den>
                        <m:r>
                          <a:rPr lang="en-IN" sz="1200" i="1" kern="1200">
                            <a:solidFill>
                              <a:schemeClr val="tx1"/>
                            </a:solidFill>
                            <a:effectLst/>
                            <a:latin typeface="Cambria Math" panose="02040503050406030204" pitchFamily="18" charset="0"/>
                            <a:ea typeface="+mn-ea"/>
                            <a:cs typeface="+mn-cs"/>
                          </a:rPr>
                          <m:t>12</m:t>
                        </m:r>
                      </m:den>
                    </m:f>
                  </m:oMath>
                </a14:m>
                <a:r>
                  <a:rPr lang="en-IN" sz="1200" kern="1200" dirty="0">
                    <a:solidFill>
                      <a:schemeClr val="tx1"/>
                    </a:solidFill>
                    <a:effectLst/>
                    <a:latin typeface="+mn-lt"/>
                    <a:ea typeface="+mn-ea"/>
                    <a:cs typeface="+mn-cs"/>
                  </a:rPr>
                  <a:t> = 5 kmph</a:t>
                </a:r>
              </a:p>
              <a:p>
                <a:r>
                  <a:rPr lang="en-IN" sz="1200" kern="1200" dirty="0">
                    <a:solidFill>
                      <a:schemeClr val="tx1"/>
                    </a:solidFill>
                    <a:effectLst/>
                    <a:latin typeface="+mn-lt"/>
                    <a:ea typeface="+mn-ea"/>
                    <a:cs typeface="+mn-cs"/>
                  </a:rPr>
                  <a:t>Downstream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42</m:t>
                        </m:r>
                      </m:num>
                      <m:den>
                        <m:r>
                          <a:rPr lang="en-IN" sz="1200" i="1" kern="1200">
                            <a:solidFill>
                              <a:schemeClr val="tx1"/>
                            </a:solidFill>
                            <a:effectLst/>
                            <a:latin typeface="Cambria Math" panose="02040503050406030204" pitchFamily="18" charset="0"/>
                            <a:ea typeface="+mn-ea"/>
                            <a:cs typeface="+mn-cs"/>
                          </a:rPr>
                          <m:t>7</m:t>
                        </m:r>
                      </m:den>
                    </m:f>
                  </m:oMath>
                </a14:m>
                <a:r>
                  <a:rPr lang="en-IN" sz="1200" kern="1200" dirty="0">
                    <a:solidFill>
                      <a:schemeClr val="tx1"/>
                    </a:solidFill>
                    <a:effectLst/>
                    <a:latin typeface="+mn-lt"/>
                    <a:ea typeface="+mn-ea"/>
                    <a:cs typeface="+mn-cs"/>
                  </a:rPr>
                  <a:t> = 6 kmph</a:t>
                </a:r>
              </a:p>
              <a:p>
                <a:pPr lvl="0"/>
                <a:r>
                  <a:rPr lang="en-IN" sz="1200" kern="1200" dirty="0">
                    <a:solidFill>
                      <a:schemeClr val="tx1"/>
                    </a:solidFill>
                    <a:effectLst/>
                    <a:latin typeface="+mn-lt"/>
                    <a:ea typeface="+mn-ea"/>
                    <a:cs typeface="+mn-cs"/>
                  </a:rPr>
                  <a:t>Speed of boat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6+5</m:t>
                        </m:r>
                      </m:num>
                      <m:den>
                        <m:r>
                          <a:rPr lang="en-IN" sz="1200" i="1" kern="1200">
                            <a:solidFill>
                              <a:schemeClr val="tx1"/>
                            </a:solidFill>
                            <a:effectLst/>
                            <a:latin typeface="Cambria Math" panose="02040503050406030204" pitchFamily="18" charset="0"/>
                            <a:ea typeface="+mn-ea"/>
                            <a:cs typeface="+mn-cs"/>
                          </a:rPr>
                          <m:t>2</m:t>
                        </m:r>
                      </m:den>
                    </m:f>
                  </m:oMath>
                </a14:m>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5.5 kmph</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Total distance to row downstream is 42 km.</a:t>
                </a:r>
                <a:r>
                  <a:rPr lang="en-IN" dirty="0">
                    <a:effectLst/>
                  </a:rPr>
                  <a:t> </a:t>
                </a:r>
                <a:r>
                  <a:rPr lang="en-IN" sz="1200" kern="1200" dirty="0">
                    <a:solidFill>
                      <a:schemeClr val="tx1"/>
                    </a:solidFill>
                    <a:effectLst/>
                    <a:latin typeface="+mn-lt"/>
                    <a:ea typeface="+mn-ea"/>
                    <a:cs typeface="+mn-cs"/>
                  </a:rPr>
                  <a:t>  Time taken by boat to row downstream = 7 hrs</a:t>
                </a:r>
              </a:p>
              <a:p>
                <a:r>
                  <a:rPr lang="en-IN" sz="1200" kern="1200" dirty="0">
                    <a:solidFill>
                      <a:schemeClr val="tx1"/>
                    </a:solidFill>
                    <a:effectLst/>
                    <a:latin typeface="+mn-lt"/>
                    <a:ea typeface="+mn-ea"/>
                    <a:cs typeface="+mn-cs"/>
                  </a:rPr>
                  <a:t>  (i.e.,)Downstream =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𝑢</m:t>
                    </m:r>
                    <m:r>
                      <a:rPr lang="en-IN" sz="1200" i="1" kern="1200">
                        <a:solidFill>
                          <a:schemeClr val="tx1"/>
                        </a:solidFill>
                        <a:effectLst/>
                        <a:latin typeface="Cambria Math" panose="02040503050406030204" pitchFamily="18" charset="0"/>
                        <a:ea typeface="+mn-ea"/>
                        <a:cs typeface="+mn-cs"/>
                      </a:rPr>
                      <m:t>+</m:t>
                    </m:r>
                    <m:r>
                      <a:rPr lang="en-IN" sz="1200" i="1" kern="1200">
                        <a:solidFill>
                          <a:schemeClr val="tx1"/>
                        </a:solidFill>
                        <a:effectLst/>
                        <a:latin typeface="Cambria Math" panose="02040503050406030204" pitchFamily="18" charset="0"/>
                        <a:ea typeface="+mn-ea"/>
                        <a:cs typeface="+mn-cs"/>
                      </a:rPr>
                      <m:t>𝑣</m:t>
                    </m:r>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𝑢</m:t>
                    </m:r>
                    <m:r>
                      <a:rPr lang="en-IN" sz="1200" i="1" kern="1200">
                        <a:solidFill>
                          <a:schemeClr val="tx1"/>
                        </a:solidFill>
                        <a:effectLst/>
                        <a:latin typeface="Cambria Math" panose="02040503050406030204" pitchFamily="18" charset="0"/>
                        <a:ea typeface="+mn-ea"/>
                        <a:cs typeface="+mn-cs"/>
                      </a:rPr>
                      <m:t>+</m:t>
                    </m:r>
                    <m:r>
                      <a:rPr lang="en-IN" sz="1200" i="1" kern="1200">
                        <a:solidFill>
                          <a:schemeClr val="tx1"/>
                        </a:solidFill>
                        <a:effectLst/>
                        <a:latin typeface="Cambria Math" panose="02040503050406030204" pitchFamily="18" charset="0"/>
                        <a:ea typeface="+mn-ea"/>
                        <a:cs typeface="+mn-cs"/>
                      </a:rPr>
                      <m:t>𝑣</m:t>
                    </m:r>
                  </m:oMath>
                </a14:m>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42</m:t>
                        </m:r>
                      </m:num>
                      <m:den>
                        <m:r>
                          <a:rPr lang="en-IN" sz="1200" i="1" kern="1200">
                            <a:solidFill>
                              <a:schemeClr val="tx1"/>
                            </a:solidFill>
                            <a:effectLst/>
                            <a:latin typeface="Cambria Math" panose="02040503050406030204" pitchFamily="18" charset="0"/>
                            <a:ea typeface="+mn-ea"/>
                            <a:cs typeface="+mn-cs"/>
                          </a:rPr>
                          <m:t>7</m:t>
                        </m:r>
                      </m:den>
                    </m:f>
                  </m:oMath>
                </a14:m>
                <a:r>
                  <a:rPr lang="en-IN" sz="1200" kern="1200" dirty="0">
                    <a:solidFill>
                      <a:schemeClr val="tx1"/>
                    </a:solidFill>
                    <a:effectLst/>
                    <a:latin typeface="+mn-lt"/>
                    <a:ea typeface="+mn-ea"/>
                    <a:cs typeface="+mn-cs"/>
                  </a:rPr>
                  <a:t> = 6 km/hr  	  (1)</a:t>
                </a:r>
              </a:p>
              <a:p>
                <a:r>
                  <a:rPr lang="en-IN" sz="1200" kern="1200" dirty="0">
                    <a:solidFill>
                      <a:schemeClr val="tx1"/>
                    </a:solidFill>
                    <a:effectLst/>
                    <a:latin typeface="+mn-lt"/>
                    <a:ea typeface="+mn-ea"/>
                    <a:cs typeface="+mn-cs"/>
                  </a:rPr>
                  <a:t>  Distance to row upstream = 60 km</a:t>
                </a:r>
              </a:p>
              <a:p>
                <a:r>
                  <a:rPr lang="en-IN" sz="1200" kern="1200" dirty="0">
                    <a:solidFill>
                      <a:schemeClr val="tx1"/>
                    </a:solidFill>
                    <a:effectLst/>
                    <a:latin typeface="+mn-lt"/>
                    <a:ea typeface="+mn-ea"/>
                    <a:cs typeface="+mn-cs"/>
                  </a:rPr>
                  <a:t>  Time taken to row upstream is 12 hrs</a:t>
                </a:r>
              </a:p>
              <a:p>
                <a:r>
                  <a:rPr lang="en-IN" sz="1200" kern="1200" dirty="0">
                    <a:solidFill>
                      <a:schemeClr val="tx1"/>
                    </a:solidFill>
                    <a:effectLst/>
                    <a:latin typeface="+mn-lt"/>
                    <a:ea typeface="+mn-ea"/>
                    <a:cs typeface="+mn-cs"/>
                  </a:rPr>
                  <a:t>  (i.e.,)Upstream =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𝑢</m:t>
                    </m:r>
                    <m:r>
                      <a:rPr lang="en-IN" sz="1200" i="1" kern="1200">
                        <a:solidFill>
                          <a:schemeClr val="tx1"/>
                        </a:solidFill>
                        <a:effectLst/>
                        <a:latin typeface="Cambria Math" panose="02040503050406030204" pitchFamily="18" charset="0"/>
                        <a:ea typeface="+mn-ea"/>
                        <a:cs typeface="+mn-cs"/>
                      </a:rPr>
                      <m:t>−</m:t>
                    </m:r>
                    <m:r>
                      <a:rPr lang="en-IN" sz="1200" i="1" kern="1200">
                        <a:solidFill>
                          <a:schemeClr val="tx1"/>
                        </a:solidFill>
                        <a:effectLst/>
                        <a:latin typeface="Cambria Math" panose="02040503050406030204" pitchFamily="18" charset="0"/>
                        <a:ea typeface="+mn-ea"/>
                        <a:cs typeface="+mn-cs"/>
                      </a:rPr>
                      <m:t>𝑣</m:t>
                    </m:r>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𝑢</m:t>
                    </m:r>
                    <m:r>
                      <a:rPr lang="en-IN" sz="1200" i="1" kern="1200">
                        <a:solidFill>
                          <a:schemeClr val="tx1"/>
                        </a:solidFill>
                        <a:effectLst/>
                        <a:latin typeface="Cambria Math" panose="02040503050406030204" pitchFamily="18" charset="0"/>
                        <a:ea typeface="+mn-ea"/>
                        <a:cs typeface="+mn-cs"/>
                      </a:rPr>
                      <m:t>−</m:t>
                    </m:r>
                    <m:r>
                      <a:rPr lang="en-IN" sz="1200" i="1" kern="1200">
                        <a:solidFill>
                          <a:schemeClr val="tx1"/>
                        </a:solidFill>
                        <a:effectLst/>
                        <a:latin typeface="Cambria Math" panose="02040503050406030204" pitchFamily="18" charset="0"/>
                        <a:ea typeface="+mn-ea"/>
                        <a:cs typeface="+mn-cs"/>
                      </a:rPr>
                      <m:t>𝑣</m:t>
                    </m:r>
                  </m:oMath>
                </a14:m>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60</m:t>
                        </m:r>
                      </m:num>
                      <m:den>
                        <m:r>
                          <a:rPr lang="en-IN" sz="1200" i="1" kern="1200">
                            <a:solidFill>
                              <a:schemeClr val="tx1"/>
                            </a:solidFill>
                            <a:effectLst/>
                            <a:latin typeface="Cambria Math" panose="02040503050406030204" pitchFamily="18" charset="0"/>
                            <a:ea typeface="+mn-ea"/>
                            <a:cs typeface="+mn-cs"/>
                          </a:rPr>
                          <m:t>12</m:t>
                        </m:r>
                      </m:den>
                    </m:f>
                  </m:oMath>
                </a14:m>
                <a:r>
                  <a:rPr lang="en-IN" sz="1200" kern="1200" dirty="0">
                    <a:solidFill>
                      <a:schemeClr val="tx1"/>
                    </a:solidFill>
                    <a:effectLst/>
                    <a:latin typeface="+mn-lt"/>
                    <a:ea typeface="+mn-ea"/>
                    <a:cs typeface="+mn-cs"/>
                  </a:rPr>
                  <a:t> = 5 km/hr          	  (2)</a:t>
                </a:r>
              </a:p>
              <a:p>
                <a:r>
                  <a:rPr lang="en-IN" sz="1200" kern="1200" dirty="0">
                    <a:solidFill>
                      <a:schemeClr val="tx1"/>
                    </a:solidFill>
                    <a:effectLst/>
                    <a:latin typeface="+mn-lt"/>
                    <a:ea typeface="+mn-ea"/>
                    <a:cs typeface="+mn-cs"/>
                  </a:rPr>
                  <a:t>  To find ‘</a:t>
                </a:r>
                <a:r>
                  <a:rPr lang="en-IN" sz="1200" i="1" kern="1200" dirty="0">
                    <a:solidFill>
                      <a:schemeClr val="tx1"/>
                    </a:solidFill>
                    <a:effectLst/>
                    <a:latin typeface="+mn-lt"/>
                    <a:ea typeface="+mn-ea"/>
                    <a:cs typeface="+mn-cs"/>
                  </a:rPr>
                  <a:t>u</a:t>
                </a:r>
                <a:r>
                  <a:rPr lang="en-IN" sz="1200" kern="1200" dirty="0">
                    <a:solidFill>
                      <a:schemeClr val="tx1"/>
                    </a:solidFill>
                    <a:effectLst/>
                    <a:latin typeface="+mn-lt"/>
                    <a:ea typeface="+mn-ea"/>
                    <a:cs typeface="+mn-cs"/>
                  </a:rPr>
                  <a:t>’, solve equations (1) &amp; (2),</a:t>
                </a:r>
              </a:p>
              <a:p>
                <a:r>
                  <a:rPr lang="en-IN" sz="1200" kern="1200" dirty="0">
                    <a:solidFill>
                      <a:schemeClr val="tx1"/>
                    </a:solidFill>
                    <a:effectLst/>
                    <a:latin typeface="+mn-lt"/>
                    <a:ea typeface="+mn-ea"/>
                    <a:cs typeface="+mn-cs"/>
                  </a:rPr>
                  <a:t>                 2</a:t>
                </a:r>
                <a:r>
                  <a:rPr lang="en-IN" sz="1200" i="1" kern="1200" dirty="0">
                    <a:solidFill>
                      <a:schemeClr val="tx1"/>
                    </a:solidFill>
                    <a:effectLst/>
                    <a:latin typeface="+mn-lt"/>
                    <a:ea typeface="+mn-ea"/>
                    <a:cs typeface="+mn-cs"/>
                  </a:rPr>
                  <a:t>u </a:t>
                </a:r>
                <a:r>
                  <a:rPr lang="en-IN" sz="1200" kern="1200" dirty="0">
                    <a:solidFill>
                      <a:schemeClr val="tx1"/>
                    </a:solidFill>
                    <a:effectLst/>
                    <a:latin typeface="+mn-lt"/>
                    <a:ea typeface="+mn-ea"/>
                    <a:cs typeface="+mn-cs"/>
                  </a:rPr>
                  <a:t>= 11</a:t>
                </a:r>
              </a:p>
              <a:p>
                <a:r>
                  <a:rPr lang="en-IN" sz="1200" b="1" i="1" kern="1200" dirty="0">
                    <a:solidFill>
                      <a:schemeClr val="tx1"/>
                    </a:solidFill>
                    <a:effectLst/>
                    <a:latin typeface="+mn-lt"/>
                    <a:ea typeface="+mn-ea"/>
                    <a:cs typeface="+mn-cs"/>
                  </a:rPr>
                  <a:t>          u</a:t>
                </a:r>
                <a:r>
                  <a:rPr lang="en-IN" sz="1200" b="1" kern="1200" dirty="0">
                    <a:solidFill>
                      <a:schemeClr val="tx1"/>
                    </a:solidFill>
                    <a:effectLst/>
                    <a:latin typeface="+mn-lt"/>
                    <a:ea typeface="+mn-ea"/>
                    <a:cs typeface="+mn-cs"/>
                  </a:rPr>
                  <a:t> = 5.5 km/hr</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endParaRPr lang="en-IN" sz="1200" kern="1200" dirty="0" smtClean="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HINT</a:t>
                </a:r>
                <a:r>
                  <a:rPr lang="en-IN"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To calculate speed of boat in still water,</a:t>
                </a:r>
              </a:p>
              <a:p>
                <a:r>
                  <a:rPr lang="en-IN" sz="1200" b="1" i="0" kern="1200">
                    <a:solidFill>
                      <a:schemeClr val="tx1"/>
                    </a:solidFill>
                    <a:effectLst/>
                    <a:latin typeface="+mn-lt"/>
                    <a:ea typeface="+mn-ea"/>
                    <a:cs typeface="+mn-cs"/>
                  </a:rPr>
                  <a:t>(𝑼𝒑𝒔𝒕𝒓𝒆𝒂𝒎+𝑫𝒐𝒘𝒏𝒔𝒕𝒓𝒆𝒂𝒎)/𝟐</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Upstream = </a:t>
                </a:r>
                <a:r>
                  <a:rPr lang="en-IN" sz="1200" i="0" kern="1200">
                    <a:solidFill>
                      <a:schemeClr val="tx1"/>
                    </a:solidFill>
                    <a:effectLst/>
                    <a:latin typeface="+mn-lt"/>
                    <a:ea typeface="+mn-ea"/>
                    <a:cs typeface="+mn-cs"/>
                  </a:rPr>
                  <a:t>60/12</a:t>
                </a:r>
                <a:r>
                  <a:rPr lang="en-IN" sz="1200" kern="1200" dirty="0">
                    <a:solidFill>
                      <a:schemeClr val="tx1"/>
                    </a:solidFill>
                    <a:effectLst/>
                    <a:latin typeface="+mn-lt"/>
                    <a:ea typeface="+mn-ea"/>
                    <a:cs typeface="+mn-cs"/>
                  </a:rPr>
                  <a:t> = 5 kmph</a:t>
                </a:r>
              </a:p>
              <a:p>
                <a:r>
                  <a:rPr lang="en-IN" sz="1200" kern="1200" dirty="0">
                    <a:solidFill>
                      <a:schemeClr val="tx1"/>
                    </a:solidFill>
                    <a:effectLst/>
                    <a:latin typeface="+mn-lt"/>
                    <a:ea typeface="+mn-ea"/>
                    <a:cs typeface="+mn-cs"/>
                  </a:rPr>
                  <a:t>Downstream = </a:t>
                </a:r>
                <a:r>
                  <a:rPr lang="en-IN" sz="1200" i="0" kern="1200">
                    <a:solidFill>
                      <a:schemeClr val="tx1"/>
                    </a:solidFill>
                    <a:effectLst/>
                    <a:latin typeface="+mn-lt"/>
                    <a:ea typeface="+mn-ea"/>
                    <a:cs typeface="+mn-cs"/>
                  </a:rPr>
                  <a:t>42/7</a:t>
                </a:r>
                <a:r>
                  <a:rPr lang="en-IN" sz="1200" kern="1200" dirty="0">
                    <a:solidFill>
                      <a:schemeClr val="tx1"/>
                    </a:solidFill>
                    <a:effectLst/>
                    <a:latin typeface="+mn-lt"/>
                    <a:ea typeface="+mn-ea"/>
                    <a:cs typeface="+mn-cs"/>
                  </a:rPr>
                  <a:t> = 6 kmph</a:t>
                </a:r>
              </a:p>
              <a:p>
                <a:pPr lvl="0"/>
                <a:r>
                  <a:rPr lang="en-IN" sz="1200" kern="1200" dirty="0">
                    <a:solidFill>
                      <a:schemeClr val="tx1"/>
                    </a:solidFill>
                    <a:effectLst/>
                    <a:latin typeface="+mn-lt"/>
                    <a:ea typeface="+mn-ea"/>
                    <a:cs typeface="+mn-cs"/>
                  </a:rPr>
                  <a:t>Speed of boat = </a:t>
                </a:r>
                <a:r>
                  <a:rPr lang="en-IN" sz="1200" i="0" kern="1200">
                    <a:solidFill>
                      <a:schemeClr val="tx1"/>
                    </a:solidFill>
                    <a:effectLst/>
                    <a:latin typeface="+mn-lt"/>
                    <a:ea typeface="+mn-ea"/>
                    <a:cs typeface="+mn-cs"/>
                  </a:rPr>
                  <a:t>(6+5)/2</a:t>
                </a:r>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5.5 kmph</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Total distance to row downstream is 42 km.</a:t>
                </a:r>
                <a:r>
                  <a:rPr lang="en-IN" dirty="0">
                    <a:effectLst/>
                  </a:rPr>
                  <a:t> </a:t>
                </a:r>
                <a:r>
                  <a:rPr lang="en-IN" sz="1200" kern="1200" dirty="0">
                    <a:solidFill>
                      <a:schemeClr val="tx1"/>
                    </a:solidFill>
                    <a:effectLst/>
                    <a:latin typeface="+mn-lt"/>
                    <a:ea typeface="+mn-ea"/>
                    <a:cs typeface="+mn-cs"/>
                  </a:rPr>
                  <a:t>  Time taken by boat to row downstream = 7 hrs</a:t>
                </a:r>
              </a:p>
              <a:p>
                <a:r>
                  <a:rPr lang="en-IN" sz="1200" kern="1200" dirty="0">
                    <a:solidFill>
                      <a:schemeClr val="tx1"/>
                    </a:solidFill>
                    <a:effectLst/>
                    <a:latin typeface="+mn-lt"/>
                    <a:ea typeface="+mn-ea"/>
                    <a:cs typeface="+mn-cs"/>
                  </a:rPr>
                  <a:t>  (i.e.,)Downstream = </a:t>
                </a:r>
                <a:r>
                  <a:rPr lang="en-IN" sz="1200" i="0" kern="1200">
                    <a:solidFill>
                      <a:schemeClr val="tx1"/>
                    </a:solidFill>
                    <a:effectLst/>
                    <a:latin typeface="+mn-lt"/>
                    <a:ea typeface="+mn-ea"/>
                    <a:cs typeface="+mn-cs"/>
                  </a:rPr>
                  <a:t>𝑢+𝑣</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𝑢+𝑣</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42/7</a:t>
                </a:r>
                <a:r>
                  <a:rPr lang="en-IN" sz="1200" kern="1200" dirty="0">
                    <a:solidFill>
                      <a:schemeClr val="tx1"/>
                    </a:solidFill>
                    <a:effectLst/>
                    <a:latin typeface="+mn-lt"/>
                    <a:ea typeface="+mn-ea"/>
                    <a:cs typeface="+mn-cs"/>
                  </a:rPr>
                  <a:t> = 6 km/hr  	  (1)</a:t>
                </a:r>
              </a:p>
              <a:p>
                <a:r>
                  <a:rPr lang="en-IN" sz="1200" kern="1200" dirty="0">
                    <a:solidFill>
                      <a:schemeClr val="tx1"/>
                    </a:solidFill>
                    <a:effectLst/>
                    <a:latin typeface="+mn-lt"/>
                    <a:ea typeface="+mn-ea"/>
                    <a:cs typeface="+mn-cs"/>
                  </a:rPr>
                  <a:t>  Distance to row upstream = 60 km</a:t>
                </a:r>
              </a:p>
              <a:p>
                <a:r>
                  <a:rPr lang="en-IN" sz="1200" kern="1200" dirty="0">
                    <a:solidFill>
                      <a:schemeClr val="tx1"/>
                    </a:solidFill>
                    <a:effectLst/>
                    <a:latin typeface="+mn-lt"/>
                    <a:ea typeface="+mn-ea"/>
                    <a:cs typeface="+mn-cs"/>
                  </a:rPr>
                  <a:t>  Time taken to row upstream is 12 hrs</a:t>
                </a:r>
              </a:p>
              <a:p>
                <a:r>
                  <a:rPr lang="en-IN" sz="1200" kern="1200" dirty="0">
                    <a:solidFill>
                      <a:schemeClr val="tx1"/>
                    </a:solidFill>
                    <a:effectLst/>
                    <a:latin typeface="+mn-lt"/>
                    <a:ea typeface="+mn-ea"/>
                    <a:cs typeface="+mn-cs"/>
                  </a:rPr>
                  <a:t>  (i.e.,)Upstream = </a:t>
                </a:r>
                <a:r>
                  <a:rPr lang="en-IN" sz="1200" i="0" kern="1200">
                    <a:solidFill>
                      <a:schemeClr val="tx1"/>
                    </a:solidFill>
                    <a:effectLst/>
                    <a:latin typeface="+mn-lt"/>
                    <a:ea typeface="+mn-ea"/>
                    <a:cs typeface="+mn-cs"/>
                  </a:rPr>
                  <a:t>𝑢−𝑣</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𝑢−𝑣</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60/12</a:t>
                </a:r>
                <a:r>
                  <a:rPr lang="en-IN" sz="1200" kern="1200" dirty="0">
                    <a:solidFill>
                      <a:schemeClr val="tx1"/>
                    </a:solidFill>
                    <a:effectLst/>
                    <a:latin typeface="+mn-lt"/>
                    <a:ea typeface="+mn-ea"/>
                    <a:cs typeface="+mn-cs"/>
                  </a:rPr>
                  <a:t> = 5 km/hr          	  (2)</a:t>
                </a:r>
              </a:p>
              <a:p>
                <a:r>
                  <a:rPr lang="en-IN" sz="1200" kern="1200" dirty="0">
                    <a:solidFill>
                      <a:schemeClr val="tx1"/>
                    </a:solidFill>
                    <a:effectLst/>
                    <a:latin typeface="+mn-lt"/>
                    <a:ea typeface="+mn-ea"/>
                    <a:cs typeface="+mn-cs"/>
                  </a:rPr>
                  <a:t>  To find ‘</a:t>
                </a:r>
                <a:r>
                  <a:rPr lang="en-IN" sz="1200" i="1" kern="1200" dirty="0">
                    <a:solidFill>
                      <a:schemeClr val="tx1"/>
                    </a:solidFill>
                    <a:effectLst/>
                    <a:latin typeface="+mn-lt"/>
                    <a:ea typeface="+mn-ea"/>
                    <a:cs typeface="+mn-cs"/>
                  </a:rPr>
                  <a:t>u</a:t>
                </a:r>
                <a:r>
                  <a:rPr lang="en-IN" sz="1200" kern="1200" dirty="0">
                    <a:solidFill>
                      <a:schemeClr val="tx1"/>
                    </a:solidFill>
                    <a:effectLst/>
                    <a:latin typeface="+mn-lt"/>
                    <a:ea typeface="+mn-ea"/>
                    <a:cs typeface="+mn-cs"/>
                  </a:rPr>
                  <a:t>’, solve equations (1) &amp; (2),</a:t>
                </a:r>
              </a:p>
              <a:p>
                <a:r>
                  <a:rPr lang="en-IN" sz="1200" kern="1200" dirty="0">
                    <a:solidFill>
                      <a:schemeClr val="tx1"/>
                    </a:solidFill>
                    <a:effectLst/>
                    <a:latin typeface="+mn-lt"/>
                    <a:ea typeface="+mn-ea"/>
                    <a:cs typeface="+mn-cs"/>
                  </a:rPr>
                  <a:t>                 2</a:t>
                </a:r>
                <a:r>
                  <a:rPr lang="en-IN" sz="1200" i="1" kern="1200" dirty="0">
                    <a:solidFill>
                      <a:schemeClr val="tx1"/>
                    </a:solidFill>
                    <a:effectLst/>
                    <a:latin typeface="+mn-lt"/>
                    <a:ea typeface="+mn-ea"/>
                    <a:cs typeface="+mn-cs"/>
                  </a:rPr>
                  <a:t>u </a:t>
                </a:r>
                <a:r>
                  <a:rPr lang="en-IN" sz="1200" kern="1200" dirty="0">
                    <a:solidFill>
                      <a:schemeClr val="tx1"/>
                    </a:solidFill>
                    <a:effectLst/>
                    <a:latin typeface="+mn-lt"/>
                    <a:ea typeface="+mn-ea"/>
                    <a:cs typeface="+mn-cs"/>
                  </a:rPr>
                  <a:t>= 11</a:t>
                </a:r>
              </a:p>
              <a:p>
                <a:r>
                  <a:rPr lang="en-IN" sz="1200" b="1" i="1" kern="1200" dirty="0">
                    <a:solidFill>
                      <a:schemeClr val="tx1"/>
                    </a:solidFill>
                    <a:effectLst/>
                    <a:latin typeface="+mn-lt"/>
                    <a:ea typeface="+mn-ea"/>
                    <a:cs typeface="+mn-cs"/>
                  </a:rPr>
                  <a:t>          u</a:t>
                </a:r>
                <a:r>
                  <a:rPr lang="en-IN" sz="1200" b="1" kern="1200" dirty="0">
                    <a:solidFill>
                      <a:schemeClr val="tx1"/>
                    </a:solidFill>
                    <a:effectLst/>
                    <a:latin typeface="+mn-lt"/>
                    <a:ea typeface="+mn-ea"/>
                    <a:cs typeface="+mn-cs"/>
                  </a:rPr>
                  <a:t> = 5.5 km/hr</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81703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 </a:t>
                </a:r>
              </a:p>
              <a:p>
                <a:pPr lvl="0"/>
                <a:r>
                  <a:rPr lang="en-IN" sz="1200" kern="1200" dirty="0">
                    <a:solidFill>
                      <a:schemeClr val="tx1"/>
                    </a:solidFill>
                    <a:effectLst/>
                    <a:latin typeface="+mn-lt"/>
                    <a:ea typeface="+mn-ea"/>
                    <a:cs typeface="+mn-cs"/>
                  </a:rPr>
                  <a:t>Speed in still water = </a:t>
                </a:r>
                <a:r>
                  <a:rPr lang="en-IN" sz="1200" i="1" kern="1200" dirty="0">
                    <a:solidFill>
                      <a:schemeClr val="tx1"/>
                    </a:solidFill>
                    <a:effectLst/>
                    <a:latin typeface="+mn-lt"/>
                    <a:ea typeface="+mn-ea"/>
                    <a:cs typeface="+mn-cs"/>
                  </a:rPr>
                  <a:t>u</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Speed in current = </a:t>
                </a:r>
                <a:r>
                  <a:rPr lang="en-IN" sz="1200" i="1" kern="1200" dirty="0">
                    <a:solidFill>
                      <a:schemeClr val="tx1"/>
                    </a:solidFill>
                    <a:effectLst/>
                    <a:latin typeface="+mn-lt"/>
                    <a:ea typeface="+mn-ea"/>
                    <a:cs typeface="+mn-cs"/>
                  </a:rPr>
                  <a:t>v</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Given</a:t>
                </a:r>
                <a:r>
                  <a:rPr lang="en-IN"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	 </a:t>
                </a:r>
                <a:r>
                  <a:rPr lang="en-IN" sz="1200" i="1" kern="1200" dirty="0">
                    <a:solidFill>
                      <a:schemeClr val="tx1"/>
                    </a:solidFill>
                    <a:effectLst/>
                    <a:latin typeface="+mn-lt"/>
                    <a:ea typeface="+mn-ea"/>
                    <a:cs typeface="+mn-cs"/>
                  </a:rPr>
                  <a:t>u + v = 2(u-v)</a:t>
                </a:r>
                <a:endParaRPr lang="en-IN" sz="1200" kern="1200" dirty="0">
                  <a:solidFill>
                    <a:schemeClr val="tx1"/>
                  </a:solidFill>
                  <a:effectLst/>
                  <a:latin typeface="+mn-lt"/>
                  <a:ea typeface="+mn-ea"/>
                  <a:cs typeface="+mn-cs"/>
                </a:endParaRPr>
              </a:p>
              <a:p>
                <a:r>
                  <a:rPr lang="en-IN" sz="1200" i="1" kern="1200" dirty="0">
                    <a:solidFill>
                      <a:schemeClr val="tx1"/>
                    </a:solidFill>
                    <a:effectLst/>
                    <a:latin typeface="+mn-lt"/>
                    <a:ea typeface="+mn-ea"/>
                    <a:cs typeface="+mn-cs"/>
                  </a:rPr>
                  <a:t>	 u = 3v</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The speed of man in still water = 6 km/hr</a:t>
                </a:r>
              </a:p>
              <a:p>
                <a:r>
                  <a:rPr lang="en-IN" sz="1200" kern="1200" dirty="0">
                    <a:solidFill>
                      <a:schemeClr val="tx1"/>
                    </a:solidFill>
                    <a:effectLst/>
                    <a:latin typeface="+mn-lt"/>
                    <a:ea typeface="+mn-ea"/>
                    <a:cs typeface="+mn-cs"/>
                  </a:rPr>
                  <a:t>      So, rate of current in stream=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m:t>
                        </m:r>
                      </m:num>
                      <m:den>
                        <m:r>
                          <a:rPr lang="en-IN" sz="1200" i="1" kern="1200">
                            <a:solidFill>
                              <a:schemeClr val="tx1"/>
                            </a:solidFill>
                            <a:effectLst/>
                            <a:latin typeface="Cambria Math" panose="02040503050406030204" pitchFamily="18" charset="0"/>
                            <a:ea typeface="+mn-ea"/>
                            <a:cs typeface="+mn-cs"/>
                          </a:rPr>
                          <m:t>3</m:t>
                        </m:r>
                      </m:den>
                    </m:f>
                  </m:oMath>
                </a14:m>
                <a:r>
                  <a:rPr lang="en-IN" sz="1200"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sym typeface="Symbol" panose="05050102010706020507" pitchFamily="18" charset="2"/>
                  </a:rPr>
                  <a:t></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v = 2 km/hr</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Speed in still water = </a:t>
                </a:r>
                <a:r>
                  <a:rPr lang="en-IN" sz="1200" i="1" kern="1200" dirty="0">
                    <a:solidFill>
                      <a:schemeClr val="tx1"/>
                    </a:solidFill>
                    <a:effectLst/>
                    <a:latin typeface="+mn-lt"/>
                    <a:ea typeface="+mn-ea"/>
                    <a:cs typeface="+mn-cs"/>
                  </a:rPr>
                  <a:t>u</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Speed in current = </a:t>
                </a:r>
                <a:r>
                  <a:rPr lang="en-IN" sz="1200" i="1" kern="1200" dirty="0">
                    <a:solidFill>
                      <a:schemeClr val="tx1"/>
                    </a:solidFill>
                    <a:effectLst/>
                    <a:latin typeface="+mn-lt"/>
                    <a:ea typeface="+mn-ea"/>
                    <a:cs typeface="+mn-cs"/>
                  </a:rPr>
                  <a:t>v</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Given</a:t>
                </a:r>
                <a:r>
                  <a:rPr lang="en-IN"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	 </a:t>
                </a:r>
                <a:r>
                  <a:rPr lang="en-IN" sz="1200" i="1" kern="1200" dirty="0">
                    <a:solidFill>
                      <a:schemeClr val="tx1"/>
                    </a:solidFill>
                    <a:effectLst/>
                    <a:latin typeface="+mn-lt"/>
                    <a:ea typeface="+mn-ea"/>
                    <a:cs typeface="+mn-cs"/>
                  </a:rPr>
                  <a:t>u + v = 2(u-v)</a:t>
                </a:r>
                <a:endParaRPr lang="en-IN" sz="1200" kern="1200" dirty="0">
                  <a:solidFill>
                    <a:schemeClr val="tx1"/>
                  </a:solidFill>
                  <a:effectLst/>
                  <a:latin typeface="+mn-lt"/>
                  <a:ea typeface="+mn-ea"/>
                  <a:cs typeface="+mn-cs"/>
                </a:endParaRPr>
              </a:p>
              <a:p>
                <a:r>
                  <a:rPr lang="en-IN" sz="1200" i="1" kern="1200" dirty="0">
                    <a:solidFill>
                      <a:schemeClr val="tx1"/>
                    </a:solidFill>
                    <a:effectLst/>
                    <a:latin typeface="+mn-lt"/>
                    <a:ea typeface="+mn-ea"/>
                    <a:cs typeface="+mn-cs"/>
                  </a:rPr>
                  <a:t>	 u = 3v</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The speed of man in still water = 6 km/hr</a:t>
                </a:r>
              </a:p>
              <a:p>
                <a:r>
                  <a:rPr lang="en-IN" sz="1200" kern="1200" dirty="0">
                    <a:solidFill>
                      <a:schemeClr val="tx1"/>
                    </a:solidFill>
                    <a:effectLst/>
                    <a:latin typeface="+mn-lt"/>
                    <a:ea typeface="+mn-ea"/>
                    <a:cs typeface="+mn-cs"/>
                  </a:rPr>
                  <a:t>      So, rate of current in stream= </a:t>
                </a:r>
                <a:r>
                  <a:rPr lang="en-IN" sz="1200" i="0" kern="1200">
                    <a:solidFill>
                      <a:schemeClr val="tx1"/>
                    </a:solidFill>
                    <a:effectLst/>
                    <a:latin typeface="+mn-lt"/>
                    <a:ea typeface="+mn-ea"/>
                    <a:cs typeface="+mn-cs"/>
                  </a:rPr>
                  <a:t>6/3</a:t>
                </a:r>
                <a:r>
                  <a:rPr lang="en-IN" sz="1200"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sym typeface="Symbol" panose="05050102010706020507" pitchFamily="18" charset="2"/>
                  </a:rPr>
                  <a:t></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v = 2 km/hr</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07773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View </a:t>
            </a:r>
            <a:r>
              <a:rPr lang="en-US" sz="1200" kern="1200" dirty="0">
                <a:solidFill>
                  <a:schemeClr val="tx1"/>
                </a:solidFill>
                <a:effectLst/>
                <a:latin typeface="+mn-lt"/>
                <a:ea typeface="+mn-ea"/>
                <a:cs typeface="+mn-cs"/>
                <a:sym typeface="Wingdings" panose="05000000000000000000" pitchFamily="2" charset="2"/>
              </a:rPr>
              <a:t> Notes Page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pic>
        <p:nvPicPr>
          <p:cNvPr id="7" name="Picture 6"/>
          <p:cNvPicPr>
            <a:picLocks noChangeAspect="1" noChangeArrowheads="1"/>
          </p:cNvPicPr>
          <p:nvPr/>
        </p:nvPicPr>
        <p:blipFill>
          <a:blip r:embed="rId3"/>
          <a:srcRect/>
          <a:stretch>
            <a:fillRect/>
          </a:stretch>
        </p:blipFill>
        <p:spPr bwMode="auto">
          <a:xfrm>
            <a:off x="1219200" y="4875213"/>
            <a:ext cx="3819525" cy="1768929"/>
          </a:xfrm>
          <a:prstGeom prst="rect">
            <a:avLst/>
          </a:prstGeom>
          <a:noFill/>
          <a:ln w="1">
            <a:noFill/>
            <a:miter lim="800000"/>
            <a:headEnd/>
            <a:tailEnd type="none" w="med" len="med"/>
          </a:ln>
          <a:effectLst/>
        </p:spPr>
      </p:pic>
    </p:spTree>
    <p:extLst>
      <p:ext uri="{BB962C8B-B14F-4D97-AF65-F5344CB8AC3E}">
        <p14:creationId xmlns:p14="http://schemas.microsoft.com/office/powerpoint/2010/main" val="2215284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boat P travels downstream, it will effectively have a speed to 30kmph. Likewise, Q will have an effective speed of 10kmph. The relative speed = 40kmph. So, the two boats will meet for the first time after </a:t>
            </a:r>
            <a:r>
              <a:rPr lang="en-US" sz="1200" b="0" i="0" u="none" strike="noStrike" kern="1200" dirty="0">
                <a:solidFill>
                  <a:schemeClr val="tx1"/>
                </a:solidFill>
                <a:effectLst/>
                <a:latin typeface="+mn-lt"/>
                <a:ea typeface="+mn-ea"/>
                <a:cs typeface="+mn-cs"/>
              </a:rPr>
              <a:t>300/40</a:t>
            </a:r>
            <a:r>
              <a:rPr lang="en-US" sz="1200" b="0" i="0" kern="1200" dirty="0">
                <a:solidFill>
                  <a:schemeClr val="tx1"/>
                </a:solidFill>
                <a:effectLst/>
                <a:latin typeface="+mn-lt"/>
                <a:ea typeface="+mn-ea"/>
                <a:cs typeface="+mn-cs"/>
              </a:rPr>
              <a:t> hours (Distance/relative speed) = 7.5 hours (Actually, for this part we do not need the speed of the stream)</a:t>
            </a:r>
            <a:br>
              <a:rPr lang="en-US" dirty="0"/>
            </a:br>
            <a:br>
              <a:rPr lang="en-US" dirty="0"/>
            </a:br>
            <a:r>
              <a:rPr lang="en-US" sz="1200" b="0" i="0" kern="1200" dirty="0">
                <a:solidFill>
                  <a:schemeClr val="tx1"/>
                </a:solidFill>
                <a:effectLst/>
                <a:latin typeface="+mn-lt"/>
                <a:ea typeface="+mn-ea"/>
                <a:cs typeface="+mn-cs"/>
              </a:rPr>
              <a:t>The second part is more interesting, because the speed of the boats change when they change direction. Boat P is quicker, so it will reach the destination sooner. Boat P will reach City B in 10 hours </a:t>
            </a:r>
            <a:r>
              <a:rPr lang="en-US" sz="1200" b="0" i="0" u="none" strike="noStrike" kern="1200" dirty="0">
                <a:solidFill>
                  <a:schemeClr val="tx1"/>
                </a:solidFill>
                <a:effectLst/>
                <a:latin typeface="+mn-lt"/>
                <a:ea typeface="+mn-ea"/>
                <a:cs typeface="+mn-cs"/>
              </a:rPr>
              <a:t>300/30</a:t>
            </a:r>
            <a:r>
              <a:rPr lang="en-US" sz="1200" b="0" i="0" kern="1200" dirty="0">
                <a:solidFill>
                  <a:schemeClr val="tx1"/>
                </a:solidFill>
                <a:effectLst/>
                <a:latin typeface="+mn-lt"/>
                <a:ea typeface="+mn-ea"/>
                <a:cs typeface="+mn-cs"/>
              </a:rPr>
              <a:t>. When boat P reaches city B, boat Q will be at a point 100kms from city B.</a:t>
            </a:r>
            <a:br>
              <a:rPr lang="en-US" dirty="0"/>
            </a:br>
            <a:br>
              <a:rPr lang="en-US" dirty="0"/>
            </a:br>
            <a:r>
              <a:rPr lang="en-US" sz="1200" b="0" i="0" kern="1200" dirty="0">
                <a:solidFill>
                  <a:schemeClr val="tx1"/>
                </a:solidFill>
                <a:effectLst/>
                <a:latin typeface="+mn-lt"/>
                <a:ea typeface="+mn-ea"/>
                <a:cs typeface="+mn-cs"/>
              </a:rPr>
              <a:t>After 10 hours, both P and Q will be travelling upstream,</a:t>
            </a:r>
            <a:br>
              <a:rPr lang="en-US" dirty="0"/>
            </a:br>
            <a:r>
              <a:rPr lang="en-US" sz="1200" b="0" i="0" kern="1200" dirty="0">
                <a:solidFill>
                  <a:schemeClr val="tx1"/>
                </a:solidFill>
                <a:effectLst/>
                <a:latin typeface="+mn-lt"/>
                <a:ea typeface="+mn-ea"/>
                <a:cs typeface="+mn-cs"/>
              </a:rPr>
              <a:t>P's speed = 20 km/</a:t>
            </a:r>
            <a:r>
              <a:rPr lang="en-US" sz="1200" b="0" i="0" kern="1200" dirty="0" err="1">
                <a:solidFill>
                  <a:schemeClr val="tx1"/>
                </a:solidFill>
                <a:effectLst/>
                <a:latin typeface="+mn-lt"/>
                <a:ea typeface="+mn-ea"/>
                <a:cs typeface="+mn-cs"/>
              </a:rPr>
              <a:t>hr</a:t>
            </a:r>
            <a:br>
              <a:rPr lang="en-US" dirty="0"/>
            </a:br>
            <a:r>
              <a:rPr lang="en-US" sz="1200" b="0" i="0" kern="1200" dirty="0">
                <a:solidFill>
                  <a:schemeClr val="tx1"/>
                </a:solidFill>
                <a:effectLst/>
                <a:latin typeface="+mn-lt"/>
                <a:ea typeface="+mn-ea"/>
                <a:cs typeface="+mn-cs"/>
              </a:rPr>
              <a:t>Q's speed = 10 km/</a:t>
            </a:r>
            <a:r>
              <a:rPr lang="en-US" sz="1200" b="0" i="0" kern="1200" dirty="0" err="1">
                <a:solidFill>
                  <a:schemeClr val="tx1"/>
                </a:solidFill>
                <a:effectLst/>
                <a:latin typeface="+mn-lt"/>
                <a:ea typeface="+mn-ea"/>
                <a:cs typeface="+mn-cs"/>
              </a:rPr>
              <a:t>hr</a:t>
            </a:r>
            <a:br>
              <a:rPr lang="en-US" dirty="0"/>
            </a:br>
            <a:r>
              <a:rPr lang="en-US" sz="1200" b="0" i="0" kern="1200" dirty="0">
                <a:solidFill>
                  <a:schemeClr val="tx1"/>
                </a:solidFill>
                <a:effectLst/>
                <a:latin typeface="+mn-lt"/>
                <a:ea typeface="+mn-ea"/>
                <a:cs typeface="+mn-cs"/>
              </a:rPr>
              <a:t>Relative speed = 10km/</a:t>
            </a:r>
            <a:r>
              <a:rPr lang="en-US" sz="1200" b="0" i="0" kern="1200" dirty="0" err="1">
                <a:solidFill>
                  <a:schemeClr val="tx1"/>
                </a:solidFill>
                <a:effectLst/>
                <a:latin typeface="+mn-lt"/>
                <a:ea typeface="+mn-ea"/>
                <a:cs typeface="+mn-cs"/>
              </a:rPr>
              <a:t>hr</a:t>
            </a:r>
            <a:br>
              <a:rPr lang="en-US" dirty="0"/>
            </a:br>
            <a:r>
              <a:rPr lang="en-US" sz="1200" b="0" i="0" kern="1200" dirty="0">
                <a:solidFill>
                  <a:schemeClr val="tx1"/>
                </a:solidFill>
                <a:effectLst/>
                <a:latin typeface="+mn-lt"/>
                <a:ea typeface="+mn-ea"/>
                <a:cs typeface="+mn-cs"/>
              </a:rPr>
              <a:t>Q is ahead of P by 100 </a:t>
            </a:r>
            <a:r>
              <a:rPr lang="en-US" sz="1200" b="0" i="0" kern="1200" dirty="0" err="1">
                <a:solidFill>
                  <a:schemeClr val="tx1"/>
                </a:solidFill>
                <a:effectLst/>
                <a:latin typeface="+mn-lt"/>
                <a:ea typeface="+mn-ea"/>
                <a:cs typeface="+mn-cs"/>
              </a:rPr>
              <a:t>kms</a:t>
            </a:r>
            <a:br>
              <a:rPr lang="en-US" dirty="0"/>
            </a:br>
            <a:br>
              <a:rPr lang="en-US" dirty="0"/>
            </a:br>
            <a:r>
              <a:rPr lang="en-US" sz="1200" b="0" i="0" kern="1200" dirty="0">
                <a:solidFill>
                  <a:schemeClr val="tx1"/>
                </a:solidFill>
                <a:effectLst/>
                <a:latin typeface="+mn-lt"/>
                <a:ea typeface="+mn-ea"/>
                <a:cs typeface="+mn-cs"/>
              </a:rPr>
              <a:t>P will catch up with Q after 10 more hours </a:t>
            </a:r>
            <a:r>
              <a:rPr lang="en-US" sz="1200" b="0" i="0" u="none" strike="noStrike" kern="1200" dirty="0">
                <a:solidFill>
                  <a:schemeClr val="tx1"/>
                </a:solidFill>
                <a:effectLst/>
                <a:latin typeface="+mn-lt"/>
                <a:ea typeface="+mn-ea"/>
                <a:cs typeface="+mn-cs"/>
              </a:rPr>
              <a:t>Distance/RelativeSpeed−100/10</a:t>
            </a:r>
            <a:r>
              <a:rPr lang="en-US" sz="1200" b="0" i="0" kern="1200" dirty="0">
                <a:solidFill>
                  <a:schemeClr val="tx1"/>
                </a:solidFill>
                <a:effectLst/>
                <a:latin typeface="+mn-lt"/>
                <a:ea typeface="+mn-ea"/>
                <a:cs typeface="+mn-cs"/>
              </a:rPr>
              <a:t>.</a:t>
            </a:r>
            <a:br>
              <a:rPr lang="en-US" dirty="0"/>
            </a:br>
            <a:br>
              <a:rPr lang="en-US" dirty="0"/>
            </a:br>
            <a:r>
              <a:rPr lang="en-US" sz="1200" b="0" i="0" kern="1200" dirty="0">
                <a:solidFill>
                  <a:schemeClr val="tx1"/>
                </a:solidFill>
                <a:effectLst/>
                <a:latin typeface="+mn-lt"/>
                <a:ea typeface="+mn-ea"/>
                <a:cs typeface="+mn-cs"/>
              </a:rPr>
              <a:t>So, P and Q will meet after 20 hours at a point 200 </a:t>
            </a:r>
            <a:r>
              <a:rPr lang="en-US" sz="1200" b="0" i="0" kern="1200" dirty="0" err="1">
                <a:solidFill>
                  <a:schemeClr val="tx1"/>
                </a:solidFill>
                <a:effectLst/>
                <a:latin typeface="+mn-lt"/>
                <a:ea typeface="+mn-ea"/>
                <a:cs typeface="+mn-cs"/>
              </a:rPr>
              <a:t>kms</a:t>
            </a:r>
            <a:r>
              <a:rPr lang="en-US" sz="1200" b="0" i="0" kern="1200" dirty="0">
                <a:solidFill>
                  <a:schemeClr val="tx1"/>
                </a:solidFill>
                <a:effectLst/>
                <a:latin typeface="+mn-lt"/>
                <a:ea typeface="+mn-ea"/>
                <a:cs typeface="+mn-cs"/>
              </a:rPr>
              <a:t> from city B.</a:t>
            </a:r>
            <a:br>
              <a:rPr lang="en-US" dirty="0"/>
            </a:br>
            <a:br>
              <a:rPr lang="en-US" dirty="0"/>
            </a:br>
            <a:r>
              <a:rPr lang="en-US" sz="1200" b="1" i="0" kern="1200" dirty="0">
                <a:solidFill>
                  <a:schemeClr val="tx1"/>
                </a:solidFill>
                <a:effectLst/>
                <a:latin typeface="+mn-lt"/>
                <a:ea typeface="+mn-ea"/>
                <a:cs typeface="+mn-cs"/>
              </a:rPr>
              <a:t>Correct Answer: 7.5 hours and 20 hours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341559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Let Rohan’s speed be v and </a:t>
            </a:r>
            <a:r>
              <a:rPr lang="en-IN" sz="1200" b="0" i="0" kern="1200" dirty="0" err="1">
                <a:solidFill>
                  <a:schemeClr val="tx1"/>
                </a:solidFill>
                <a:effectLst/>
                <a:latin typeface="+mn-lt"/>
                <a:ea typeface="+mn-ea"/>
                <a:cs typeface="+mn-cs"/>
              </a:rPr>
              <a:t>Sohan’s</a:t>
            </a:r>
            <a:r>
              <a:rPr lang="en-IN" sz="1200" b="0" i="0" kern="1200" dirty="0">
                <a:solidFill>
                  <a:schemeClr val="tx1"/>
                </a:solidFill>
                <a:effectLst/>
                <a:latin typeface="+mn-lt"/>
                <a:ea typeface="+mn-ea"/>
                <a:cs typeface="+mn-cs"/>
              </a:rPr>
              <a:t> speed be 2v. Since the time taken for both is same the relative speed of both is same. Let the escalator’s speed be u. Therefore, v + u = 2v – u or v = 2u. Therefore, the speed of the escalator is half the speed of Rohan. Therefore, when Rohan covers 40 steps on his own, the escalator throws 20 steps. Therefore total steps on the escalator = 40 + 20 = 60.</a:t>
            </a:r>
            <a:br>
              <a:rPr lang="en-IN" dirty="0"/>
            </a:br>
            <a:r>
              <a:rPr lang="en-IN" sz="1200" b="0" i="0" kern="1200" dirty="0">
                <a:solidFill>
                  <a:schemeClr val="tx1"/>
                </a:solidFill>
                <a:effectLst/>
                <a:latin typeface="+mn-lt"/>
                <a:ea typeface="+mn-ea"/>
                <a:cs typeface="+mn-cs"/>
              </a:rPr>
              <a:t>1. Both Rohan and </a:t>
            </a:r>
            <a:r>
              <a:rPr lang="en-IN" sz="1200" b="0" i="0" kern="1200" dirty="0" err="1">
                <a:solidFill>
                  <a:schemeClr val="tx1"/>
                </a:solidFill>
                <a:effectLst/>
                <a:latin typeface="+mn-lt"/>
                <a:ea typeface="+mn-ea"/>
                <a:cs typeface="+mn-cs"/>
              </a:rPr>
              <a:t>Sohan</a:t>
            </a:r>
            <a:r>
              <a:rPr lang="en-IN" sz="1200" b="0" i="0" kern="1200" dirty="0">
                <a:solidFill>
                  <a:schemeClr val="tx1"/>
                </a:solidFill>
                <a:effectLst/>
                <a:latin typeface="+mn-lt"/>
                <a:ea typeface="+mn-ea"/>
                <a:cs typeface="+mn-cs"/>
              </a:rPr>
              <a:t> will meet halfway, i.e. 30 steps, as their relative speeds are same. Rohan’s speed is double that of escalator, therefore, to cover 30 steps, Rohan will cover 20 steps and 10 steps would be covered by escalator. </a:t>
            </a:r>
            <a:r>
              <a:rPr lang="en-IN" sz="1200" b="0" i="0" kern="1200" dirty="0" err="1">
                <a:solidFill>
                  <a:schemeClr val="tx1"/>
                </a:solidFill>
                <a:effectLst/>
                <a:latin typeface="+mn-lt"/>
                <a:ea typeface="+mn-ea"/>
                <a:cs typeface="+mn-cs"/>
              </a:rPr>
              <a:t>Sohan’s</a:t>
            </a:r>
            <a:r>
              <a:rPr lang="en-IN" sz="1200" b="0" i="0" kern="1200" dirty="0">
                <a:solidFill>
                  <a:schemeClr val="tx1"/>
                </a:solidFill>
                <a:effectLst/>
                <a:latin typeface="+mn-lt"/>
                <a:ea typeface="+mn-ea"/>
                <a:cs typeface="+mn-cs"/>
              </a:rPr>
              <a:t> speed is four times that of escalator and he is going against the escalator. Therefore, to cover 30 steps, he will have to climb 40 steps and the escalator will bring him down by 10 steps in the same time. Therefore difference in </a:t>
            </a:r>
            <a:r>
              <a:rPr lang="en-IN" sz="1200" b="0" i="0" kern="1200" dirty="0" err="1">
                <a:solidFill>
                  <a:schemeClr val="tx1"/>
                </a:solidFill>
                <a:effectLst/>
                <a:latin typeface="+mn-lt"/>
                <a:ea typeface="+mn-ea"/>
                <a:cs typeface="+mn-cs"/>
              </a:rPr>
              <a:t>Sohan’s</a:t>
            </a:r>
            <a:r>
              <a:rPr lang="en-IN" sz="1200" b="0" i="0" kern="1200" dirty="0">
                <a:solidFill>
                  <a:schemeClr val="tx1"/>
                </a:solidFill>
                <a:effectLst/>
                <a:latin typeface="+mn-lt"/>
                <a:ea typeface="+mn-ea"/>
                <a:cs typeface="+mn-cs"/>
              </a:rPr>
              <a:t> number of steps and Rohan’s number of steps = 40 – 20 = 20.</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062580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2015936"/>
          </a:xfrm>
          <a:prstGeom prst="rect">
            <a:avLst/>
          </a:prstGeom>
          <a:noFill/>
        </p:spPr>
        <p:txBody>
          <a:bodyPr wrap="square" rtlCol="0">
            <a:spAutoFit/>
          </a:bodyPr>
          <a:lstStyle/>
          <a:p>
            <a:r>
              <a:rPr lang="en-IN" sz="2500" dirty="0">
                <a:latin typeface="Nunito Sans" panose="020B0604020202020204" charset="0"/>
              </a:rPr>
              <a:t>Due to a technical glitch, the escalator in a shopping mall moves two steps upward and one step downward. Rahul, who is in a hurry to meet his friend, doesn’t wait for the escalator to take him upstairs but instead walks on it. If he covers 60 steps in total and he takes 15 seconds for it, find the number of steps he would have covered had the escalator been functioning properly.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364902" y="4990515"/>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Cannot be determined</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277627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2492990"/>
          </a:xfrm>
          <a:prstGeom prst="rect">
            <a:avLst/>
          </a:prstGeom>
          <a:noFill/>
        </p:spPr>
        <p:txBody>
          <a:bodyPr wrap="square" rtlCol="0">
            <a:spAutoFit/>
          </a:bodyPr>
          <a:lstStyle/>
          <a:p>
            <a:r>
              <a:rPr lang="en-IN" sz="2500" dirty="0">
                <a:latin typeface="Nunito Sans" panose="020B0604020202020204" charset="0"/>
              </a:rPr>
              <a:t>Shyama and Vyom walk up an escalator (moving stairway). The escalator moves at a constant speed. Shyama takes three steps for every two of Vyom’s steps. Shyama gets to the top of the escalator after having taken 25 steps, while Vyom (because his slower pace lets the escalator do a little more of the work) takes only 20 steps to reach the top. If the escalator were turned off, how many steps would they have to take to walk up?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364902" y="4990515"/>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Cannot be determined</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152121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1246495"/>
          </a:xfrm>
          <a:prstGeom prst="rect">
            <a:avLst/>
          </a:prstGeom>
          <a:noFill/>
        </p:spPr>
        <p:txBody>
          <a:bodyPr wrap="square" rtlCol="0">
            <a:spAutoFit/>
          </a:bodyPr>
          <a:lstStyle/>
          <a:p>
            <a:r>
              <a:rPr lang="en-IN" sz="2500" dirty="0">
                <a:latin typeface="Nunito Sans" panose="020B0604020202020204" charset="0"/>
              </a:rPr>
              <a:t>In a flight of 600 km, an aeroplane was slowed down due to bad weather. Its average speed for the trip was reduced by 200 km/h and the time of flight was increased by 30 minutes. Find the duration of the flight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hour</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hours</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hours</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364902" y="4990515"/>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hours</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266647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1246495"/>
          </a:xfrm>
          <a:prstGeom prst="rect">
            <a:avLst/>
          </a:prstGeom>
          <a:noFill/>
        </p:spPr>
        <p:txBody>
          <a:bodyPr wrap="square" rtlCol="0">
            <a:spAutoFit/>
          </a:bodyPr>
          <a:lstStyle/>
          <a:p>
            <a:r>
              <a:rPr lang="en-IN" sz="2500" dirty="0">
                <a:latin typeface="Nunito Sans" panose="020B0604020202020204" charset="0"/>
              </a:rPr>
              <a:t>When moving downstream, a boat can travel 2 km more than the distance that it could travel in still water in an hour. Find the distance that it could travel upstream in an hour.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6 km less than the distance in downstream</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 km less than the distance in still water</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4 km less than the distance in downstream</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364902" y="4990515"/>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More than one of the above</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271255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2785378"/>
          </a:xfrm>
          <a:prstGeom prst="rect">
            <a:avLst/>
          </a:prstGeom>
          <a:noFill/>
        </p:spPr>
        <p:txBody>
          <a:bodyPr wrap="square" rtlCol="0">
            <a:spAutoFit/>
          </a:bodyPr>
          <a:lstStyle/>
          <a:p>
            <a:r>
              <a:rPr lang="en-IN" sz="2500" dirty="0">
                <a:latin typeface="Nunito Sans" panose="020B0604020202020204" charset="0"/>
              </a:rPr>
              <a:t>A man can cross a downstream river by steamer in 40 minutes and same by boat in 1 hour. If the time of crossing the river in upstream direction by steamer is 50% more than downstream time by the steamer and the time required by boat to cross the same river by boat in upstream is 50% more than the time required in downstream by boat. what is the time taken for the man to cross the river downstream by steamer and then return to same place by boat half the way and by steamer the rest of the way?</a:t>
            </a:r>
          </a:p>
        </p:txBody>
      </p:sp>
      <p:sp>
        <p:nvSpPr>
          <p:cNvPr id="4" name="Rectangle 3">
            <a:extLst>
              <a:ext uri="{FF2B5EF4-FFF2-40B4-BE49-F238E27FC236}">
                <a16:creationId xmlns:a16="http://schemas.microsoft.com/office/drawing/2014/main" id="{E5DD2504-B1FF-4F55-B4FA-4AEA19FF2DD8}"/>
              </a:ext>
            </a:extLst>
          </p:cNvPr>
          <p:cNvSpPr/>
          <p:nvPr/>
        </p:nvSpPr>
        <p:spPr>
          <a:xfrm>
            <a:off x="738059" y="384688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27852" y="442164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36159" y="3846882"/>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85 min</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525952" y="4421642"/>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115 min</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38059" y="499640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21989" y="556061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36159" y="4996402"/>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120 min</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4963" y="5536566"/>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125 min</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37628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1246495"/>
          </a:xfrm>
          <a:prstGeom prst="rect">
            <a:avLst/>
          </a:prstGeom>
          <a:noFill/>
        </p:spPr>
        <p:txBody>
          <a:bodyPr wrap="square" rtlCol="0">
            <a:spAutoFit/>
          </a:bodyPr>
          <a:lstStyle/>
          <a:p>
            <a:r>
              <a:rPr lang="en-IN" sz="2500" dirty="0">
                <a:latin typeface="Nunito Sans" panose="020B0604020202020204" charset="0"/>
              </a:rPr>
              <a:t>Two boats start at the same instant to cross a river W metre wide. The faster boat reaches the other bank and returns back immediately. What are the distances travelled by them they meet, where the speeds of these boats are b1 &amp; b2?</a:t>
            </a:r>
          </a:p>
        </p:txBody>
      </p:sp>
      <p:sp>
        <p:nvSpPr>
          <p:cNvPr id="4" name="Rectangle 3">
            <a:extLst>
              <a:ext uri="{FF2B5EF4-FFF2-40B4-BE49-F238E27FC236}">
                <a16:creationId xmlns:a16="http://schemas.microsoft.com/office/drawing/2014/main" id="{E5DD2504-B1FF-4F55-B4FA-4AEA19FF2DD8}"/>
              </a:ext>
            </a:extLst>
          </p:cNvPr>
          <p:cNvSpPr/>
          <p:nvPr/>
        </p:nvSpPr>
        <p:spPr>
          <a:xfrm>
            <a:off x="738059" y="384688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27852" y="442164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36159" y="3846882"/>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2W/(b1+b2) , 2W/(b1-b2)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525952" y="4421642"/>
            <a:ext cx="10098317" cy="669414"/>
          </a:xfrm>
          <a:prstGeom prst="rect">
            <a:avLst/>
          </a:prstGeom>
          <a:noFill/>
        </p:spPr>
        <p:txBody>
          <a:bodyPr wrap="square" lIns="91440" tIns="45720" rIns="91440" bIns="45720">
            <a:spAutoFit/>
          </a:bodyPr>
          <a:lstStyle/>
          <a:p>
            <a:pPr>
              <a:lnSpc>
                <a:spcPct val="150000"/>
              </a:lnSpc>
            </a:pPr>
            <a:r>
              <a:rPr lang="pl-PL" sz="2500" dirty="0">
                <a:latin typeface="Nunito Sans" panose="00000500000000000000" pitchFamily="2" charset="0"/>
              </a:rPr>
              <a:t>2W/(b1+b2) x b1 and</a:t>
            </a:r>
            <a:r>
              <a:rPr lang="en-IN" sz="2500" dirty="0">
                <a:latin typeface="Nunito Sans" panose="00000500000000000000" pitchFamily="2" charset="0"/>
              </a:rPr>
              <a:t> </a:t>
            </a:r>
            <a:r>
              <a:rPr lang="pl-PL" sz="2500" dirty="0">
                <a:latin typeface="Nunito Sans" panose="00000500000000000000" pitchFamily="2" charset="0"/>
              </a:rPr>
              <a:t>2W/(b1+b2) x   b2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38059" y="499640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21989" y="556061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36159" y="4996402"/>
            <a:ext cx="10098317" cy="621324"/>
          </a:xfrm>
          <a:prstGeom prst="rect">
            <a:avLst/>
          </a:prstGeom>
          <a:noFill/>
        </p:spPr>
        <p:txBody>
          <a:bodyPr wrap="square" lIns="91440" tIns="45720" rIns="91440" bIns="45720">
            <a:spAutoFit/>
          </a:bodyPr>
          <a:lstStyle/>
          <a:p>
            <a:pPr>
              <a:lnSpc>
                <a:spcPct val="150000"/>
              </a:lnSpc>
            </a:pPr>
            <a:r>
              <a:rPr lang="pl-PL" sz="2500" dirty="0">
                <a:latin typeface="Nunito Sans" panose="00000500000000000000" pitchFamily="2" charset="0"/>
              </a:rPr>
              <a:t>W/(b1+b2) x b1, W/(b1+b2) x b2</a:t>
            </a:r>
          </a:p>
        </p:txBody>
      </p:sp>
      <p:sp>
        <p:nvSpPr>
          <p:cNvPr id="14" name="Rectangle 13">
            <a:extLst>
              <a:ext uri="{FF2B5EF4-FFF2-40B4-BE49-F238E27FC236}">
                <a16:creationId xmlns:a16="http://schemas.microsoft.com/office/drawing/2014/main" id="{D95ABC10-15CF-488C-806F-94CE71FC878A}"/>
              </a:ext>
            </a:extLst>
          </p:cNvPr>
          <p:cNvSpPr/>
          <p:nvPr/>
        </p:nvSpPr>
        <p:spPr>
          <a:xfrm>
            <a:off x="1444963" y="5536566"/>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data insufficient</a:t>
            </a:r>
          </a:p>
        </p:txBody>
      </p:sp>
    </p:spTree>
    <p:extLst>
      <p:ext uri="{BB962C8B-B14F-4D97-AF65-F5344CB8AC3E}">
        <p14:creationId xmlns:p14="http://schemas.microsoft.com/office/powerpoint/2010/main" val="3525761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2015936"/>
          </a:xfrm>
          <a:prstGeom prst="rect">
            <a:avLst/>
          </a:prstGeom>
          <a:noFill/>
        </p:spPr>
        <p:txBody>
          <a:bodyPr wrap="square" rtlCol="0">
            <a:spAutoFit/>
          </a:bodyPr>
          <a:lstStyle/>
          <a:p>
            <a:r>
              <a:rPr lang="en-IN" sz="2500" dirty="0" err="1">
                <a:latin typeface="Nunito Sans" panose="020B0604020202020204" charset="0"/>
              </a:rPr>
              <a:t>Mariya</a:t>
            </a:r>
            <a:r>
              <a:rPr lang="en-IN" sz="2500" dirty="0">
                <a:latin typeface="Nunito Sans" panose="020B0604020202020204" charset="0"/>
              </a:rPr>
              <a:t> was travelling in her boat when the wind blew her hat off and the hat started floating back downstream. The boat continued to upstream for twelve more minutes before </a:t>
            </a:r>
            <a:r>
              <a:rPr lang="en-IN" sz="2500" dirty="0" err="1">
                <a:latin typeface="Nunito Sans" panose="020B0604020202020204" charset="0"/>
              </a:rPr>
              <a:t>Mariya</a:t>
            </a:r>
            <a:r>
              <a:rPr lang="en-IN" sz="2500" dirty="0">
                <a:latin typeface="Nunito Sans" panose="020B0604020202020204" charset="0"/>
              </a:rPr>
              <a:t> realized that her hat had fallen off and turned back downstream. She caught up with that as soon as it reached starting point. Find the speed of river if </a:t>
            </a:r>
            <a:r>
              <a:rPr lang="en-IN" sz="2500" dirty="0" err="1">
                <a:latin typeface="Nunito Sans" panose="020B0604020202020204" charset="0"/>
              </a:rPr>
              <a:t>Mariya's</a:t>
            </a:r>
            <a:r>
              <a:rPr lang="en-IN" sz="2500" dirty="0">
                <a:latin typeface="Nunito Sans" panose="020B0604020202020204" charset="0"/>
              </a:rPr>
              <a:t> hat flew off exactly 31m from where she started :</a:t>
            </a:r>
          </a:p>
        </p:txBody>
      </p:sp>
      <p:sp>
        <p:nvSpPr>
          <p:cNvPr id="4" name="Rectangle 3">
            <a:extLst>
              <a:ext uri="{FF2B5EF4-FFF2-40B4-BE49-F238E27FC236}">
                <a16:creationId xmlns:a16="http://schemas.microsoft.com/office/drawing/2014/main" id="{E5DD2504-B1FF-4F55-B4FA-4AEA19FF2DD8}"/>
              </a:ext>
            </a:extLst>
          </p:cNvPr>
          <p:cNvSpPr/>
          <p:nvPr/>
        </p:nvSpPr>
        <p:spPr>
          <a:xfrm>
            <a:off x="738059" y="3846882"/>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27852" y="4421642"/>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36159" y="3846882"/>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20B0604020202020204" charset="0"/>
              </a:rPr>
              <a:t>5 km/h </a:t>
            </a:r>
            <a:endParaRPr lang="en-US" sz="2500" baseline="300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525952" y="4421642"/>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20B0604020202020204" charset="0"/>
              </a:rPr>
              <a:t>6 km/h </a:t>
            </a:r>
            <a:endParaRPr lang="pl-PL"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38059" y="4996402"/>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21989" y="556061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36159" y="4996402"/>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20B0604020202020204" charset="0"/>
              </a:rPr>
              <a:t>7.5 km/h </a:t>
            </a:r>
            <a:endParaRPr lang="pl-PL" sz="2500" dirty="0">
              <a:latin typeface="Nunito Sans" panose="020B0604020202020204"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4963" y="5536566"/>
            <a:ext cx="10098317" cy="1246495"/>
          </a:xfrm>
          <a:prstGeom prst="rect">
            <a:avLst/>
          </a:prstGeom>
          <a:noFill/>
        </p:spPr>
        <p:txBody>
          <a:bodyPr wrap="square" lIns="91440" tIns="45720" rIns="91440" bIns="45720">
            <a:spAutoFit/>
          </a:bodyPr>
          <a:lstStyle/>
          <a:p>
            <a:pPr>
              <a:lnSpc>
                <a:spcPct val="150000"/>
              </a:lnSpc>
            </a:pPr>
            <a:r>
              <a:rPr lang="en-IN" sz="2500" dirty="0">
                <a:latin typeface="Nunito Sans" panose="020B0604020202020204" charset="0"/>
              </a:rPr>
              <a:t>can't be determined</a:t>
            </a:r>
            <a:br>
              <a:rPr lang="en-IN" sz="2500" dirty="0">
                <a:latin typeface="Nunito Sans" panose="020B0604020202020204" charset="0"/>
              </a:rPr>
            </a:br>
            <a:endParaRPr lang="en-IN" sz="2500" dirty="0">
              <a:latin typeface="Nunito Sans" panose="020B0604020202020204" charset="0"/>
            </a:endParaRPr>
          </a:p>
        </p:txBody>
      </p:sp>
    </p:spTree>
    <p:extLst>
      <p:ext uri="{BB962C8B-B14F-4D97-AF65-F5344CB8AC3E}">
        <p14:creationId xmlns:p14="http://schemas.microsoft.com/office/powerpoint/2010/main" val="298709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1246495"/>
          </a:xfrm>
          <a:prstGeom prst="rect">
            <a:avLst/>
          </a:prstGeom>
          <a:noFill/>
        </p:spPr>
        <p:txBody>
          <a:bodyPr wrap="square" rtlCol="0">
            <a:spAutoFit/>
          </a:bodyPr>
          <a:lstStyle/>
          <a:p>
            <a:r>
              <a:rPr lang="en-IN" sz="2500" dirty="0">
                <a:latin typeface="Nunito Sans" panose="00000500000000000000" pitchFamily="2" charset="0"/>
              </a:rPr>
              <a:t>Ravi takes 40 seconds to walk up on an escalator which is moving upwards but he takes 60 seconds to walk up on an escalator which is moving downwards. How much time will he take to walk up if the escalator is not moving?</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 s</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 s</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39757"/>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 s</a:t>
            </a: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 s</a:t>
            </a:r>
          </a:p>
        </p:txBody>
      </p:sp>
    </p:spTree>
    <p:extLst>
      <p:ext uri="{BB962C8B-B14F-4D97-AF65-F5344CB8AC3E}">
        <p14:creationId xmlns:p14="http://schemas.microsoft.com/office/powerpoint/2010/main" val="94793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938992"/>
          </a:xfrm>
          <a:prstGeom prst="rect">
            <a:avLst/>
          </a:prstGeom>
          <a:noFill/>
        </p:spPr>
        <p:txBody>
          <a:bodyPr wrap="square" rtlCol="0">
            <a:spAutoFit/>
          </a:bodyPr>
          <a:lstStyle/>
          <a:p>
            <a:r>
              <a:rPr lang="en-US" sz="6000" dirty="0">
                <a:latin typeface="Nunito Sans SemiBold" panose="00000700000000000000" pitchFamily="2" charset="0"/>
              </a:rPr>
              <a:t>Effective Speed, Problems  Based on Boats, Escalators</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17402"/>
            <a:ext cx="12192000" cy="1246495"/>
          </a:xfrm>
          <a:prstGeom prst="rect">
            <a:avLst/>
          </a:prstGeom>
          <a:noFill/>
        </p:spPr>
        <p:txBody>
          <a:bodyPr wrap="square" rtlCol="0">
            <a:spAutoFit/>
          </a:bodyPr>
          <a:lstStyle/>
          <a:p>
            <a:r>
              <a:rPr lang="en-US" sz="2500" dirty="0">
                <a:latin typeface="Nunito Sans" panose="00000500000000000000" pitchFamily="2" charset="0"/>
              </a:rPr>
              <a:t>A boat takes 7 hours to go from A to C, through a midpoint B. But it takes 8 hours to go from A to B and then return from B to A. How long it would take to go from C to A?</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 hours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hours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 hours</a:t>
            </a: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Tree>
    <p:extLst>
      <p:ext uri="{BB962C8B-B14F-4D97-AF65-F5344CB8AC3E}">
        <p14:creationId xmlns:p14="http://schemas.microsoft.com/office/powerpoint/2010/main" val="118205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1008278"/>
            <a:ext cx="12192000" cy="1246495"/>
          </a:xfrm>
          <a:prstGeom prst="rect">
            <a:avLst/>
          </a:prstGeom>
          <a:noFill/>
        </p:spPr>
        <p:txBody>
          <a:bodyPr wrap="square" rtlCol="0">
            <a:spAutoFit/>
          </a:bodyPr>
          <a:lstStyle/>
          <a:p>
            <a:r>
              <a:rPr lang="en-US" sz="2500" dirty="0">
                <a:latin typeface="Nunito Sans" panose="00000500000000000000" pitchFamily="2" charset="0"/>
              </a:rPr>
              <a:t>Krishna walks on an escalator at a rate of 5 steps per second and reaches the other end in 10 seconds. While coming back, walking at the same speed he reaches the starting point in 40 seconds. What is the number of steps on the escalator?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a:t>
            </a: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a:t>
            </a:r>
          </a:p>
        </p:txBody>
      </p:sp>
    </p:spTree>
    <p:extLst>
      <p:ext uri="{BB962C8B-B14F-4D97-AF65-F5344CB8AC3E}">
        <p14:creationId xmlns:p14="http://schemas.microsoft.com/office/powerpoint/2010/main" val="308411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861774"/>
          </a:xfrm>
          <a:prstGeom prst="rect">
            <a:avLst/>
          </a:prstGeom>
          <a:noFill/>
        </p:spPr>
        <p:txBody>
          <a:bodyPr wrap="square" rtlCol="0">
            <a:spAutoFit/>
          </a:bodyPr>
          <a:lstStyle/>
          <a:p>
            <a:r>
              <a:rPr lang="en-IN" sz="2500" dirty="0">
                <a:latin typeface="Nunito Sans" panose="020B0604020202020204" charset="0"/>
              </a:rPr>
              <a:t>A man rows 42 km with the stream in 7 hours and 60 km against the stream in 12 hours. What is the speed of the boat in still water?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 kmph</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9.5 kmph</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188843"/>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kmph</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364902" y="4990515"/>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 kmph</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269796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861774"/>
          </a:xfrm>
          <a:prstGeom prst="rect">
            <a:avLst/>
          </a:prstGeom>
          <a:noFill/>
        </p:spPr>
        <p:txBody>
          <a:bodyPr wrap="square" rtlCol="0">
            <a:spAutoFit/>
          </a:bodyPr>
          <a:lstStyle/>
          <a:p>
            <a:r>
              <a:rPr lang="en-IN" sz="2500" dirty="0">
                <a:latin typeface="Nunito Sans" panose="020B0604020202020204" charset="0"/>
              </a:rPr>
              <a:t>A man can row a boat at a speed of 6 kmph in still water. If it takes him twice as long to row up as to row down the river, the rate of current in the stream would be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kmph</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kmph</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188844"/>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kmph</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364902" y="4990515"/>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kmph</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111239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1246495"/>
          </a:xfrm>
          <a:prstGeom prst="rect">
            <a:avLst/>
          </a:prstGeom>
          <a:noFill/>
        </p:spPr>
        <p:txBody>
          <a:bodyPr wrap="square" rtlCol="0">
            <a:spAutoFit/>
          </a:bodyPr>
          <a:lstStyle/>
          <a:p>
            <a:r>
              <a:rPr lang="en-IN" sz="2500" dirty="0">
                <a:latin typeface="Nunito Sans" panose="020B0604020202020204" charset="0"/>
              </a:rPr>
              <a:t>A man can row 15 km/h in still water and he finds that it takes him twice as much time to row up than as to row down the same distance in the river. The speed of the current (in km/h) is :</a:t>
            </a:r>
          </a:p>
        </p:txBody>
      </p:sp>
      <p:sp>
        <p:nvSpPr>
          <p:cNvPr id="4" name="Rectangle 3">
            <a:extLst>
              <a:ext uri="{FF2B5EF4-FFF2-40B4-BE49-F238E27FC236}">
                <a16:creationId xmlns:a16="http://schemas.microsoft.com/office/drawing/2014/main" id="{E5DD2504-B1FF-4F55-B4FA-4AEA19FF2DD8}"/>
              </a:ext>
            </a:extLst>
          </p:cNvPr>
          <p:cNvSpPr/>
          <p:nvPr/>
        </p:nvSpPr>
        <p:spPr>
          <a:xfrm>
            <a:off x="738059" y="3846882"/>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727852" y="4421642"/>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536159" y="3846882"/>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20B0604020202020204" charset="0"/>
              </a:rPr>
              <a:t>6 km/h </a:t>
            </a:r>
            <a:endParaRPr lang="en-US" sz="2500" baseline="300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596788" y="4421642"/>
            <a:ext cx="10027481" cy="621324"/>
          </a:xfrm>
          <a:prstGeom prst="rect">
            <a:avLst/>
          </a:prstGeom>
          <a:noFill/>
        </p:spPr>
        <p:txBody>
          <a:bodyPr wrap="square" lIns="91440" tIns="45720" rIns="91440" bIns="45720">
            <a:spAutoFit/>
          </a:bodyPr>
          <a:lstStyle/>
          <a:p>
            <a:pPr>
              <a:lnSpc>
                <a:spcPct val="150000"/>
              </a:lnSpc>
            </a:pPr>
            <a:r>
              <a:rPr lang="en-IN" sz="2500" dirty="0">
                <a:latin typeface="Nunito Sans" panose="020B0604020202020204" charset="0"/>
              </a:rPr>
              <a:t>6.5 km/h </a:t>
            </a:r>
            <a:endParaRPr lang="pl-PL"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738059" y="4996402"/>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721989" y="5560611"/>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536159" y="4996402"/>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20B0604020202020204" charset="0"/>
              </a:rPr>
              <a:t>4.5 km/h </a:t>
            </a:r>
            <a:endParaRPr lang="pl-PL" sz="2500" dirty="0">
              <a:latin typeface="Nunito Sans" panose="020B0604020202020204"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536159" y="5522674"/>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20B0604020202020204" charset="0"/>
              </a:rPr>
              <a:t>5 km/h</a:t>
            </a:r>
          </a:p>
        </p:txBody>
      </p:sp>
    </p:spTree>
    <p:extLst>
      <p:ext uri="{BB962C8B-B14F-4D97-AF65-F5344CB8AC3E}">
        <p14:creationId xmlns:p14="http://schemas.microsoft.com/office/powerpoint/2010/main" val="21396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2400657"/>
          </a:xfrm>
          <a:prstGeom prst="rect">
            <a:avLst/>
          </a:prstGeom>
          <a:noFill/>
        </p:spPr>
        <p:txBody>
          <a:bodyPr wrap="square" rtlCol="0">
            <a:spAutoFit/>
          </a:bodyPr>
          <a:lstStyle/>
          <a:p>
            <a:r>
              <a:rPr lang="en-IN" sz="2500" dirty="0">
                <a:latin typeface="Nunito Sans" panose="00000500000000000000" pitchFamily="2" charset="0"/>
              </a:rPr>
              <a:t>City A to City B is a downstream journey on a stream which flows at a speed of 5km/hr. Boats P and Q run a shuttle service between the two cities that are 300 </a:t>
            </a:r>
            <a:r>
              <a:rPr lang="en-IN" sz="2500" dirty="0" err="1">
                <a:latin typeface="Nunito Sans" panose="00000500000000000000" pitchFamily="2" charset="0"/>
              </a:rPr>
              <a:t>kms</a:t>
            </a:r>
            <a:r>
              <a:rPr lang="en-IN" sz="2500" dirty="0">
                <a:latin typeface="Nunito Sans" panose="00000500000000000000" pitchFamily="2" charset="0"/>
              </a:rPr>
              <a:t> apart. Boat P, which starts from City A has a still-water speed of 25km/hr, while boat Q, which starts from city B at the same time has a still-water speed of 15km/hr. When will the two boats meet for the first time? (this part is easy) When will they meet for the second time?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 hours and 15 hours</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 hours and 18 hours</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188844"/>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hours and 18 hours</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 hours and 20 hours</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78340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956519"/>
            <a:ext cx="12192000" cy="2015936"/>
          </a:xfrm>
          <a:prstGeom prst="rect">
            <a:avLst/>
          </a:prstGeom>
          <a:noFill/>
        </p:spPr>
        <p:txBody>
          <a:bodyPr wrap="square" rtlCol="0">
            <a:spAutoFit/>
          </a:bodyPr>
          <a:lstStyle/>
          <a:p>
            <a:r>
              <a:rPr lang="en-IN" sz="2500" dirty="0">
                <a:latin typeface="Nunito Sans" panose="00000500000000000000" pitchFamily="2" charset="0"/>
              </a:rPr>
              <a:t>Rohan walked down a descending escalator and took 40 steps to reach the bottom. </a:t>
            </a:r>
            <a:r>
              <a:rPr lang="en-IN" sz="2500" dirty="0" err="1">
                <a:latin typeface="Nunito Sans" panose="00000500000000000000" pitchFamily="2" charset="0"/>
              </a:rPr>
              <a:t>Sohan</a:t>
            </a:r>
            <a:r>
              <a:rPr lang="en-IN" sz="2500" dirty="0">
                <a:latin typeface="Nunito Sans" panose="00000500000000000000" pitchFamily="2" charset="0"/>
              </a:rPr>
              <a:t> started simultaneously from the bottom, taking 2 steps to every 1 step taken by Rohan. Time taken by Rohan to reach the bottom from the top is the same as time taken by </a:t>
            </a:r>
            <a:r>
              <a:rPr lang="en-IN" sz="2500" dirty="0" err="1">
                <a:latin typeface="Nunito Sans" panose="00000500000000000000" pitchFamily="2" charset="0"/>
              </a:rPr>
              <a:t>Sohan</a:t>
            </a:r>
            <a:r>
              <a:rPr lang="en-IN" sz="2500" dirty="0">
                <a:latin typeface="Nunito Sans" panose="00000500000000000000" pitchFamily="2" charset="0"/>
              </a:rPr>
              <a:t> to reach the top from the </a:t>
            </a:r>
            <a:r>
              <a:rPr lang="en-IN" sz="2500" dirty="0" err="1">
                <a:latin typeface="Nunito Sans" panose="00000500000000000000" pitchFamily="2" charset="0"/>
              </a:rPr>
              <a:t>bottom.How</a:t>
            </a:r>
            <a:r>
              <a:rPr lang="en-IN" sz="2500" dirty="0">
                <a:latin typeface="Nunito Sans" panose="00000500000000000000" pitchFamily="2" charset="0"/>
              </a:rPr>
              <a:t> many steps more than Rohan did </a:t>
            </a:r>
            <a:r>
              <a:rPr lang="en-IN" sz="2500" dirty="0" err="1">
                <a:latin typeface="Nunito Sans" panose="00000500000000000000" pitchFamily="2" charset="0"/>
              </a:rPr>
              <a:t>Sohan</a:t>
            </a:r>
            <a:r>
              <a:rPr lang="en-IN" sz="2500" dirty="0">
                <a:latin typeface="Nunito Sans" panose="00000500000000000000" pitchFamily="2" charset="0"/>
              </a:rPr>
              <a:t> take before they crossed each other?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188844"/>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endParaRPr lang="en-US" sz="2500" baseline="300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128666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2906</TotalTime>
  <Words>2716</Words>
  <Application>Microsoft Office PowerPoint</Application>
  <PresentationFormat>Widescreen</PresentationFormat>
  <Paragraphs>246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Nunito Sans</vt:lpstr>
      <vt:lpstr>Arial</vt:lpstr>
      <vt:lpstr>Calibri</vt:lpstr>
      <vt:lpstr>Nunito Sans SemiBold</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329</cp:revision>
  <dcterms:created xsi:type="dcterms:W3CDTF">2006-08-16T00:00:00Z</dcterms:created>
  <dcterms:modified xsi:type="dcterms:W3CDTF">2023-10-06T10:06:06Z</dcterms:modified>
</cp:coreProperties>
</file>