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0"/>
  </p:notesMasterIdLst>
  <p:sldIdLst>
    <p:sldId id="272" r:id="rId2"/>
    <p:sldId id="271" r:id="rId3"/>
    <p:sldId id="282" r:id="rId4"/>
    <p:sldId id="290" r:id="rId5"/>
    <p:sldId id="293" r:id="rId6"/>
    <p:sldId id="294" r:id="rId7"/>
    <p:sldId id="295" r:id="rId8"/>
    <p:sldId id="296" r:id="rId9"/>
    <p:sldId id="297" r:id="rId10"/>
    <p:sldId id="298" r:id="rId11"/>
    <p:sldId id="299" r:id="rId12"/>
    <p:sldId id="305" r:id="rId13"/>
    <p:sldId id="300" r:id="rId14"/>
    <p:sldId id="301" r:id="rId15"/>
    <p:sldId id="302" r:id="rId16"/>
    <p:sldId id="303" r:id="rId17"/>
    <p:sldId id="304" r:id="rId18"/>
    <p:sldId id="289" r:id="rId19"/>
  </p:sldIdLst>
  <p:sldSz cx="12192000" cy="6858000"/>
  <p:notesSz cx="6858000" cy="9144000"/>
  <p:embeddedFontLst>
    <p:embeddedFont>
      <p:font typeface="Nunito Sans" panose="020B0604020202020204" charset="0"/>
      <p:regular r:id="rId21"/>
      <p:bold r:id="rId22"/>
      <p:italic r:id="rId23"/>
      <p:boldItalic r:id="rId24"/>
    </p:embeddedFont>
    <p:embeddedFont>
      <p:font typeface="Nunito Sans SemiBold" panose="020B0604020202020204" charset="0"/>
      <p:bold r:id="rId25"/>
      <p:boldItalic r:id="rId26"/>
    </p:embeddedFont>
    <p:embeddedFont>
      <p:font typeface="Calibri" panose="020F050202020403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4899" autoAdjust="0"/>
  </p:normalViewPr>
  <p:slideViewPr>
    <p:cSldViewPr>
      <p:cViewPr varScale="1">
        <p:scale>
          <a:sx n="63" d="100"/>
          <a:sy n="63" d="100"/>
        </p:scale>
        <p:origin x="804" y="72"/>
      </p:cViewPr>
      <p:guideLst>
        <p:guide orient="horz" pos="2160"/>
        <p:guide pos="384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r>
              <a:rPr lang="en-US" sz="1200" b="0" i="0" kern="1200" dirty="0" smtClean="0">
                <a:solidFill>
                  <a:schemeClr val="tx1"/>
                </a:solidFill>
                <a:effectLst/>
                <a:latin typeface="+mn-lt"/>
                <a:ea typeface="+mn-ea"/>
                <a:cs typeface="+mn-cs"/>
              </a:rPr>
              <a:t>)</a:t>
            </a:r>
          </a:p>
          <a:p>
            <a:r>
              <a:rPr lang="en-US" dirty="0" smtClean="0"/>
              <a:t>View </a:t>
            </a:r>
            <a:r>
              <a:rPr lang="en-US" dirty="0" smtClean="0">
                <a:sym typeface="Wingdings" panose="05000000000000000000" pitchFamily="2" charset="2"/>
              </a:rPr>
              <a:t> Notes page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pic>
        <p:nvPicPr>
          <p:cNvPr id="7" name="Picture 6"/>
          <p:cNvPicPr>
            <a:picLocks noChangeAspect="1" noChangeArrowheads="1"/>
          </p:cNvPicPr>
          <p:nvPr/>
        </p:nvPicPr>
        <p:blipFill>
          <a:blip r:embed="rId3"/>
          <a:srcRect/>
          <a:stretch>
            <a:fillRect/>
          </a:stretch>
        </p:blipFill>
        <p:spPr bwMode="auto">
          <a:xfrm>
            <a:off x="914400" y="5500687"/>
            <a:ext cx="4067175" cy="1400175"/>
          </a:xfrm>
          <a:prstGeom prst="rect">
            <a:avLst/>
          </a:prstGeom>
          <a:noFill/>
          <a:ln w="1">
            <a:noFill/>
            <a:miter lim="800000"/>
            <a:headEnd/>
            <a:tailEnd type="none" w="med" len="med"/>
          </a:ln>
          <a:effectLst/>
        </p:spPr>
      </p:pic>
    </p:spTree>
    <p:extLst>
      <p:ext uri="{BB962C8B-B14F-4D97-AF65-F5344CB8AC3E}">
        <p14:creationId xmlns:p14="http://schemas.microsoft.com/office/powerpoint/2010/main" val="631501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r>
              <a:rPr lang="en-US" sz="1200" b="0" i="0" kern="1200" dirty="0" smtClean="0">
                <a:solidFill>
                  <a:schemeClr val="tx1"/>
                </a:solidFill>
                <a:effectLst/>
                <a:latin typeface="+mn-lt"/>
                <a:ea typeface="+mn-ea"/>
                <a:cs typeface="+mn-cs"/>
              </a:rPr>
              <a:t>)</a:t>
            </a:r>
          </a:p>
          <a:p>
            <a:r>
              <a:rPr lang="en-US" dirty="0" smtClean="0"/>
              <a:t>View </a:t>
            </a:r>
            <a:r>
              <a:rPr lang="en-US" dirty="0" smtClean="0">
                <a:sym typeface="Wingdings" panose="05000000000000000000" pitchFamily="2" charset="2"/>
              </a:rPr>
              <a:t> Notes page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pic>
        <p:nvPicPr>
          <p:cNvPr id="6" name="Picture 5"/>
          <p:cNvPicPr>
            <a:picLocks noChangeAspect="1" noChangeArrowheads="1"/>
          </p:cNvPicPr>
          <p:nvPr/>
        </p:nvPicPr>
        <p:blipFill>
          <a:blip r:embed="rId3"/>
          <a:srcRect/>
          <a:stretch>
            <a:fillRect/>
          </a:stretch>
        </p:blipFill>
        <p:spPr bwMode="auto">
          <a:xfrm>
            <a:off x="690966" y="5132388"/>
            <a:ext cx="4314825" cy="3552825"/>
          </a:xfrm>
          <a:prstGeom prst="rect">
            <a:avLst/>
          </a:prstGeom>
          <a:noFill/>
          <a:ln w="1">
            <a:noFill/>
            <a:miter lim="800000"/>
            <a:headEnd/>
            <a:tailEnd type="none" w="med" len="med"/>
          </a:ln>
          <a:effectLst/>
        </p:spPr>
      </p:pic>
    </p:spTree>
    <p:extLst>
      <p:ext uri="{BB962C8B-B14F-4D97-AF65-F5344CB8AC3E}">
        <p14:creationId xmlns:p14="http://schemas.microsoft.com/office/powerpoint/2010/main" val="2602998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B</a:t>
            </a:r>
          </a:p>
          <a:p>
            <a:r>
              <a:rPr lang="en-US" sz="1200" b="1" i="0" kern="1200" dirty="0" smtClean="0">
                <a:solidFill>
                  <a:schemeClr val="tx1"/>
                </a:solidFill>
                <a:effectLst/>
                <a:latin typeface="+mn-lt"/>
                <a:ea typeface="+mn-ea"/>
                <a:cs typeface="+mn-cs"/>
              </a:rPr>
              <a:t>Explanation : </a:t>
            </a:r>
          </a:p>
          <a:p>
            <a:r>
              <a:rPr lang="en-US" sz="1200" b="0" i="0" kern="1200" dirty="0" smtClean="0">
                <a:solidFill>
                  <a:schemeClr val="tx1"/>
                </a:solidFill>
                <a:effectLst/>
                <a:latin typeface="+mn-lt"/>
                <a:ea typeface="+mn-ea"/>
                <a:cs typeface="+mn-cs"/>
              </a:rPr>
              <a:t> When Amar covers 200 m, Akbar covers 180 m and Anthony covers 150 m. Thus, when Akbar covers 100 m, Anthony covers 83.33 m. Hence, Akbar beats Anthony by 16.66 m.</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87032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r>
              <a:rPr lang="en-US" sz="1200" b="0" i="0" kern="1200" dirty="0" smtClean="0">
                <a:solidFill>
                  <a:schemeClr val="tx1"/>
                </a:solidFill>
                <a:effectLst/>
                <a:latin typeface="+mn-lt"/>
                <a:ea typeface="+mn-ea"/>
                <a:cs typeface="+mn-cs"/>
              </a:rPr>
              <a:t>)</a:t>
            </a:r>
          </a:p>
          <a:p>
            <a:r>
              <a:rPr lang="en-US" dirty="0" smtClean="0"/>
              <a:t>View </a:t>
            </a:r>
            <a:r>
              <a:rPr lang="en-US" dirty="0" smtClean="0">
                <a:sym typeface="Wingdings" panose="05000000000000000000" pitchFamily="2" charset="2"/>
              </a:rPr>
              <a:t> Notes page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7" name="Picture 6"/>
          <p:cNvPicPr>
            <a:picLocks noChangeAspect="1" noChangeArrowheads="1"/>
          </p:cNvPicPr>
          <p:nvPr/>
        </p:nvPicPr>
        <p:blipFill>
          <a:blip r:embed="rId3"/>
          <a:srcRect/>
          <a:stretch>
            <a:fillRect/>
          </a:stretch>
        </p:blipFill>
        <p:spPr bwMode="auto">
          <a:xfrm>
            <a:off x="929441" y="5562600"/>
            <a:ext cx="4410075" cy="2228850"/>
          </a:xfrm>
          <a:prstGeom prst="rect">
            <a:avLst/>
          </a:prstGeom>
          <a:noFill/>
          <a:ln w="1">
            <a:noFill/>
            <a:miter lim="800000"/>
            <a:headEnd/>
            <a:tailEnd type="none" w="med" len="med"/>
          </a:ln>
          <a:effectLst/>
        </p:spPr>
      </p:pic>
    </p:spTree>
    <p:extLst>
      <p:ext uri="{BB962C8B-B14F-4D97-AF65-F5344CB8AC3E}">
        <p14:creationId xmlns:p14="http://schemas.microsoft.com/office/powerpoint/2010/main" val="1263884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ratio of speeds of A, B, C = 10/49 : 9/50 : 8/51</a:t>
            </a:r>
          </a:p>
          <a:p>
            <a:r>
              <a:rPr lang="en-IN" dirty="0" smtClean="0"/>
              <a:t>Hence, A is the fastest</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85358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Option(</a:t>
            </a:r>
            <a:r>
              <a:rPr lang="en-IN" sz="1200" b="1" i="0" kern="1200" dirty="0" smtClean="0">
                <a:solidFill>
                  <a:schemeClr val="tx1"/>
                </a:solidFill>
                <a:effectLst/>
                <a:latin typeface="+mn-lt"/>
                <a:ea typeface="+mn-ea"/>
                <a:cs typeface="+mn-cs"/>
              </a:rPr>
              <a:t>B</a:t>
            </a:r>
            <a:r>
              <a:rPr lang="en-IN" sz="1200" b="0" i="0" kern="1200" dirty="0" smtClean="0">
                <a:solidFill>
                  <a:schemeClr val="tx1"/>
                </a:solidFill>
                <a:effectLst/>
                <a:latin typeface="+mn-lt"/>
                <a:ea typeface="+mn-ea"/>
                <a:cs typeface="+mn-cs"/>
              </a:rPr>
              <a:t>) is correct</a:t>
            </a:r>
          </a:p>
          <a:p>
            <a:r>
              <a:rPr lang="en-IN" sz="1200" b="0" i="0" u="none" strike="noStrike" kern="1200" dirty="0" smtClean="0">
                <a:solidFill>
                  <a:schemeClr val="tx1"/>
                </a:solidFill>
                <a:effectLst/>
                <a:latin typeface="+mn-lt"/>
                <a:ea typeface="+mn-ea"/>
                <a:cs typeface="+mn-cs"/>
              </a:rPr>
              <a:t>A</a:t>
            </a:r>
            <a:r>
              <a:rPr lang="en-IN" sz="1200" b="0" i="0" kern="1200" dirty="0" smtClean="0">
                <a:solidFill>
                  <a:schemeClr val="tx1"/>
                </a:solidFill>
                <a:effectLst/>
                <a:latin typeface="+mn-lt"/>
                <a:ea typeface="+mn-ea"/>
                <a:cs typeface="+mn-cs"/>
              </a:rPr>
              <a:t> and </a:t>
            </a:r>
            <a:r>
              <a:rPr lang="en-IN" sz="1200" b="0" i="0" u="none" strike="noStrike" kern="1200" dirty="0" smtClean="0">
                <a:solidFill>
                  <a:schemeClr val="tx1"/>
                </a:solidFill>
                <a:effectLst/>
                <a:latin typeface="+mn-lt"/>
                <a:ea typeface="+mn-ea"/>
                <a:cs typeface="+mn-cs"/>
              </a:rPr>
              <a:t>B</a:t>
            </a:r>
            <a:r>
              <a:rPr lang="en-IN" sz="1200" b="0" i="0" kern="1200" dirty="0" smtClean="0">
                <a:solidFill>
                  <a:schemeClr val="tx1"/>
                </a:solidFill>
                <a:effectLst/>
                <a:latin typeface="+mn-lt"/>
                <a:ea typeface="+mn-ea"/>
                <a:cs typeface="+mn-cs"/>
              </a:rPr>
              <a:t> run around a circular track. </a:t>
            </a:r>
            <a:r>
              <a:rPr lang="en-IN" sz="1200" b="0" i="0" u="none" strike="noStrike" kern="1200" dirty="0" smtClean="0">
                <a:solidFill>
                  <a:schemeClr val="tx1"/>
                </a:solidFill>
                <a:effectLst/>
                <a:latin typeface="+mn-lt"/>
                <a:ea typeface="+mn-ea"/>
                <a:cs typeface="+mn-cs"/>
              </a:rPr>
              <a:t>A</a:t>
            </a:r>
            <a:r>
              <a:rPr lang="en-IN" sz="1200" b="0" i="0" kern="1200" dirty="0" smtClean="0">
                <a:solidFill>
                  <a:schemeClr val="tx1"/>
                </a:solidFill>
                <a:effectLst/>
                <a:latin typeface="+mn-lt"/>
                <a:ea typeface="+mn-ea"/>
                <a:cs typeface="+mn-cs"/>
              </a:rPr>
              <a:t> laps </a:t>
            </a:r>
            <a:r>
              <a:rPr lang="en-IN" sz="1200" b="0" i="0" u="none" strike="noStrike" kern="1200" dirty="0" smtClean="0">
                <a:solidFill>
                  <a:schemeClr val="tx1"/>
                </a:solidFill>
                <a:effectLst/>
                <a:latin typeface="+mn-lt"/>
                <a:ea typeface="+mn-ea"/>
                <a:cs typeface="+mn-cs"/>
              </a:rPr>
              <a:t>B</a:t>
            </a:r>
            <a:r>
              <a:rPr lang="en-IN" sz="1200" b="0" i="0" kern="1200" dirty="0" smtClean="0">
                <a:solidFill>
                  <a:schemeClr val="tx1"/>
                </a:solidFill>
                <a:effectLst/>
                <a:latin typeface="+mn-lt"/>
                <a:ea typeface="+mn-ea"/>
                <a:cs typeface="+mn-cs"/>
              </a:rPr>
              <a:t> in the middle of the </a:t>
            </a:r>
            <a:r>
              <a:rPr lang="en-IN" sz="1200" b="0" i="0" u="none" strike="noStrike" kern="1200" dirty="0" smtClean="0">
                <a:solidFill>
                  <a:schemeClr val="tx1"/>
                </a:solidFill>
                <a:effectLst/>
                <a:latin typeface="+mn-lt"/>
                <a:ea typeface="+mn-ea"/>
                <a:cs typeface="+mn-cs"/>
              </a:rPr>
              <a:t>5th</a:t>
            </a:r>
            <a:r>
              <a:rPr lang="en-IN" sz="1200" b="0" i="0" kern="1200" dirty="0" smtClean="0">
                <a:solidFill>
                  <a:schemeClr val="tx1"/>
                </a:solidFill>
                <a:effectLst/>
                <a:latin typeface="+mn-lt"/>
                <a:ea typeface="+mn-ea"/>
                <a:cs typeface="+mn-cs"/>
              </a:rPr>
              <a:t> lap. i.e. when </a:t>
            </a:r>
            <a:r>
              <a:rPr lang="en-IN" sz="1200" b="0" i="0" u="none" strike="noStrike" kern="1200" dirty="0" smtClean="0">
                <a:solidFill>
                  <a:schemeClr val="tx1"/>
                </a:solidFill>
                <a:effectLst/>
                <a:latin typeface="+mn-lt"/>
                <a:ea typeface="+mn-ea"/>
                <a:cs typeface="+mn-cs"/>
              </a:rPr>
              <a:t>A</a:t>
            </a:r>
            <a:r>
              <a:rPr lang="en-IN" sz="1200" b="0" i="0" kern="1200" dirty="0" smtClean="0">
                <a:solidFill>
                  <a:schemeClr val="tx1"/>
                </a:solidFill>
                <a:effectLst/>
                <a:latin typeface="+mn-lt"/>
                <a:ea typeface="+mn-ea"/>
                <a:cs typeface="+mn-cs"/>
              </a:rPr>
              <a:t> has run four and a half laps he has covered a distance which is 1 lap greater than that covered by </a:t>
            </a:r>
            <a:r>
              <a:rPr lang="en-IN" sz="1200" b="0" i="0" u="none" strike="noStrike" kern="1200" dirty="0" smtClean="0">
                <a:solidFill>
                  <a:schemeClr val="tx1"/>
                </a:solidFill>
                <a:effectLst/>
                <a:latin typeface="+mn-lt"/>
                <a:ea typeface="+mn-ea"/>
                <a:cs typeface="+mn-cs"/>
              </a:rPr>
              <a:t>B</a:t>
            </a:r>
            <a:r>
              <a:rPr lang="en-IN" sz="1200" b="0" i="0" kern="1200" dirty="0" smtClean="0">
                <a:solidFill>
                  <a:schemeClr val="tx1"/>
                </a:solidFill>
                <a:effectLst/>
                <a:latin typeface="+mn-lt"/>
                <a:ea typeface="+mn-ea"/>
                <a:cs typeface="+mn-cs"/>
              </a:rPr>
              <a:t>'s.</a:t>
            </a:r>
          </a:p>
          <a:p>
            <a:r>
              <a:rPr lang="en-IN" sz="1200" b="0" i="0" kern="1200" dirty="0" smtClean="0">
                <a:solidFill>
                  <a:schemeClr val="tx1"/>
                </a:solidFill>
                <a:effectLst/>
                <a:latin typeface="+mn-lt"/>
                <a:ea typeface="+mn-ea"/>
                <a:cs typeface="+mn-cs"/>
              </a:rPr>
              <a:t>Therefore, when </a:t>
            </a:r>
            <a:r>
              <a:rPr lang="en-IN" sz="1200" b="0" i="0" u="none" strike="noStrike" kern="1200" dirty="0" smtClean="0">
                <a:solidFill>
                  <a:schemeClr val="tx1"/>
                </a:solidFill>
                <a:effectLst/>
                <a:latin typeface="+mn-lt"/>
                <a:ea typeface="+mn-ea"/>
                <a:cs typeface="+mn-cs"/>
              </a:rPr>
              <a:t>A</a:t>
            </a:r>
            <a:r>
              <a:rPr lang="en-IN" sz="1200" b="0" i="0" kern="1200" dirty="0" smtClean="0">
                <a:solidFill>
                  <a:schemeClr val="tx1"/>
                </a:solidFill>
                <a:effectLst/>
                <a:latin typeface="+mn-lt"/>
                <a:ea typeface="+mn-ea"/>
                <a:cs typeface="+mn-cs"/>
              </a:rPr>
              <a:t> runs  </a:t>
            </a:r>
            <a:r>
              <a:rPr lang="en-IN" sz="1200" b="0" i="0" u="none" strike="noStrike" kern="1200" dirty="0" smtClean="0">
                <a:solidFill>
                  <a:schemeClr val="tx1"/>
                </a:solidFill>
                <a:effectLst/>
                <a:latin typeface="+mn-lt"/>
                <a:ea typeface="+mn-ea"/>
                <a:cs typeface="+mn-cs"/>
              </a:rPr>
              <a:t>9/2</a:t>
            </a:r>
            <a:r>
              <a:rPr lang="en-IN" sz="1200" b="0" i="0" kern="1200" dirty="0" smtClean="0">
                <a:solidFill>
                  <a:schemeClr val="tx1"/>
                </a:solidFill>
                <a:effectLst/>
                <a:latin typeface="+mn-lt"/>
                <a:ea typeface="+mn-ea"/>
                <a:cs typeface="+mn-cs"/>
              </a:rPr>
              <a:t> laps, </a:t>
            </a:r>
            <a:r>
              <a:rPr lang="en-IN" sz="1200" b="0" i="0" u="none" strike="noStrike" kern="1200" dirty="0" smtClean="0">
                <a:solidFill>
                  <a:schemeClr val="tx1"/>
                </a:solidFill>
                <a:effectLst/>
                <a:latin typeface="+mn-lt"/>
                <a:ea typeface="+mn-ea"/>
                <a:cs typeface="+mn-cs"/>
              </a:rPr>
              <a:t>B</a:t>
            </a:r>
            <a:r>
              <a:rPr lang="en-IN" sz="1200" b="0" i="0" kern="1200" dirty="0" smtClean="0">
                <a:solidFill>
                  <a:schemeClr val="tx1"/>
                </a:solidFill>
                <a:effectLst/>
                <a:latin typeface="+mn-lt"/>
                <a:ea typeface="+mn-ea"/>
                <a:cs typeface="+mn-cs"/>
              </a:rPr>
              <a:t> runs </a:t>
            </a:r>
            <a:r>
              <a:rPr lang="en-IN" sz="1200" b="0" i="0" u="none" strike="noStrike" kern="1200" dirty="0" smtClean="0">
                <a:solidFill>
                  <a:schemeClr val="tx1"/>
                </a:solidFill>
                <a:effectLst/>
                <a:latin typeface="+mn-lt"/>
                <a:ea typeface="+mn-ea"/>
                <a:cs typeface="+mn-cs"/>
              </a:rPr>
              <a:t>7/2</a:t>
            </a:r>
            <a:r>
              <a:rPr lang="en-IN" sz="1200" b="0" i="0" kern="1200" dirty="0" smtClean="0">
                <a:solidFill>
                  <a:schemeClr val="tx1"/>
                </a:solidFill>
                <a:effectLst/>
                <a:latin typeface="+mn-lt"/>
                <a:ea typeface="+mn-ea"/>
                <a:cs typeface="+mn-cs"/>
              </a:rPr>
              <a:t> laps</a:t>
            </a:r>
          </a:p>
          <a:p>
            <a:r>
              <a:rPr lang="en-IN" sz="1200" b="0" i="0" kern="1200" dirty="0" smtClean="0">
                <a:solidFill>
                  <a:schemeClr val="tx1"/>
                </a:solidFill>
                <a:effectLst/>
                <a:latin typeface="+mn-lt"/>
                <a:ea typeface="+mn-ea"/>
                <a:cs typeface="+mn-cs"/>
              </a:rPr>
              <a:t>This is same as saying when </a:t>
            </a:r>
            <a:r>
              <a:rPr lang="en-IN" sz="1200" b="0" i="0" u="none" strike="noStrike" kern="1200" dirty="0" smtClean="0">
                <a:solidFill>
                  <a:schemeClr val="tx1"/>
                </a:solidFill>
                <a:effectLst/>
                <a:latin typeface="+mn-lt"/>
                <a:ea typeface="+mn-ea"/>
                <a:cs typeface="+mn-cs"/>
              </a:rPr>
              <a:t>A</a:t>
            </a:r>
            <a:r>
              <a:rPr lang="en-IN" sz="1200" b="0" i="0" kern="1200" dirty="0" smtClean="0">
                <a:solidFill>
                  <a:schemeClr val="tx1"/>
                </a:solidFill>
                <a:effectLst/>
                <a:latin typeface="+mn-lt"/>
                <a:ea typeface="+mn-ea"/>
                <a:cs typeface="+mn-cs"/>
              </a:rPr>
              <a:t> runs 9 laps, </a:t>
            </a:r>
            <a:r>
              <a:rPr lang="en-IN" sz="1200" b="0" i="0" u="none" strike="noStrike" kern="1200" dirty="0" smtClean="0">
                <a:solidFill>
                  <a:schemeClr val="tx1"/>
                </a:solidFill>
                <a:effectLst/>
                <a:latin typeface="+mn-lt"/>
                <a:ea typeface="+mn-ea"/>
                <a:cs typeface="+mn-cs"/>
              </a:rPr>
              <a:t>B</a:t>
            </a:r>
            <a:r>
              <a:rPr lang="en-IN" sz="1200" b="0" i="0" kern="1200" dirty="0" smtClean="0">
                <a:solidFill>
                  <a:schemeClr val="tx1"/>
                </a:solidFill>
                <a:effectLst/>
                <a:latin typeface="+mn-lt"/>
                <a:ea typeface="+mn-ea"/>
                <a:cs typeface="+mn-cs"/>
              </a:rPr>
              <a:t> runs 7 laps.</a:t>
            </a:r>
            <a:br>
              <a:rPr lang="en-IN" sz="1200" b="0"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i.e</a:t>
            </a:r>
            <a:r>
              <a:rPr lang="en-IN" sz="1200" b="0" i="0" kern="1200" dirty="0" smtClean="0">
                <a:solidFill>
                  <a:schemeClr val="tx1"/>
                </a:solidFill>
                <a:effectLst/>
                <a:latin typeface="+mn-lt"/>
                <a:ea typeface="+mn-ea"/>
                <a:cs typeface="+mn-cs"/>
              </a:rPr>
              <a:t> in a race that is 9 laps long, </a:t>
            </a:r>
            <a:r>
              <a:rPr lang="en-IN" sz="1200" b="0" i="0" u="none" strike="noStrike" kern="1200" dirty="0" smtClean="0">
                <a:solidFill>
                  <a:schemeClr val="tx1"/>
                </a:solidFill>
                <a:effectLst/>
                <a:latin typeface="+mn-lt"/>
                <a:ea typeface="+mn-ea"/>
                <a:cs typeface="+mn-cs"/>
              </a:rPr>
              <a:t>A</a:t>
            </a:r>
            <a:r>
              <a:rPr lang="en-IN" sz="1200" b="0" i="0" kern="1200" dirty="0" smtClean="0">
                <a:solidFill>
                  <a:schemeClr val="tx1"/>
                </a:solidFill>
                <a:effectLst/>
                <a:latin typeface="+mn-lt"/>
                <a:ea typeface="+mn-ea"/>
                <a:cs typeface="+mn-cs"/>
              </a:rPr>
              <a:t> can give </a:t>
            </a:r>
            <a:r>
              <a:rPr lang="en-IN" sz="1200" b="0" i="0" u="none" strike="noStrike" kern="1200" dirty="0" smtClean="0">
                <a:solidFill>
                  <a:schemeClr val="tx1"/>
                </a:solidFill>
                <a:effectLst/>
                <a:latin typeface="+mn-lt"/>
                <a:ea typeface="+mn-ea"/>
                <a:cs typeface="+mn-cs"/>
              </a:rPr>
              <a:t>B</a:t>
            </a:r>
            <a:r>
              <a:rPr lang="en-IN" sz="1200" b="0" i="0" kern="1200" dirty="0" smtClean="0">
                <a:solidFill>
                  <a:schemeClr val="tx1"/>
                </a:solidFill>
                <a:effectLst/>
                <a:latin typeface="+mn-lt"/>
                <a:ea typeface="+mn-ea"/>
                <a:cs typeface="+mn-cs"/>
              </a:rPr>
              <a:t> a start of 2 laps.</a:t>
            </a:r>
          </a:p>
          <a:p>
            <a:r>
              <a:rPr lang="en-IN" sz="1200" b="0" i="0" kern="1200" dirty="0" smtClean="0">
                <a:solidFill>
                  <a:schemeClr val="tx1"/>
                </a:solidFill>
                <a:effectLst/>
                <a:latin typeface="+mn-lt"/>
                <a:ea typeface="+mn-ea"/>
                <a:cs typeface="+mn-cs"/>
              </a:rPr>
              <a:t>So, if the race is of 3000 metres long, then </a:t>
            </a:r>
            <a:r>
              <a:rPr lang="en-IN" sz="1200" b="0" i="0" u="none" strike="noStrike" kern="1200" dirty="0" smtClean="0">
                <a:solidFill>
                  <a:schemeClr val="tx1"/>
                </a:solidFill>
                <a:effectLst/>
                <a:latin typeface="+mn-lt"/>
                <a:ea typeface="+mn-ea"/>
                <a:cs typeface="+mn-cs"/>
              </a:rPr>
              <a:t>A</a:t>
            </a:r>
            <a:r>
              <a:rPr lang="en-IN" sz="1200" b="0" i="0" kern="1200" dirty="0" smtClean="0">
                <a:solidFill>
                  <a:schemeClr val="tx1"/>
                </a:solidFill>
                <a:effectLst/>
                <a:latin typeface="+mn-lt"/>
                <a:ea typeface="+mn-ea"/>
                <a:cs typeface="+mn-cs"/>
              </a:rPr>
              <a:t> can give </a:t>
            </a:r>
            <a:r>
              <a:rPr lang="en-IN" sz="1200" b="0" i="0" u="none" strike="noStrike" kern="1200" dirty="0" smtClean="0">
                <a:solidFill>
                  <a:schemeClr val="tx1"/>
                </a:solidFill>
                <a:effectLst/>
                <a:latin typeface="+mn-lt"/>
                <a:ea typeface="+mn-ea"/>
                <a:cs typeface="+mn-cs"/>
              </a:rPr>
              <a:t>B</a:t>
            </a:r>
            <a:r>
              <a:rPr lang="en-IN" sz="1200" b="0" i="0" kern="1200" dirty="0" smtClean="0">
                <a:solidFill>
                  <a:schemeClr val="tx1"/>
                </a:solidFill>
                <a:effectLst/>
                <a:latin typeface="+mn-lt"/>
                <a:ea typeface="+mn-ea"/>
                <a:cs typeface="+mn-cs"/>
              </a:rPr>
              <a:t> a start of </a:t>
            </a:r>
            <a:r>
              <a:rPr lang="en-IN" sz="1200" b="0" i="0" u="none" strike="noStrike" kern="1200" dirty="0" smtClean="0">
                <a:solidFill>
                  <a:schemeClr val="tx1"/>
                </a:solidFill>
                <a:effectLst/>
                <a:latin typeface="+mn-lt"/>
                <a:ea typeface="+mn-ea"/>
                <a:cs typeface="+mn-cs"/>
              </a:rPr>
              <a:t>(2/9)×3000=</a:t>
            </a:r>
            <a:r>
              <a:rPr lang="en-IN" sz="1200" b="1" i="0" kern="1200" dirty="0" smtClean="0">
                <a:solidFill>
                  <a:schemeClr val="tx1"/>
                </a:solidFill>
                <a:effectLst/>
                <a:latin typeface="+mn-lt"/>
                <a:ea typeface="+mn-ea"/>
                <a:cs typeface="+mn-cs"/>
              </a:rPr>
              <a:t>666.67 metres.</a:t>
            </a:r>
            <a:endParaRPr lang="en-IN" sz="1200" b="0" i="0" kern="1200" dirty="0" smtClean="0">
              <a:solidFill>
                <a:schemeClr val="tx1"/>
              </a:solidFill>
              <a:effectLst/>
              <a:latin typeface="+mn-lt"/>
              <a:ea typeface="+mn-ea"/>
              <a:cs typeface="+mn-cs"/>
            </a:endParaRPr>
          </a:p>
          <a:p>
            <a:endParaRPr lang="en-IN"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605687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833968" y="5029200"/>
            <a:ext cx="4543425" cy="4333875"/>
          </a:xfrm>
          <a:prstGeom prst="rect">
            <a:avLst/>
          </a:prstGeom>
        </p:spPr>
      </p:pic>
      <p:sp>
        <p:nvSpPr>
          <p:cNvPr id="3" name="Notes Placeholder 2"/>
          <p:cNvSpPr>
            <a:spLocks noGrp="1"/>
          </p:cNvSpPr>
          <p:nvPr>
            <p:ph type="body" idx="1"/>
          </p:nvPr>
        </p:nvSpPr>
        <p:spPr/>
        <p:txBody>
          <a:bodyPr/>
          <a:lstStyle/>
          <a:p>
            <a:r>
              <a:rPr lang="en-IN" dirty="0" smtClean="0"/>
              <a:t>View </a:t>
            </a:r>
            <a:r>
              <a:rPr lang="en-IN" dirty="0" smtClean="0">
                <a:sym typeface="Wingdings" panose="05000000000000000000" pitchFamily="2" charset="2"/>
              </a:rPr>
              <a:t> Notes Page</a:t>
            </a:r>
            <a:endParaRPr lang="en-IN"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483222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p:cNvPicPr>
            <a:picLocks noChangeAspect="1"/>
          </p:cNvPicPr>
          <p:nvPr/>
        </p:nvPicPr>
        <p:blipFill>
          <a:blip r:embed="rId3"/>
          <a:stretch>
            <a:fillRect/>
          </a:stretch>
        </p:blipFill>
        <p:spPr>
          <a:xfrm>
            <a:off x="840581" y="5371137"/>
            <a:ext cx="5176837" cy="2629863"/>
          </a:xfrm>
          <a:prstGeom prst="rect">
            <a:avLst/>
          </a:prstGeom>
        </p:spPr>
      </p:pic>
      <p:sp>
        <p:nvSpPr>
          <p:cNvPr id="3" name="Notes Placeholder 2"/>
          <p:cNvSpPr>
            <a:spLocks noGrp="1"/>
          </p:cNvSpPr>
          <p:nvPr>
            <p:ph type="body" idx="1"/>
          </p:nvPr>
        </p:nvSpPr>
        <p:spPr/>
        <p:txBody>
          <a:bodyPr/>
          <a:lstStyle/>
          <a:p>
            <a:r>
              <a:rPr lang="en-IN" dirty="0" smtClean="0"/>
              <a:t>View </a:t>
            </a:r>
            <a:r>
              <a:rPr lang="en-IN" dirty="0" smtClean="0">
                <a:sym typeface="Wingdings" panose="05000000000000000000" pitchFamily="2" charset="2"/>
              </a:rPr>
              <a:t> notes Page</a:t>
            </a:r>
            <a:endParaRPr lang="en-IN"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697938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 : A</a:t>
            </a:r>
          </a:p>
          <a:p>
            <a:r>
              <a:rPr lang="en-US" b="1" dirty="0" smtClean="0"/>
              <a:t>Explanation : </a:t>
            </a:r>
          </a:p>
          <a:p>
            <a:r>
              <a:rPr lang="en-US" b="0" dirty="0" smtClean="0"/>
              <a:t> Speed of </a:t>
            </a:r>
            <a:r>
              <a:rPr lang="en-US" b="0" dirty="0" err="1" smtClean="0"/>
              <a:t>Akshat</a:t>
            </a:r>
            <a:r>
              <a:rPr lang="en-US" b="0" dirty="0" smtClean="0"/>
              <a:t> = 5 m/s and that of </a:t>
            </a:r>
            <a:r>
              <a:rPr lang="en-US" b="0" dirty="0" err="1" smtClean="0"/>
              <a:t>Akshara</a:t>
            </a:r>
            <a:r>
              <a:rPr lang="en-US" b="0" dirty="0" smtClean="0"/>
              <a:t> = 10 m/s.</a:t>
            </a:r>
          </a:p>
          <a:p>
            <a:endParaRPr lang="en-US" b="0" dirty="0" smtClean="0"/>
          </a:p>
          <a:p>
            <a:r>
              <a:rPr lang="en-US" b="0" dirty="0" smtClean="0"/>
              <a:t>Distance travelled by </a:t>
            </a:r>
            <a:r>
              <a:rPr lang="en-US" b="0" dirty="0" err="1" smtClean="0"/>
              <a:t>Akshara</a:t>
            </a:r>
            <a:r>
              <a:rPr lang="en-US" b="0" dirty="0" smtClean="0"/>
              <a:t> in 10 s = 100 m and that by </a:t>
            </a:r>
            <a:r>
              <a:rPr lang="en-US" b="0" dirty="0" err="1" smtClean="0"/>
              <a:t>Akshat</a:t>
            </a:r>
            <a:r>
              <a:rPr lang="en-US" b="0" dirty="0" smtClean="0"/>
              <a:t> = 50 m. </a:t>
            </a:r>
          </a:p>
          <a:p>
            <a:r>
              <a:rPr lang="en-US" b="0" dirty="0" smtClean="0"/>
              <a:t>Thus, </a:t>
            </a:r>
            <a:r>
              <a:rPr lang="en-US" b="0" dirty="0" err="1" smtClean="0"/>
              <a:t>Akshara</a:t>
            </a:r>
            <a:r>
              <a:rPr lang="en-US" b="0" dirty="0" smtClean="0"/>
              <a:t> will beat </a:t>
            </a:r>
            <a:r>
              <a:rPr lang="en-US" b="0" dirty="0" err="1" smtClean="0"/>
              <a:t>Akshat</a:t>
            </a:r>
            <a:r>
              <a:rPr lang="en-US" b="0" dirty="0" smtClean="0"/>
              <a:t> by 50 m.</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86715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C</a:t>
            </a:r>
          </a:p>
          <a:p>
            <a:r>
              <a:rPr lang="en-US" b="1" dirty="0" smtClean="0">
                <a:effectLst/>
              </a:rPr>
              <a:t>Explanation : </a:t>
            </a:r>
          </a:p>
          <a:p>
            <a:r>
              <a:rPr lang="en-US" b="0" dirty="0" smtClean="0">
                <a:effectLst/>
              </a:rPr>
              <a:t> When A travels 100 m, B travels 90 </a:t>
            </a:r>
            <a:r>
              <a:rPr lang="en-US" b="0" dirty="0" err="1" smtClean="0">
                <a:effectLst/>
              </a:rPr>
              <a:t>metres</a:t>
            </a:r>
            <a:r>
              <a:rPr lang="en-US" b="0" dirty="0" smtClean="0">
                <a:effectLst/>
              </a:rPr>
              <a:t> and when B travels 100 m, C travels 90 m. Thus, when B travels 90 m, C travels 81 m (multiplying distance of both B and C by 90/100). Therefore, A beats C by 19 m.</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0144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a:t>
            </a:r>
          </a:p>
          <a:p>
            <a:r>
              <a:rPr lang="en-US" sz="1200" b="1" i="0" kern="1200" dirty="0" smtClean="0">
                <a:solidFill>
                  <a:schemeClr val="tx1"/>
                </a:solidFill>
                <a:effectLst/>
                <a:latin typeface="+mn-lt"/>
                <a:ea typeface="+mn-ea"/>
                <a:cs typeface="+mn-cs"/>
              </a:rPr>
              <a:t>Explanation : </a:t>
            </a:r>
          </a:p>
          <a:p>
            <a:r>
              <a:rPr lang="en-US" sz="1200" b="0" i="0" kern="1200" dirty="0" smtClean="0">
                <a:solidFill>
                  <a:schemeClr val="tx1"/>
                </a:solidFill>
                <a:effectLst/>
                <a:latin typeface="+mn-lt"/>
                <a:ea typeface="+mn-ea"/>
                <a:cs typeface="+mn-cs"/>
              </a:rPr>
              <a:t> Let x be the distance by which Ram wins. Then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180/(250 - x) = 3/2</a:t>
            </a:r>
          </a:p>
          <a:p>
            <a:r>
              <a:rPr lang="en-US" sz="1200" b="0" i="0" kern="1200" dirty="0" smtClean="0">
                <a:solidFill>
                  <a:schemeClr val="tx1"/>
                </a:solidFill>
                <a:effectLst/>
                <a:latin typeface="+mn-lt"/>
                <a:ea typeface="+mn-ea"/>
                <a:cs typeface="+mn-cs"/>
              </a:rPr>
              <a:t>=&gt;  x = 130</a:t>
            </a:r>
          </a:p>
          <a:p>
            <a:r>
              <a:rPr lang="en-US" sz="1200" b="0" i="0" kern="1200" dirty="0" smtClean="0">
                <a:solidFill>
                  <a:schemeClr val="tx1"/>
                </a:solidFill>
                <a:effectLst/>
                <a:latin typeface="+mn-lt"/>
                <a:ea typeface="+mn-ea"/>
                <a:cs typeface="+mn-cs"/>
              </a:rPr>
              <a:t>(Since time for which they will run will be the same.)</a:t>
            </a:r>
          </a:p>
          <a:p>
            <a:r>
              <a:rPr lang="en-US" sz="1200" b="0" i="0" kern="1200" dirty="0" smtClean="0">
                <a:solidFill>
                  <a:schemeClr val="tx1"/>
                </a:solidFill>
                <a:effectLst/>
                <a:latin typeface="+mn-lt"/>
                <a:ea typeface="+mn-ea"/>
                <a:cs typeface="+mn-cs"/>
              </a:rPr>
              <a:t>Alternatively, for every 3 m travelled by Ram, 2 m is travelled by Rama.</a:t>
            </a:r>
          </a:p>
          <a:p>
            <a:r>
              <a:rPr lang="en-US" sz="1200" b="0" i="0" kern="1200" dirty="0" smtClean="0">
                <a:solidFill>
                  <a:schemeClr val="tx1"/>
                </a:solidFill>
                <a:effectLst/>
                <a:latin typeface="+mn-lt"/>
                <a:ea typeface="+mn-ea"/>
                <a:cs typeface="+mn-cs"/>
              </a:rPr>
              <a:t>Now, Ram has a head start of 70 m. Hence, he has to travel 180 m to reach the finish line.</a:t>
            </a:r>
          </a:p>
          <a:p>
            <a:r>
              <a:rPr lang="en-US" sz="1200" b="0" i="0" kern="1200" dirty="0" smtClean="0">
                <a:solidFill>
                  <a:schemeClr val="tx1"/>
                </a:solidFill>
                <a:effectLst/>
                <a:latin typeface="+mn-lt"/>
                <a:ea typeface="+mn-ea"/>
                <a:cs typeface="+mn-cs"/>
              </a:rPr>
              <a:t>When Ram travels 180 m (3 * 60 m), Rama shall travel 120 m (2 * 60 m). </a:t>
            </a:r>
          </a:p>
          <a:p>
            <a:r>
              <a:rPr lang="en-US" sz="1200" b="0" i="0" kern="1200" dirty="0" smtClean="0">
                <a:solidFill>
                  <a:schemeClr val="tx1"/>
                </a:solidFill>
                <a:effectLst/>
                <a:latin typeface="+mn-lt"/>
                <a:ea typeface="+mn-ea"/>
                <a:cs typeface="+mn-cs"/>
              </a:rPr>
              <a:t>Hence, Rama loses the race by</a:t>
            </a:r>
          </a:p>
          <a:p>
            <a:r>
              <a:rPr lang="en-US" sz="1200" b="0" i="0" kern="1200" dirty="0" smtClean="0">
                <a:solidFill>
                  <a:schemeClr val="tx1"/>
                </a:solidFill>
                <a:effectLst/>
                <a:latin typeface="+mn-lt"/>
                <a:ea typeface="+mn-ea"/>
                <a:cs typeface="+mn-cs"/>
              </a:rPr>
              <a:t>250 - 120 = 130 m.</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310250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B</a:t>
            </a:r>
          </a:p>
          <a:p>
            <a:r>
              <a:rPr lang="en-US" sz="1200" b="1" i="0" kern="1200" dirty="0" smtClean="0">
                <a:solidFill>
                  <a:schemeClr val="tx1"/>
                </a:solidFill>
                <a:effectLst/>
                <a:latin typeface="+mn-lt"/>
                <a:ea typeface="+mn-ea"/>
                <a:cs typeface="+mn-cs"/>
              </a:rPr>
              <a:t>Explanation : </a:t>
            </a:r>
          </a:p>
          <a:p>
            <a:r>
              <a:rPr lang="en-US" sz="1200" b="0" i="0" kern="1200" dirty="0" smtClean="0">
                <a:solidFill>
                  <a:schemeClr val="tx1"/>
                </a:solidFill>
                <a:effectLst/>
                <a:latin typeface="+mn-lt"/>
                <a:ea typeface="+mn-ea"/>
                <a:cs typeface="+mn-cs"/>
              </a:rPr>
              <a:t> Let the total length of the race be 200 + x. So</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x = 200/2s = x/s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=&gt; x = 200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Therefore, total length of the race = 400 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Alternatively, assume Manisha’s velocity to be 1 m/s.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Sandeepa’s</a:t>
            </a:r>
            <a:r>
              <a:rPr lang="en-US" sz="1200" b="0" i="0" kern="1200" dirty="0" smtClean="0">
                <a:solidFill>
                  <a:schemeClr val="tx1"/>
                </a:solidFill>
                <a:effectLst/>
                <a:latin typeface="+mn-lt"/>
                <a:ea typeface="+mn-ea"/>
                <a:cs typeface="+mn-cs"/>
              </a:rPr>
              <a:t> velocity is 2 m/s. Therefore, the relative velocity is 1 m/s. To cover a distance of 200 m, it shall take 200 sec. </a:t>
            </a:r>
          </a:p>
          <a:p>
            <a:r>
              <a:rPr lang="en-US" sz="1200" b="0" i="0" kern="1200" dirty="0" smtClean="0">
                <a:solidFill>
                  <a:schemeClr val="tx1"/>
                </a:solidFill>
                <a:effectLst/>
                <a:latin typeface="+mn-lt"/>
                <a:ea typeface="+mn-ea"/>
                <a:cs typeface="+mn-cs"/>
              </a:rPr>
              <a:t>In 200 sec, </a:t>
            </a:r>
            <a:r>
              <a:rPr lang="en-US" sz="1200" b="0" i="0" kern="1200" dirty="0" err="1" smtClean="0">
                <a:solidFill>
                  <a:schemeClr val="tx1"/>
                </a:solidFill>
                <a:effectLst/>
                <a:latin typeface="+mn-lt"/>
                <a:ea typeface="+mn-ea"/>
                <a:cs typeface="+mn-cs"/>
              </a:rPr>
              <a:t>Sandeepa</a:t>
            </a:r>
            <a:r>
              <a:rPr lang="en-US" sz="1200" b="0" i="0" kern="1200" dirty="0" smtClean="0">
                <a:solidFill>
                  <a:schemeClr val="tx1"/>
                </a:solidFill>
                <a:effectLst/>
                <a:latin typeface="+mn-lt"/>
                <a:ea typeface="+mn-ea"/>
                <a:cs typeface="+mn-cs"/>
              </a:rPr>
              <a:t> will run 400 m, which is the length of the race in </a:t>
            </a:r>
            <a:r>
              <a:rPr lang="en-US" sz="1200" b="0" i="0" kern="1200" dirty="0" err="1" smtClean="0">
                <a:solidFill>
                  <a:schemeClr val="tx1"/>
                </a:solidFill>
                <a:effectLst/>
                <a:latin typeface="+mn-lt"/>
                <a:ea typeface="+mn-ea"/>
                <a:cs typeface="+mn-cs"/>
              </a:rPr>
              <a:t>metres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082860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Let track length be equal to T. When A completes a lap, let us assume B has run a distance of (t - d). At this time, C should have run a distance of (t - 2d).</a:t>
            </a:r>
          </a:p>
          <a:p>
            <a:r>
              <a:rPr lang="en-IN" sz="1200" b="0" i="0" kern="1200" dirty="0" smtClean="0">
                <a:solidFill>
                  <a:schemeClr val="tx1"/>
                </a:solidFill>
                <a:effectLst/>
                <a:latin typeface="+mn-lt"/>
                <a:ea typeface="+mn-ea"/>
                <a:cs typeface="+mn-cs"/>
              </a:rPr>
              <a:t>After 3 laps C is in the same position as B was at the end of one lap. So, the position after 3t - 6d should be the same as t - d. Or, C should be at a distance of d from the end of the lap. C will have completed less than 3 laps (as he is slower than A), so he could have </a:t>
            </a:r>
            <a:r>
              <a:rPr lang="en-IN" sz="1200" b="0" i="0" kern="1200" dirty="0" err="1" smtClean="0">
                <a:solidFill>
                  <a:schemeClr val="tx1"/>
                </a:solidFill>
                <a:effectLst/>
                <a:latin typeface="+mn-lt"/>
                <a:ea typeface="+mn-ea"/>
                <a:cs typeface="+mn-cs"/>
              </a:rPr>
              <a:t>traveled</a:t>
            </a:r>
            <a:r>
              <a:rPr lang="en-IN" sz="1200" b="0" i="0" kern="1200" dirty="0" smtClean="0">
                <a:solidFill>
                  <a:schemeClr val="tx1"/>
                </a:solidFill>
                <a:effectLst/>
                <a:latin typeface="+mn-lt"/>
                <a:ea typeface="+mn-ea"/>
                <a:cs typeface="+mn-cs"/>
              </a:rPr>
              <a:t> a distance of either t - d or 2t - d.</a:t>
            </a:r>
          </a:p>
          <a:p>
            <a:r>
              <a:rPr lang="en-IN" sz="1200" b="0" i="0" kern="1200" dirty="0" smtClean="0">
                <a:solidFill>
                  <a:schemeClr val="tx1"/>
                </a:solidFill>
                <a:effectLst/>
                <a:latin typeface="+mn-lt"/>
                <a:ea typeface="+mn-ea"/>
                <a:cs typeface="+mn-cs"/>
              </a:rPr>
              <a:t>=&gt; 3t - 6d = t - d</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=&gt; 2t = 5d</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=&gt; d = 0.4t</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distances covered by A, B and C when A completes a lap will be t, 0.6t and 0.2t respectively. Or, the ratio of their speeds is 5 : 3 : 1.</a:t>
            </a:r>
          </a:p>
          <a:p>
            <a:r>
              <a:rPr lang="en-IN" sz="1200" b="0" i="0" kern="1200" dirty="0" smtClean="0">
                <a:solidFill>
                  <a:schemeClr val="tx1"/>
                </a:solidFill>
                <a:effectLst/>
                <a:latin typeface="+mn-lt"/>
                <a:ea typeface="+mn-ea"/>
                <a:cs typeface="+mn-cs"/>
              </a:rPr>
              <a:t>In the second scenario, 3t - 6d = 2t - d =&gt; t = 5d =&gt; d = 0.2t.</a:t>
            </a:r>
          </a:p>
          <a:p>
            <a:r>
              <a:rPr lang="en-IN" sz="1200" b="0" i="0" kern="1200" dirty="0" smtClean="0">
                <a:solidFill>
                  <a:schemeClr val="tx1"/>
                </a:solidFill>
                <a:effectLst/>
                <a:latin typeface="+mn-lt"/>
                <a:ea typeface="+mn-ea"/>
                <a:cs typeface="+mn-cs"/>
              </a:rPr>
              <a:t>The distances covered by A, B and C when A completes a lap will be t, 0.8t and 0.6t respectively. Or, the ratio of their speeds is 5 : 4 : 3.</a:t>
            </a:r>
          </a:p>
          <a:p>
            <a:r>
              <a:rPr lang="en-IN" sz="1200" b="0" i="0" kern="1200" dirty="0" smtClean="0">
                <a:solidFill>
                  <a:schemeClr val="tx1"/>
                </a:solidFill>
                <a:effectLst/>
                <a:latin typeface="+mn-lt"/>
                <a:ea typeface="+mn-ea"/>
                <a:cs typeface="+mn-cs"/>
              </a:rPr>
              <a:t>The question is </a:t>
            </a:r>
            <a:r>
              <a:rPr lang="en-IN" sz="1200" b="1" i="0" kern="1200" dirty="0" smtClean="0">
                <a:solidFill>
                  <a:schemeClr val="tx1"/>
                </a:solidFill>
                <a:effectLst/>
                <a:latin typeface="+mn-lt"/>
                <a:ea typeface="+mn-ea"/>
                <a:cs typeface="+mn-cs"/>
              </a:rPr>
              <a:t>" Find the ratio of the speeds of A, B and C?"</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The ratio of the speeds of A, B and C is either 5 : 3 : 1 or 5 : 4 : 3.</a:t>
            </a:r>
          </a:p>
          <a:p>
            <a:r>
              <a:rPr lang="en-IN" sz="1200" b="1" i="0" kern="1200" dirty="0" smtClean="0">
                <a:solidFill>
                  <a:schemeClr val="tx1"/>
                </a:solidFill>
                <a:effectLst/>
                <a:latin typeface="+mn-lt"/>
                <a:ea typeface="+mn-ea"/>
                <a:cs typeface="+mn-cs"/>
              </a:rPr>
              <a:t>Hence, the answer is 5 : 4 : 3</a:t>
            </a:r>
          </a:p>
          <a:p>
            <a:r>
              <a:rPr lang="en-IN" sz="1200" b="0" i="0" kern="1200" dirty="0" smtClean="0">
                <a:solidFill>
                  <a:schemeClr val="tx1"/>
                </a:solidFill>
                <a:effectLst/>
                <a:latin typeface="+mn-lt"/>
                <a:ea typeface="+mn-ea"/>
                <a:cs typeface="+mn-cs"/>
              </a:rPr>
              <a:t>Choice C is the correct answer.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97119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They meet for the first time 16 seconds after they start the race and for the second time 40 seconds from the time they start the race.</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Now, we do not know their relative positions when they start the race. But we know that the time between the first and second meeting is 24 seconds. This is the time when they cover a relative distance of one lap length.</a:t>
            </a:r>
          </a:p>
          <a:p>
            <a:r>
              <a:rPr lang="en-IN" sz="1200" b="0" i="0" u="none" strike="noStrike" kern="1200" dirty="0" smtClean="0">
                <a:solidFill>
                  <a:schemeClr val="tx1"/>
                </a:solidFill>
                <a:effectLst/>
                <a:latin typeface="+mn-lt"/>
                <a:ea typeface="+mn-ea"/>
                <a:cs typeface="+mn-cs"/>
              </a:rPr>
              <a:t>Lap length/Relative Speed</a:t>
            </a:r>
            <a:r>
              <a:rPr lang="en-IN" sz="1200" b="0" i="0" kern="1200" dirty="0" smtClean="0">
                <a:solidFill>
                  <a:schemeClr val="tx1"/>
                </a:solidFill>
                <a:effectLst/>
                <a:latin typeface="+mn-lt"/>
                <a:ea typeface="+mn-ea"/>
                <a:cs typeface="+mn-cs"/>
              </a:rPr>
              <a:t> = 24; or relative speed = 5 m/s.</a:t>
            </a:r>
          </a:p>
          <a:p>
            <a:r>
              <a:rPr lang="en-IN" sz="1200" b="0" i="0" kern="1200" dirty="0" smtClean="0">
                <a:solidFill>
                  <a:schemeClr val="tx1"/>
                </a:solidFill>
                <a:effectLst/>
                <a:latin typeface="+mn-lt"/>
                <a:ea typeface="+mn-ea"/>
                <a:cs typeface="+mn-cs"/>
              </a:rPr>
              <a:t>The question says – Now, if B had started in the opposite direction to the one he had originally started, they would have met for the first time after 40 seconds.</a:t>
            </a:r>
          </a:p>
          <a:p>
            <a:endParaRPr lang="en-IN" dirty="0"/>
          </a:p>
          <a:p>
            <a:endParaRPr lang="en-IN" sz="1200" b="0" i="0" kern="1200" dirty="0" smtClean="0">
              <a:solidFill>
                <a:schemeClr val="tx1"/>
              </a:solidFill>
              <a:effectLst/>
              <a:latin typeface="+mn-lt"/>
              <a:ea typeface="+mn-ea"/>
              <a:cs typeface="+mn-cs"/>
            </a:endParaRPr>
          </a:p>
          <a:p>
            <a:endParaRPr lang="en-IN" dirty="0"/>
          </a:p>
          <a:p>
            <a:endParaRPr lang="en-IN" sz="1200" b="0" i="0" kern="1200" dirty="0" smtClean="0">
              <a:solidFill>
                <a:schemeClr val="tx1"/>
              </a:solidFill>
              <a:effectLst/>
              <a:latin typeface="+mn-lt"/>
              <a:ea typeface="+mn-ea"/>
              <a:cs typeface="+mn-cs"/>
            </a:endParaRPr>
          </a:p>
          <a:p>
            <a:endParaRPr lang="en-IN" dirty="0"/>
          </a:p>
          <a:p>
            <a:endParaRPr lang="en-IN" sz="1200" b="0" i="0" kern="1200" dirty="0" smtClean="0">
              <a:solidFill>
                <a:schemeClr val="tx1"/>
              </a:solidFill>
              <a:effectLst/>
              <a:latin typeface="+mn-lt"/>
              <a:ea typeface="+mn-ea"/>
              <a:cs typeface="+mn-cs"/>
            </a:endParaRPr>
          </a:p>
          <a:p>
            <a:endParaRPr lang="en-IN" dirty="0"/>
          </a:p>
          <a:p>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Now, B would have crossed each other after 40 seconds if B had reversed direction. This is higher than the 24 seconds it takes them to cover the relative distance of a lap in the first instance.</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Or, in the first instance they were travelling towards each other.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Or, a + b = 5 m/s.</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They meet for the first time 16 seconds after they start the race.</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question is </a:t>
            </a:r>
            <a:r>
              <a:rPr lang="en-IN" sz="1200" b="1" i="0" kern="1200" dirty="0" smtClean="0">
                <a:solidFill>
                  <a:schemeClr val="tx1"/>
                </a:solidFill>
                <a:effectLst/>
                <a:latin typeface="+mn-lt"/>
                <a:ea typeface="+mn-ea"/>
                <a:cs typeface="+mn-cs"/>
              </a:rPr>
              <a:t>"If B is quicker than A, find B’s speed."</a:t>
            </a:r>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Hence, the answer is 3 m/s</a:t>
            </a:r>
          </a:p>
          <a:p>
            <a:r>
              <a:rPr lang="en-IN" sz="1200" b="0" i="0" kern="1200" dirty="0" smtClean="0">
                <a:solidFill>
                  <a:schemeClr val="tx1"/>
                </a:solidFill>
                <a:effectLst/>
                <a:latin typeface="+mn-lt"/>
                <a:ea typeface="+mn-ea"/>
                <a:cs typeface="+mn-cs"/>
              </a:rPr>
              <a:t>Choice A is the correct answer.</a:t>
            </a:r>
          </a:p>
          <a:p>
            <a:endParaRPr lang="en-IN" sz="1200" b="0" i="0" kern="1200" dirty="0" smtClean="0">
              <a:solidFill>
                <a:schemeClr val="tx1"/>
              </a:solidFill>
              <a:effectLst/>
              <a:latin typeface="+mn-lt"/>
              <a:ea typeface="+mn-ea"/>
              <a:cs typeface="+mn-cs"/>
            </a:endParaRPr>
          </a:p>
          <a:p>
            <a:r>
              <a:rPr lang="en-IN" dirty="0" smtClean="0"/>
              <a:t/>
            </a:r>
            <a:br>
              <a:rPr lang="en-IN"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pic>
        <p:nvPicPr>
          <p:cNvPr id="5" name="Picture 4"/>
          <p:cNvPicPr>
            <a:picLocks noChangeAspect="1"/>
          </p:cNvPicPr>
          <p:nvPr/>
        </p:nvPicPr>
        <p:blipFill>
          <a:blip r:embed="rId3"/>
          <a:stretch>
            <a:fillRect/>
          </a:stretch>
        </p:blipFill>
        <p:spPr>
          <a:xfrm>
            <a:off x="711200" y="5885657"/>
            <a:ext cx="1495425" cy="1638300"/>
          </a:xfrm>
          <a:prstGeom prst="rect">
            <a:avLst/>
          </a:prstGeom>
        </p:spPr>
      </p:pic>
    </p:spTree>
    <p:extLst>
      <p:ext uri="{BB962C8B-B14F-4D97-AF65-F5344CB8AC3E}">
        <p14:creationId xmlns:p14="http://schemas.microsoft.com/office/powerpoint/2010/main" val="39193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t>
            </a:r>
          </a:p>
          <a:p>
            <a:r>
              <a:rPr lang="en-US" dirty="0" smtClean="0"/>
              <a:t>View </a:t>
            </a:r>
            <a:r>
              <a:rPr lang="en-US" dirty="0" smtClean="0">
                <a:sym typeface="Wingdings" panose="05000000000000000000" pitchFamily="2" charset="2"/>
              </a:rPr>
              <a:t> Notes page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pic>
        <p:nvPicPr>
          <p:cNvPr id="6" name="Picture 5"/>
          <p:cNvPicPr>
            <a:picLocks noChangeAspect="1" noChangeArrowheads="1"/>
          </p:cNvPicPr>
          <p:nvPr/>
        </p:nvPicPr>
        <p:blipFill>
          <a:blip r:embed="rId3"/>
          <a:srcRect/>
          <a:stretch>
            <a:fillRect/>
          </a:stretch>
        </p:blipFill>
        <p:spPr bwMode="auto">
          <a:xfrm>
            <a:off x="914400" y="5410199"/>
            <a:ext cx="5105400" cy="1970019"/>
          </a:xfrm>
          <a:prstGeom prst="rect">
            <a:avLst/>
          </a:prstGeom>
          <a:noFill/>
          <a:ln w="1">
            <a:noFill/>
            <a:miter lim="800000"/>
            <a:headEnd/>
            <a:tailEnd type="none" w="med" len="med"/>
          </a:ln>
          <a:effectLst/>
        </p:spPr>
      </p:pic>
    </p:spTree>
    <p:extLst>
      <p:ext uri="{BB962C8B-B14F-4D97-AF65-F5344CB8AC3E}">
        <p14:creationId xmlns:p14="http://schemas.microsoft.com/office/powerpoint/2010/main" val="86228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1246495"/>
          </a:xfrm>
          <a:prstGeom prst="rect">
            <a:avLst/>
          </a:prstGeom>
          <a:noFill/>
        </p:spPr>
        <p:txBody>
          <a:bodyPr wrap="square" rtlCol="0">
            <a:spAutoFit/>
          </a:bodyPr>
          <a:lstStyle/>
          <a:p>
            <a:pPr algn="just"/>
            <a:r>
              <a:rPr lang="en-IN" sz="2500" dirty="0" err="1">
                <a:latin typeface="Nunito Sans" panose="00000500000000000000" pitchFamily="2" charset="0"/>
              </a:rPr>
              <a:t>Arun</a:t>
            </a:r>
            <a:r>
              <a:rPr lang="en-IN" sz="2500" dirty="0">
                <a:latin typeface="Nunito Sans" panose="00000500000000000000" pitchFamily="2" charset="0"/>
              </a:rPr>
              <a:t> and </a:t>
            </a:r>
            <a:r>
              <a:rPr lang="en-IN" sz="2500" dirty="0" err="1">
                <a:latin typeface="Nunito Sans" panose="00000500000000000000" pitchFamily="2" charset="0"/>
              </a:rPr>
              <a:t>Barun</a:t>
            </a:r>
            <a:r>
              <a:rPr lang="en-IN" sz="2500" dirty="0">
                <a:latin typeface="Nunito Sans" panose="00000500000000000000" pitchFamily="2" charset="0"/>
              </a:rPr>
              <a:t> run with the speeds of 30 m/s and 20 </a:t>
            </a:r>
            <a:r>
              <a:rPr lang="en-IN" sz="2500" dirty="0" smtClean="0">
                <a:latin typeface="Nunito Sans" panose="00000500000000000000" pitchFamily="2" charset="0"/>
              </a:rPr>
              <a:t>m/s around </a:t>
            </a:r>
            <a:r>
              <a:rPr lang="en-IN" sz="2500" dirty="0">
                <a:latin typeface="Nunito Sans" panose="00000500000000000000" pitchFamily="2" charset="0"/>
              </a:rPr>
              <a:t>a circular track of 600 </a:t>
            </a:r>
            <a:r>
              <a:rPr lang="en-IN" sz="2500" dirty="0" err="1" smtClean="0">
                <a:latin typeface="Nunito Sans" panose="00000500000000000000" pitchFamily="2" charset="0"/>
              </a:rPr>
              <a:t>m.They</a:t>
            </a:r>
            <a:r>
              <a:rPr lang="en-IN" sz="2500" dirty="0" smtClean="0">
                <a:latin typeface="Nunito Sans" panose="00000500000000000000" pitchFamily="2" charset="0"/>
              </a:rPr>
              <a:t> </a:t>
            </a:r>
            <a:r>
              <a:rPr lang="en-IN" sz="2500" dirty="0">
                <a:latin typeface="Nunito Sans" panose="00000500000000000000" pitchFamily="2" charset="0"/>
              </a:rPr>
              <a:t>participate in </a:t>
            </a:r>
            <a:r>
              <a:rPr lang="en-IN" sz="2500" dirty="0" smtClean="0">
                <a:latin typeface="Nunito Sans" panose="00000500000000000000" pitchFamily="2" charset="0"/>
              </a:rPr>
              <a:t>a 3000 </a:t>
            </a:r>
            <a:r>
              <a:rPr lang="en-IN" sz="2500" dirty="0">
                <a:latin typeface="Nunito Sans" panose="00000500000000000000" pitchFamily="2" charset="0"/>
              </a:rPr>
              <a:t>m race. What is the distance covered by </a:t>
            </a:r>
            <a:r>
              <a:rPr lang="en-IN" sz="2500" dirty="0" err="1">
                <a:latin typeface="Nunito Sans" panose="00000500000000000000" pitchFamily="2" charset="0"/>
              </a:rPr>
              <a:t>Arun</a:t>
            </a:r>
            <a:r>
              <a:rPr lang="en-IN" sz="2500" dirty="0">
                <a:latin typeface="Nunito Sans" panose="00000500000000000000" pitchFamily="2" charset="0"/>
              </a:rPr>
              <a:t> when </a:t>
            </a:r>
            <a:r>
              <a:rPr lang="en-IN" sz="2500" dirty="0" smtClean="0">
                <a:latin typeface="Nunito Sans" panose="00000500000000000000" pitchFamily="2" charset="0"/>
              </a:rPr>
              <a:t>he pass </a:t>
            </a:r>
            <a:r>
              <a:rPr lang="en-IN" sz="2500" dirty="0" err="1">
                <a:latin typeface="Nunito Sans" panose="00000500000000000000" pitchFamily="2" charset="0"/>
              </a:rPr>
              <a:t>Barun</a:t>
            </a:r>
            <a:r>
              <a:rPr lang="en-IN" sz="2500" dirty="0">
                <a:latin typeface="Nunito Sans" panose="00000500000000000000" pitchFamily="2" charset="0"/>
              </a:rPr>
              <a:t> for the 5th time?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2200 m</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2250 m</a:t>
            </a:r>
            <a:endParaRPr lang="en-IN"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2850 m</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66399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2785378"/>
          </a:xfrm>
          <a:prstGeom prst="rect">
            <a:avLst/>
          </a:prstGeom>
          <a:noFill/>
        </p:spPr>
        <p:txBody>
          <a:bodyPr wrap="square" rtlCol="0">
            <a:spAutoFit/>
          </a:bodyPr>
          <a:lstStyle/>
          <a:p>
            <a:pPr algn="just"/>
            <a:r>
              <a:rPr lang="en-IN" sz="2500" dirty="0" err="1">
                <a:latin typeface="Nunito Sans" panose="00000500000000000000" pitchFamily="2" charset="0"/>
              </a:rPr>
              <a:t>Akkal</a:t>
            </a:r>
            <a:r>
              <a:rPr lang="en-IN" sz="2500" dirty="0">
                <a:latin typeface="Nunito Sans" panose="00000500000000000000" pitchFamily="2" charset="0"/>
              </a:rPr>
              <a:t> and </a:t>
            </a:r>
            <a:r>
              <a:rPr lang="en-IN" sz="2500" dirty="0" err="1">
                <a:latin typeface="Nunito Sans" panose="00000500000000000000" pitchFamily="2" charset="0"/>
              </a:rPr>
              <a:t>Bakkal</a:t>
            </a:r>
            <a:r>
              <a:rPr lang="en-IN" sz="2500" dirty="0">
                <a:latin typeface="Nunito Sans" panose="00000500000000000000" pitchFamily="2" charset="0"/>
              </a:rPr>
              <a:t> are running on a circular track of </a:t>
            </a:r>
            <a:r>
              <a:rPr lang="en-IN" sz="2500" dirty="0" smtClean="0">
                <a:latin typeface="Nunito Sans" panose="00000500000000000000" pitchFamily="2" charset="0"/>
              </a:rPr>
              <a:t>radius 175 </a:t>
            </a:r>
            <a:r>
              <a:rPr lang="en-IN" sz="2500" dirty="0">
                <a:latin typeface="Nunito Sans" panose="00000500000000000000" pitchFamily="2" charset="0"/>
              </a:rPr>
              <a:t>metres. </a:t>
            </a:r>
            <a:r>
              <a:rPr lang="en-IN" sz="2500" dirty="0" err="1">
                <a:latin typeface="Nunito Sans" panose="00000500000000000000" pitchFamily="2" charset="0"/>
              </a:rPr>
              <a:t>Akkal</a:t>
            </a:r>
            <a:r>
              <a:rPr lang="en-IN" sz="2500" dirty="0">
                <a:latin typeface="Nunito Sans" panose="00000500000000000000" pitchFamily="2" charset="0"/>
              </a:rPr>
              <a:t> can complete a round in 100 seconds </a:t>
            </a:r>
            <a:r>
              <a:rPr lang="en-IN" sz="2500" dirty="0" smtClean="0">
                <a:latin typeface="Nunito Sans" panose="00000500000000000000" pitchFamily="2" charset="0"/>
              </a:rPr>
              <a:t>and the </a:t>
            </a:r>
            <a:r>
              <a:rPr lang="en-IN" sz="2500" dirty="0">
                <a:latin typeface="Nunito Sans" panose="00000500000000000000" pitchFamily="2" charset="0"/>
              </a:rPr>
              <a:t>speed of </a:t>
            </a:r>
            <a:r>
              <a:rPr lang="en-IN" sz="2500" dirty="0" err="1">
                <a:latin typeface="Nunito Sans" panose="00000500000000000000" pitchFamily="2" charset="0"/>
              </a:rPr>
              <a:t>Bakkal</a:t>
            </a:r>
            <a:r>
              <a:rPr lang="en-IN" sz="2500" dirty="0">
                <a:latin typeface="Nunito Sans" panose="00000500000000000000" pitchFamily="2" charset="0"/>
              </a:rPr>
              <a:t> is twice the speed of </a:t>
            </a:r>
            <a:r>
              <a:rPr lang="en-IN" sz="2500" dirty="0" err="1">
                <a:latin typeface="Nunito Sans" panose="00000500000000000000" pitchFamily="2" charset="0"/>
              </a:rPr>
              <a:t>Akkal</a:t>
            </a:r>
            <a:r>
              <a:rPr lang="en-IN" sz="2500" dirty="0">
                <a:latin typeface="Nunito Sans" panose="00000500000000000000" pitchFamily="2" charset="0"/>
              </a:rPr>
              <a:t>. They </a:t>
            </a:r>
            <a:r>
              <a:rPr lang="en-IN" sz="2500" dirty="0" smtClean="0">
                <a:latin typeface="Nunito Sans" panose="00000500000000000000" pitchFamily="2" charset="0"/>
              </a:rPr>
              <a:t>started simultaneously </a:t>
            </a:r>
            <a:r>
              <a:rPr lang="en-IN" sz="2500" dirty="0">
                <a:latin typeface="Nunito Sans" panose="00000500000000000000" pitchFamily="2" charset="0"/>
              </a:rPr>
              <a:t>towards each other from two points </a:t>
            </a:r>
            <a:r>
              <a:rPr lang="en-IN" sz="2500" dirty="0" smtClean="0">
                <a:latin typeface="Nunito Sans" panose="00000500000000000000" pitchFamily="2" charset="0"/>
              </a:rPr>
              <a:t>350 metres </a:t>
            </a:r>
            <a:r>
              <a:rPr lang="en-IN" sz="2500" dirty="0">
                <a:latin typeface="Nunito Sans" panose="00000500000000000000" pitchFamily="2" charset="0"/>
              </a:rPr>
              <a:t>diametrically opposite on the circular path. If </a:t>
            </a:r>
            <a:r>
              <a:rPr lang="en-IN" sz="2500" dirty="0" smtClean="0">
                <a:latin typeface="Nunito Sans" panose="00000500000000000000" pitchFamily="2" charset="0"/>
              </a:rPr>
              <a:t>they first </a:t>
            </a:r>
            <a:r>
              <a:rPr lang="en-IN" sz="2500" dirty="0">
                <a:latin typeface="Nunito Sans" panose="00000500000000000000" pitchFamily="2" charset="0"/>
              </a:rPr>
              <a:t>meet at a point they called it love point, which </a:t>
            </a:r>
            <a:r>
              <a:rPr lang="en-IN" sz="2500" dirty="0" smtClean="0">
                <a:latin typeface="Nunito Sans" panose="00000500000000000000" pitchFamily="2" charset="0"/>
              </a:rPr>
              <a:t>is between </a:t>
            </a:r>
            <a:r>
              <a:rPr lang="en-IN" sz="2500" dirty="0">
                <a:latin typeface="Nunito Sans" panose="00000500000000000000" pitchFamily="2" charset="0"/>
              </a:rPr>
              <a:t>the two points P and Q from where they have </a:t>
            </a:r>
            <a:r>
              <a:rPr lang="en-IN" sz="2500" dirty="0" smtClean="0">
                <a:latin typeface="Nunito Sans" panose="00000500000000000000" pitchFamily="2" charset="0"/>
              </a:rPr>
              <a:t>started their </a:t>
            </a:r>
            <a:r>
              <a:rPr lang="en-IN" sz="2500" dirty="0">
                <a:latin typeface="Nunito Sans" panose="00000500000000000000" pitchFamily="2" charset="0"/>
              </a:rPr>
              <a:t>race, after how much time from the start do they meet </a:t>
            </a:r>
            <a:r>
              <a:rPr lang="en-IN" sz="2500" dirty="0" smtClean="0">
                <a:latin typeface="Nunito Sans" panose="00000500000000000000" pitchFamily="2" charset="0"/>
              </a:rPr>
              <a:t>at love </a:t>
            </a:r>
            <a:r>
              <a:rPr lang="en-IN" sz="2500" dirty="0">
                <a:latin typeface="Nunito Sans" panose="00000500000000000000" pitchFamily="2" charset="0"/>
              </a:rPr>
              <a:t>point for the third dine?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218 x 2/5 s</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216 x 2/3 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221 s</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02640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15240" y="943560"/>
            <a:ext cx="12176760" cy="1246495"/>
          </a:xfrm>
          <a:prstGeom prst="rect">
            <a:avLst/>
          </a:prstGeom>
          <a:noFill/>
        </p:spPr>
        <p:txBody>
          <a:bodyPr wrap="square" rtlCol="0">
            <a:spAutoFit/>
          </a:bodyPr>
          <a:lstStyle/>
          <a:p>
            <a:pPr algn="just"/>
            <a:r>
              <a:rPr lang="en-US" sz="2500" dirty="0">
                <a:latin typeface="Nunito Sans" panose="00000500000000000000" pitchFamily="2" charset="0"/>
              </a:rPr>
              <a:t>In a 200 m race, Amar beats Akbar by 20 m and Anthony by 50 m. If Akbar and Anthony are running a 100 m race with the same speed, find the distance by which Akbar will beat Anthony.</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83.33 m</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16.66 m</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11.11 m</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88.89 m</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07893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1246495"/>
          </a:xfrm>
          <a:prstGeom prst="rect">
            <a:avLst/>
          </a:prstGeom>
          <a:noFill/>
        </p:spPr>
        <p:txBody>
          <a:bodyPr wrap="square" rtlCol="0">
            <a:spAutoFit/>
          </a:bodyPr>
          <a:lstStyle/>
          <a:p>
            <a:pPr algn="just"/>
            <a:r>
              <a:rPr lang="en-IN" sz="2500" dirty="0">
                <a:latin typeface="Nunito Sans" panose="00000500000000000000" pitchFamily="2" charset="0"/>
              </a:rPr>
              <a:t>A and B runs around a circular track. A beats B by one </a:t>
            </a:r>
            <a:r>
              <a:rPr lang="en-IN" sz="2500" dirty="0" smtClean="0">
                <a:latin typeface="Nunito Sans" panose="00000500000000000000" pitchFamily="2" charset="0"/>
              </a:rPr>
              <a:t>round or </a:t>
            </a:r>
            <a:r>
              <a:rPr lang="en-IN" sz="2500" dirty="0">
                <a:latin typeface="Nunito Sans" panose="00000500000000000000" pitchFamily="2" charset="0"/>
              </a:rPr>
              <a:t>10 minutes. In this race, they had completed 4 rounds. </a:t>
            </a:r>
            <a:r>
              <a:rPr lang="en-IN" sz="2500" dirty="0" smtClean="0">
                <a:latin typeface="Nunito Sans" panose="00000500000000000000" pitchFamily="2" charset="0"/>
              </a:rPr>
              <a:t>If the </a:t>
            </a:r>
            <a:r>
              <a:rPr lang="en-IN" sz="2500" dirty="0">
                <a:latin typeface="Nunito Sans" panose="00000500000000000000" pitchFamily="2" charset="0"/>
              </a:rPr>
              <a:t>race was only of one round, find the A's time over the course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8 minutes</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7.5 </a:t>
            </a:r>
            <a:r>
              <a:rPr lang="en-IN" sz="2500" dirty="0">
                <a:latin typeface="Nunito Sans" panose="00000500000000000000" pitchFamily="2" charset="0"/>
              </a:rPr>
              <a:t>minutes</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12.5 </a:t>
            </a:r>
            <a:r>
              <a:rPr lang="en-IN" sz="2500" dirty="0">
                <a:latin typeface="Nunito Sans" panose="00000500000000000000" pitchFamily="2" charset="0"/>
              </a:rPr>
              <a:t>minutes</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12 </a:t>
            </a:r>
            <a:r>
              <a:rPr lang="en-IN" sz="2500" dirty="0">
                <a:latin typeface="Nunito Sans" panose="00000500000000000000" pitchFamily="2" charset="0"/>
              </a:rPr>
              <a:t>minutes</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24585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1246495"/>
          </a:xfrm>
          <a:prstGeom prst="rect">
            <a:avLst/>
          </a:prstGeom>
          <a:noFill/>
        </p:spPr>
        <p:txBody>
          <a:bodyPr wrap="square" rtlCol="0">
            <a:spAutoFit/>
          </a:bodyPr>
          <a:lstStyle/>
          <a:p>
            <a:pPr algn="just"/>
            <a:r>
              <a:rPr lang="en-IN" sz="2500" dirty="0">
                <a:latin typeface="Nunito Sans" panose="00000500000000000000" pitchFamily="2" charset="0"/>
              </a:rPr>
              <a:t>A, B and C participated in a race. A covers the same </a:t>
            </a:r>
            <a:r>
              <a:rPr lang="en-IN" sz="2500" dirty="0" smtClean="0">
                <a:latin typeface="Nunito Sans" panose="00000500000000000000" pitchFamily="2" charset="0"/>
              </a:rPr>
              <a:t>distance in </a:t>
            </a:r>
            <a:r>
              <a:rPr lang="en-IN" sz="2500" dirty="0">
                <a:latin typeface="Nunito Sans" panose="00000500000000000000" pitchFamily="2" charset="0"/>
              </a:rPr>
              <a:t>49 steps, as B covers in 50 steps and C in 51 steps. A </a:t>
            </a:r>
            <a:r>
              <a:rPr lang="en-IN" sz="2500" dirty="0" smtClean="0">
                <a:latin typeface="Nunito Sans" panose="00000500000000000000" pitchFamily="2" charset="0"/>
              </a:rPr>
              <a:t>takes 10 </a:t>
            </a:r>
            <a:r>
              <a:rPr lang="en-IN" sz="2500" dirty="0">
                <a:latin typeface="Nunito Sans" panose="00000500000000000000" pitchFamily="2" charset="0"/>
              </a:rPr>
              <a:t>steps in the same time as B takes 9 steps and C takes </a:t>
            </a:r>
            <a:r>
              <a:rPr lang="en-IN" sz="2500" dirty="0" smtClean="0">
                <a:latin typeface="Nunito Sans" panose="00000500000000000000" pitchFamily="2" charset="0"/>
              </a:rPr>
              <a:t>8 steps</a:t>
            </a:r>
            <a:r>
              <a:rPr lang="en-IN" sz="2500" dirty="0">
                <a:latin typeface="Nunito Sans" panose="00000500000000000000" pitchFamily="2" charset="0"/>
              </a:rPr>
              <a:t>. Who is the winner of the race?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A</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B</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C</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can't </a:t>
            </a:r>
            <a:r>
              <a:rPr lang="en-IN" sz="2500" dirty="0">
                <a:latin typeface="Nunito Sans" panose="00000500000000000000" pitchFamily="2" charset="0"/>
              </a:rPr>
              <a:t>be </a:t>
            </a:r>
            <a:r>
              <a:rPr lang="en-IN" sz="2500" dirty="0" smtClean="0">
                <a:latin typeface="Nunito Sans" panose="00000500000000000000" pitchFamily="2" charset="0"/>
              </a:rPr>
              <a:t>determined</a:t>
            </a:r>
            <a:endParaRPr lang="en-IN"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47271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2015936"/>
          </a:xfrm>
          <a:prstGeom prst="rect">
            <a:avLst/>
          </a:prstGeom>
          <a:noFill/>
        </p:spPr>
        <p:txBody>
          <a:bodyPr wrap="square" rtlCol="0">
            <a:spAutoFit/>
          </a:bodyPr>
          <a:lstStyle/>
          <a:p>
            <a:pPr algn="just"/>
            <a:r>
              <a:rPr lang="en-IN" sz="2500" dirty="0">
                <a:latin typeface="Nunito Sans" panose="00000500000000000000" pitchFamily="2" charset="0"/>
              </a:rPr>
              <a:t>Two friends A and B run around a circular track of length 510 metres, starting from the same point, simultaneously and in the same direction. A who runs faster laps B in the middle of the 5th round. If A and B were to run a 3 km race long race, how much start, in terms of distance, should A give B so that they finish the race in a dead heat?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545.45 metres</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666.67 metres</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857.14 metres</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C</a:t>
            </a:r>
            <a:r>
              <a:rPr lang="en-IN" sz="2500" dirty="0" smtClean="0">
                <a:latin typeface="Nunito Sans" panose="00000500000000000000" pitchFamily="2" charset="0"/>
              </a:rPr>
              <a:t>an't </a:t>
            </a:r>
            <a:r>
              <a:rPr lang="en-IN" sz="2500" dirty="0">
                <a:latin typeface="Nunito Sans" panose="00000500000000000000" pitchFamily="2" charset="0"/>
              </a:rPr>
              <a:t>be </a:t>
            </a:r>
            <a:r>
              <a:rPr lang="en-IN" sz="2500" dirty="0" smtClean="0">
                <a:latin typeface="Nunito Sans" panose="00000500000000000000" pitchFamily="2" charset="0"/>
              </a:rPr>
              <a:t>determined</a:t>
            </a:r>
            <a:endParaRPr lang="en-IN"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34437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2400657"/>
          </a:xfrm>
          <a:prstGeom prst="rect">
            <a:avLst/>
          </a:prstGeom>
          <a:noFill/>
        </p:spPr>
        <p:txBody>
          <a:bodyPr wrap="square" rtlCol="0">
            <a:spAutoFit/>
          </a:bodyPr>
          <a:lstStyle/>
          <a:p>
            <a:pPr algn="just"/>
            <a:r>
              <a:rPr lang="en-IN" sz="2500" dirty="0">
                <a:latin typeface="Nunito Sans" panose="00000500000000000000" pitchFamily="2" charset="0"/>
              </a:rPr>
              <a:t>Twenty six men - 1,2,3,....25 and 26 participate in 10km running race on a circular track of length 100m. All of them start at the same time, from the same point and run in the same direction. Their speeds, taken in the order, are in increasing AP. The time taken by 26 to meet 1, for the first time after they start is 20 sec and the time taken by 13 to complete the race is 52 minutes and 5 seconds. Find the time taken (in seconds), for all the twenty six men to meet for the first time at the starting point.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1000</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500</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625</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400</a:t>
            </a:r>
            <a:endParaRPr lang="en-IN"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4428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3554819"/>
          </a:xfrm>
          <a:prstGeom prst="rect">
            <a:avLst/>
          </a:prstGeom>
          <a:noFill/>
        </p:spPr>
        <p:txBody>
          <a:bodyPr wrap="square" rtlCol="0">
            <a:spAutoFit/>
          </a:bodyPr>
          <a:lstStyle/>
          <a:p>
            <a:pPr algn="just"/>
            <a:r>
              <a:rPr lang="en-IN" sz="2500" dirty="0">
                <a:latin typeface="Nunito Sans" panose="00000500000000000000" pitchFamily="2" charset="0"/>
              </a:rPr>
              <a:t>Two motorists Anil and Sunil are practicing with two different sports car; Ferrari and </a:t>
            </a:r>
            <a:r>
              <a:rPr lang="en-IN" sz="2500" dirty="0" smtClean="0">
                <a:latin typeface="Nunito Sans" panose="00000500000000000000" pitchFamily="2" charset="0"/>
              </a:rPr>
              <a:t>McLaren, </a:t>
            </a:r>
            <a:r>
              <a:rPr lang="en-IN" sz="2500" dirty="0">
                <a:latin typeface="Nunito Sans" panose="00000500000000000000" pitchFamily="2" charset="0"/>
              </a:rPr>
              <a:t>on the circular racing track, for the car racing tournament to be held next month. Both Anil and Sunil start from the same point on the circular track. Anil completes one round of the track in 1 min and Sunil takes 2 min to complete a round. While Anil maintains speed for all the rounds, Sunil halves his speed after the completion of each round. How many times Anil and Sunil will meet between 6th round and 9th round of Sunil (6th and 9th round is excluded)? Assume that the speed of Sunil remains steady throughout each round and changes only after the completion of that round</a:t>
            </a:r>
          </a:p>
        </p:txBody>
      </p:sp>
      <p:sp>
        <p:nvSpPr>
          <p:cNvPr id="4" name="Rectangle 3">
            <a:extLst>
              <a:ext uri="{FF2B5EF4-FFF2-40B4-BE49-F238E27FC236}">
                <a16:creationId xmlns="" xmlns:a16="http://schemas.microsoft.com/office/drawing/2014/main" id="{E5DD2504-B1FF-4F55-B4FA-4AEA19FF2DD8}"/>
              </a:ext>
            </a:extLst>
          </p:cNvPr>
          <p:cNvSpPr/>
          <p:nvPr/>
        </p:nvSpPr>
        <p:spPr>
          <a:xfrm>
            <a:off x="766133" y="4343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755926" y="4918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766133" y="5492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750063" y="6057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564233" y="4343400"/>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382</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554026" y="4918160"/>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347</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564233" y="5492920"/>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260</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548163" y="6057129"/>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None of these</a:t>
            </a:r>
            <a:endParaRPr lang="en-IN"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40306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Problems on Races</a:t>
            </a:r>
            <a:endParaRPr lang="en-US" sz="6000" dirty="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70376"/>
            <a:ext cx="12192000" cy="861774"/>
          </a:xfrm>
          <a:prstGeom prst="rect">
            <a:avLst/>
          </a:prstGeom>
          <a:noFill/>
        </p:spPr>
        <p:txBody>
          <a:bodyPr wrap="square" rtlCol="0">
            <a:spAutoFit/>
          </a:bodyPr>
          <a:lstStyle/>
          <a:p>
            <a:pPr algn="just"/>
            <a:r>
              <a:rPr lang="en-US" sz="2500" dirty="0" err="1">
                <a:latin typeface="Nunito Sans" panose="00000500000000000000" pitchFamily="2" charset="0"/>
              </a:rPr>
              <a:t>Akshat</a:t>
            </a:r>
            <a:r>
              <a:rPr lang="en-US" sz="2500" dirty="0">
                <a:latin typeface="Nunito Sans" panose="00000500000000000000" pitchFamily="2" charset="0"/>
              </a:rPr>
              <a:t> runs 100 m in 20 s and </a:t>
            </a:r>
            <a:r>
              <a:rPr lang="en-US" sz="2500" dirty="0" err="1">
                <a:latin typeface="Nunito Sans" panose="00000500000000000000" pitchFamily="2" charset="0"/>
              </a:rPr>
              <a:t>Akshara</a:t>
            </a:r>
            <a:r>
              <a:rPr lang="en-US" sz="2500" dirty="0">
                <a:latin typeface="Nunito Sans" panose="00000500000000000000" pitchFamily="2" charset="0"/>
              </a:rPr>
              <a:t> runs the same distance in 10 sec. By what distance will </a:t>
            </a:r>
            <a:r>
              <a:rPr lang="en-US" sz="2500" dirty="0" err="1">
                <a:latin typeface="Nunito Sans" panose="00000500000000000000" pitchFamily="2" charset="0"/>
              </a:rPr>
              <a:t>Akshara</a:t>
            </a:r>
            <a:r>
              <a:rPr lang="en-US" sz="2500" dirty="0">
                <a:latin typeface="Nunito Sans" panose="00000500000000000000" pitchFamily="2" charset="0"/>
              </a:rPr>
              <a:t> beat </a:t>
            </a:r>
            <a:r>
              <a:rPr lang="en-US" sz="2500" dirty="0" err="1">
                <a:latin typeface="Nunito Sans" panose="00000500000000000000" pitchFamily="2" charset="0"/>
              </a:rPr>
              <a:t>Akshat</a:t>
            </a:r>
            <a:r>
              <a:rPr lang="en-US" sz="2500" dirty="0">
                <a:latin typeface="Nunito Sans" panose="00000500000000000000" pitchFamily="2" charset="0"/>
              </a:rPr>
              <a:t> in a 100-m race?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 m</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m</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 m</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m</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17991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80862"/>
            <a:ext cx="12115800" cy="861774"/>
          </a:xfrm>
          <a:prstGeom prst="rect">
            <a:avLst/>
          </a:prstGeom>
          <a:noFill/>
        </p:spPr>
        <p:txBody>
          <a:bodyPr wrap="square" rtlCol="0">
            <a:spAutoFit/>
          </a:bodyPr>
          <a:lstStyle/>
          <a:p>
            <a:pPr algn="just"/>
            <a:r>
              <a:rPr lang="en-US" sz="2500" dirty="0">
                <a:latin typeface="Nunito Sans" panose="00000500000000000000" pitchFamily="2" charset="0"/>
              </a:rPr>
              <a:t>In a 100-m race, A beats B by 10 m and B beats C by 10 m. Find the distance by which A beats C.</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m</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 m</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m</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m</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7289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66417"/>
            <a:ext cx="12039600" cy="861774"/>
          </a:xfrm>
          <a:prstGeom prst="rect">
            <a:avLst/>
          </a:prstGeom>
          <a:noFill/>
        </p:spPr>
        <p:txBody>
          <a:bodyPr wrap="square" rtlCol="0">
            <a:spAutoFit/>
          </a:bodyPr>
          <a:lstStyle/>
          <a:p>
            <a:pPr algn="just"/>
            <a:r>
              <a:rPr lang="en-US" sz="2500" dirty="0">
                <a:latin typeface="Nunito Sans" panose="00000500000000000000" pitchFamily="2" charset="0"/>
              </a:rPr>
              <a:t>In a 250 m race, the ratio of the speed of Ram and Rama is 3 : 2. If Ram has a start of 70 m, then Ram wins by</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130 m</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 m</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 m</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 m</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310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95943"/>
            <a:ext cx="12192000" cy="1246495"/>
          </a:xfrm>
          <a:prstGeom prst="rect">
            <a:avLst/>
          </a:prstGeom>
          <a:noFill/>
        </p:spPr>
        <p:txBody>
          <a:bodyPr wrap="square" rtlCol="0">
            <a:spAutoFit/>
          </a:bodyPr>
          <a:lstStyle/>
          <a:p>
            <a:pPr algn="just"/>
            <a:r>
              <a:rPr lang="en-US" sz="2500" dirty="0" err="1">
                <a:latin typeface="Nunito Sans" panose="00000500000000000000" pitchFamily="2" charset="0"/>
              </a:rPr>
              <a:t>Sandeepa</a:t>
            </a:r>
            <a:r>
              <a:rPr lang="en-US" sz="2500" dirty="0">
                <a:latin typeface="Nunito Sans" panose="00000500000000000000" pitchFamily="2" charset="0"/>
              </a:rPr>
              <a:t> is 100% faster than Manisha. In a race, </a:t>
            </a:r>
            <a:r>
              <a:rPr lang="en-US" sz="2500" dirty="0" err="1">
                <a:latin typeface="Nunito Sans" panose="00000500000000000000" pitchFamily="2" charset="0"/>
              </a:rPr>
              <a:t>Sandeepa</a:t>
            </a:r>
            <a:r>
              <a:rPr lang="en-US" sz="2500" dirty="0">
                <a:latin typeface="Nunito Sans" panose="00000500000000000000" pitchFamily="2" charset="0"/>
              </a:rPr>
              <a:t> gave Manisha a head start of 200 m. Both of them finished the race simultaneously. Find the length of the race in </a:t>
            </a:r>
            <a:r>
              <a:rPr lang="en-US" sz="2500" dirty="0" err="1">
                <a:latin typeface="Nunito Sans" panose="00000500000000000000" pitchFamily="2" charset="0"/>
              </a:rPr>
              <a:t>metres</a:t>
            </a:r>
            <a:r>
              <a:rPr lang="en-US" sz="2500" dirty="0">
                <a:latin typeface="Nunito Sans" panose="00000500000000000000" pitchFamily="2" charset="0"/>
              </a:rPr>
              <a: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65550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1020797"/>
            <a:ext cx="12192000" cy="2015936"/>
          </a:xfrm>
          <a:prstGeom prst="rect">
            <a:avLst/>
          </a:prstGeom>
          <a:noFill/>
        </p:spPr>
        <p:txBody>
          <a:bodyPr wrap="square" rtlCol="0">
            <a:spAutoFit/>
          </a:bodyPr>
          <a:lstStyle/>
          <a:p>
            <a:pPr algn="just"/>
            <a:r>
              <a:rPr lang="en-IN" sz="2500" dirty="0">
                <a:latin typeface="Nunito Sans" panose="00000500000000000000" pitchFamily="2" charset="0"/>
              </a:rPr>
              <a:t>Three friends A, B and C decide to run around a circular track. They start at the same time and run in the same direction. A is the quickest and when A finishes a lap, it is seen that C is as much behind B as B is behind A. When A completes 3 laps, C is the exact same position on the circular track as B was when A finished 1 lap. Find the ratio of the speeds of A, B and C?</a:t>
            </a:r>
            <a:endParaRPr lang="en-US"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5:4:2</a:t>
            </a:r>
            <a:r>
              <a:rPr lang="en-US" sz="2500" dirty="0">
                <a:latin typeface="Nunito Sans" panose="00000500000000000000" pitchFamily="2" charset="0"/>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4:3:2</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5:4:3</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3:2:1</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37030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2400657"/>
          </a:xfrm>
          <a:prstGeom prst="rect">
            <a:avLst/>
          </a:prstGeom>
          <a:noFill/>
        </p:spPr>
        <p:txBody>
          <a:bodyPr wrap="square" rtlCol="0">
            <a:spAutoFit/>
          </a:bodyPr>
          <a:lstStyle/>
          <a:p>
            <a:pPr algn="just"/>
            <a:r>
              <a:rPr lang="en-IN" sz="2500" dirty="0">
                <a:latin typeface="Nunito Sans" panose="00000500000000000000" pitchFamily="2" charset="0"/>
              </a:rPr>
              <a:t>A and B stand at distinct points of a circular race track of length 120m. They run at speeds of a m/s and b m/s respectively. They meet for the first time 16 seconds after they start the race and for the second time 40 seconds from the time they start the race. Now, if B had started in the opposite direction to the one he had originally started, they would have meet for the first time after 40 seconds. If B is quicker than A, find B’s speed.</a:t>
            </a:r>
            <a:endParaRPr lang="en-US"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5:4:2</a:t>
            </a:r>
            <a:r>
              <a:rPr lang="en-US" sz="2500" dirty="0">
                <a:latin typeface="Nunito Sans" panose="00000500000000000000" pitchFamily="2" charset="0"/>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4:3:2</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5:4:3</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3:2:1</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77873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0" y="928322"/>
            <a:ext cx="12192000" cy="1631216"/>
          </a:xfrm>
          <a:prstGeom prst="rect">
            <a:avLst/>
          </a:prstGeom>
          <a:noFill/>
        </p:spPr>
        <p:txBody>
          <a:bodyPr wrap="square" rtlCol="0">
            <a:spAutoFit/>
          </a:bodyPr>
          <a:lstStyle/>
          <a:p>
            <a:pPr algn="just"/>
            <a:r>
              <a:rPr lang="en-IN" sz="2500" dirty="0">
                <a:latin typeface="Nunito Sans" panose="00000500000000000000" pitchFamily="2" charset="0"/>
              </a:rPr>
              <a:t>Akbar, </a:t>
            </a:r>
            <a:r>
              <a:rPr lang="en-IN" sz="2500" dirty="0" err="1">
                <a:latin typeface="Nunito Sans" panose="00000500000000000000" pitchFamily="2" charset="0"/>
              </a:rPr>
              <a:t>Birbal</a:t>
            </a:r>
            <a:r>
              <a:rPr lang="en-IN" sz="2500" dirty="0">
                <a:latin typeface="Nunito Sans" panose="00000500000000000000" pitchFamily="2" charset="0"/>
              </a:rPr>
              <a:t> and </a:t>
            </a:r>
            <a:r>
              <a:rPr lang="en-IN" sz="2500" dirty="0" err="1">
                <a:latin typeface="Nunito Sans" panose="00000500000000000000" pitchFamily="2" charset="0"/>
              </a:rPr>
              <a:t>Chanakya</a:t>
            </a:r>
            <a:r>
              <a:rPr lang="en-IN" sz="2500" dirty="0">
                <a:latin typeface="Nunito Sans" panose="00000500000000000000" pitchFamily="2" charset="0"/>
              </a:rPr>
              <a:t> run around a circular track </a:t>
            </a:r>
            <a:r>
              <a:rPr lang="en-IN" sz="2500" dirty="0" smtClean="0">
                <a:latin typeface="Nunito Sans" panose="00000500000000000000" pitchFamily="2" charset="0"/>
              </a:rPr>
              <a:t>of length </a:t>
            </a:r>
            <a:r>
              <a:rPr lang="en-IN" sz="2500" dirty="0">
                <a:latin typeface="Nunito Sans" panose="00000500000000000000" pitchFamily="2" charset="0"/>
              </a:rPr>
              <a:t>500 m. Akbar and </a:t>
            </a:r>
            <a:r>
              <a:rPr lang="en-IN" sz="2500" dirty="0" err="1">
                <a:latin typeface="Nunito Sans" panose="00000500000000000000" pitchFamily="2" charset="0"/>
              </a:rPr>
              <a:t>Birbal</a:t>
            </a:r>
            <a:r>
              <a:rPr lang="en-IN" sz="2500" dirty="0">
                <a:latin typeface="Nunito Sans" panose="00000500000000000000" pitchFamily="2" charset="0"/>
              </a:rPr>
              <a:t> run with the speeds of 15 </a:t>
            </a:r>
            <a:r>
              <a:rPr lang="en-IN" sz="2500" dirty="0" smtClean="0">
                <a:latin typeface="Nunito Sans" panose="00000500000000000000" pitchFamily="2" charset="0"/>
              </a:rPr>
              <a:t>m/s and </a:t>
            </a:r>
            <a:r>
              <a:rPr lang="en-IN" sz="2500" dirty="0">
                <a:latin typeface="Nunito Sans" panose="00000500000000000000" pitchFamily="2" charset="0"/>
              </a:rPr>
              <a:t>20 m/s in the same direction respectively and </a:t>
            </a:r>
            <a:r>
              <a:rPr lang="en-IN" sz="2500" dirty="0" err="1" smtClean="0">
                <a:latin typeface="Nunito Sans" panose="00000500000000000000" pitchFamily="2" charset="0"/>
              </a:rPr>
              <a:t>Chanakya</a:t>
            </a:r>
            <a:r>
              <a:rPr lang="en-IN" sz="2500" dirty="0" smtClean="0">
                <a:latin typeface="Nunito Sans" panose="00000500000000000000" pitchFamily="2" charset="0"/>
              </a:rPr>
              <a:t> being </a:t>
            </a:r>
            <a:r>
              <a:rPr lang="en-IN" sz="2500" dirty="0">
                <a:latin typeface="Nunito Sans" panose="00000500000000000000" pitchFamily="2" charset="0"/>
              </a:rPr>
              <a:t>very intelligent run in </a:t>
            </a:r>
            <a:r>
              <a:rPr lang="en-IN" sz="2500" dirty="0" err="1">
                <a:latin typeface="Nunito Sans" panose="00000500000000000000" pitchFamily="2" charset="0"/>
              </a:rPr>
              <a:t>che</a:t>
            </a:r>
            <a:r>
              <a:rPr lang="en-IN" sz="2500" dirty="0">
                <a:latin typeface="Nunito Sans" panose="00000500000000000000" pitchFamily="2" charset="0"/>
              </a:rPr>
              <a:t> opposite direction with </a:t>
            </a:r>
            <a:r>
              <a:rPr lang="en-IN" sz="2500" dirty="0" smtClean="0">
                <a:latin typeface="Nunito Sans" panose="00000500000000000000" pitchFamily="2" charset="0"/>
              </a:rPr>
              <a:t>a speed </a:t>
            </a:r>
            <a:r>
              <a:rPr lang="en-IN" sz="2500" dirty="0">
                <a:latin typeface="Nunito Sans" panose="00000500000000000000" pitchFamily="2" charset="0"/>
              </a:rPr>
              <a:t>of 25 m/s. If all three Of them start at the same time,</a:t>
            </a:r>
            <a:endParaRPr lang="en-US"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IN" sz="2500" dirty="0" smtClean="0">
                <a:latin typeface="Nunito Sans" panose="00000500000000000000" pitchFamily="2" charset="0"/>
              </a:rPr>
              <a:t>Akbar </a:t>
            </a:r>
            <a:r>
              <a:rPr lang="en-IN" sz="2500" dirty="0">
                <a:latin typeface="Nunito Sans" panose="00000500000000000000" pitchFamily="2" charset="0"/>
              </a:rPr>
              <a:t>meets </a:t>
            </a:r>
            <a:r>
              <a:rPr lang="en-IN" sz="2500" dirty="0" err="1">
                <a:latin typeface="Nunito Sans" panose="00000500000000000000" pitchFamily="2" charset="0"/>
              </a:rPr>
              <a:t>Chanakya</a:t>
            </a:r>
            <a:r>
              <a:rPr lang="en-IN" sz="2500" dirty="0">
                <a:latin typeface="Nunito Sans" panose="00000500000000000000" pitchFamily="2" charset="0"/>
              </a:rPr>
              <a:t> more frequently than </a:t>
            </a:r>
            <a:r>
              <a:rPr lang="en-IN" sz="2500" dirty="0" err="1">
                <a:latin typeface="Nunito Sans" panose="00000500000000000000" pitchFamily="2" charset="0"/>
              </a:rPr>
              <a:t>Birbal</a:t>
            </a:r>
            <a:r>
              <a:rPr lang="en-IN" sz="2500" dirty="0">
                <a:latin typeface="Nunito Sans" panose="00000500000000000000" pitchFamily="2" charset="0"/>
              </a:rPr>
              <a:t> </a:t>
            </a:r>
            <a:r>
              <a:rPr lang="en-IN" sz="2500" dirty="0" smtClean="0">
                <a:latin typeface="Nunito Sans" panose="00000500000000000000" pitchFamily="2" charset="0"/>
              </a:rPr>
              <a:t>does</a:t>
            </a:r>
            <a:r>
              <a:rPr lang="en-US" sz="2500" dirty="0">
                <a:latin typeface="Nunito Sans" panose="00000500000000000000" pitchFamily="2" charset="0"/>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Akbar and </a:t>
            </a:r>
            <a:r>
              <a:rPr lang="en-IN" sz="2500" dirty="0" err="1">
                <a:latin typeface="Nunito Sans" panose="00000500000000000000" pitchFamily="2" charset="0"/>
              </a:rPr>
              <a:t>Chanakya</a:t>
            </a:r>
            <a:r>
              <a:rPr lang="en-IN" sz="2500" dirty="0">
                <a:latin typeface="Nunito Sans" panose="00000500000000000000" pitchFamily="2" charset="0"/>
              </a:rPr>
              <a:t> meets as frequently as </a:t>
            </a:r>
            <a:r>
              <a:rPr lang="en-IN" sz="2500" dirty="0" err="1">
                <a:latin typeface="Nunito Sans" panose="00000500000000000000" pitchFamily="2" charset="0"/>
              </a:rPr>
              <a:t>Birbal</a:t>
            </a:r>
            <a:r>
              <a:rPr lang="en-IN" sz="2500" dirty="0">
                <a:latin typeface="Nunito Sans" panose="00000500000000000000" pitchFamily="2" charset="0"/>
              </a:rPr>
              <a:t> </a:t>
            </a:r>
            <a:r>
              <a:rPr lang="en-IN" sz="2500" dirty="0" smtClean="0">
                <a:latin typeface="Nunito Sans" panose="00000500000000000000" pitchFamily="2" charset="0"/>
              </a:rPr>
              <a:t>and </a:t>
            </a:r>
            <a:r>
              <a:rPr lang="en-IN" sz="2500" dirty="0" err="1" smtClean="0">
                <a:latin typeface="Nunito Sans" panose="00000500000000000000" pitchFamily="2" charset="0"/>
              </a:rPr>
              <a:t>Chanakya</a:t>
            </a:r>
            <a:endParaRPr lang="en-IN"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Akbar meets </a:t>
            </a:r>
            <a:r>
              <a:rPr lang="en-IN" sz="2500" dirty="0" err="1">
                <a:latin typeface="Nunito Sans" panose="00000500000000000000" pitchFamily="2" charset="0"/>
              </a:rPr>
              <a:t>Birbal</a:t>
            </a:r>
            <a:r>
              <a:rPr lang="en-IN" sz="2500" dirty="0">
                <a:latin typeface="Nunito Sans" panose="00000500000000000000" pitchFamily="2" charset="0"/>
              </a:rPr>
              <a:t> least frequently</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Nothing can be concluded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42030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1902</Words>
  <Application>Microsoft Office PowerPoint</Application>
  <PresentationFormat>Widescreen</PresentationFormat>
  <Paragraphs>254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Nunito Sans</vt:lpstr>
      <vt:lpstr>Arial</vt:lpstr>
      <vt:lpstr>Nunito Sans SemiBold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2020-05-11T11:45:39Z</dcterms:modified>
</cp:coreProperties>
</file>