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72" r:id="rId2"/>
    <p:sldId id="271" r:id="rId3"/>
    <p:sldId id="354"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28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Nunito Sans" pitchFamily="2" charset="0"/>
      <p:regular r:id="rId26"/>
      <p:bold r:id="rId27"/>
      <p:italic r:id="rId28"/>
      <p:boldItalic r:id="rId29"/>
    </p:embeddedFont>
    <p:embeddedFont>
      <p:font typeface="Nunito Sans SemiBold" pitchFamily="2"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0458" autoAdjust="0"/>
  </p:normalViewPr>
  <p:slideViewPr>
    <p:cSldViewPr>
      <p:cViewPr varScale="1">
        <p:scale>
          <a:sx n="58" d="100"/>
          <a:sy n="58" d="100"/>
        </p:scale>
        <p:origin x="1416"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390" y="-30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D4FD431B-B9C3-409C-81B5-6883272FED04}"/>
    <pc:docChg chg="modSld">
      <pc:chgData name="mamatha gudavalli" userId="d413e1ebb6389b57" providerId="LiveId" clId="{D4FD431B-B9C3-409C-81B5-6883272FED04}" dt="2023-07-14T12:21:45.486" v="2" actId="1076"/>
      <pc:docMkLst>
        <pc:docMk/>
      </pc:docMkLst>
      <pc:sldChg chg="modSp mod">
        <pc:chgData name="mamatha gudavalli" userId="d413e1ebb6389b57" providerId="LiveId" clId="{D4FD431B-B9C3-409C-81B5-6883272FED04}" dt="2023-07-13T09:21:25.156" v="0" actId="1036"/>
        <pc:sldMkLst>
          <pc:docMk/>
          <pc:sldMk cId="110903359" sldId="360"/>
        </pc:sldMkLst>
        <pc:picChg chg="mod">
          <ac:chgData name="mamatha gudavalli" userId="d413e1ebb6389b57" providerId="LiveId" clId="{D4FD431B-B9C3-409C-81B5-6883272FED04}" dt="2023-07-13T09:21:25.156" v="0" actId="1036"/>
          <ac:picMkLst>
            <pc:docMk/>
            <pc:sldMk cId="110903359" sldId="360"/>
            <ac:picMk id="21" creationId="{00000000-0000-0000-0000-000000000000}"/>
          </ac:picMkLst>
        </pc:picChg>
      </pc:sldChg>
      <pc:sldChg chg="modSp mod">
        <pc:chgData name="mamatha gudavalli" userId="d413e1ebb6389b57" providerId="LiveId" clId="{D4FD431B-B9C3-409C-81B5-6883272FED04}" dt="2023-07-14T12:21:45.486" v="2" actId="1076"/>
        <pc:sldMkLst>
          <pc:docMk/>
          <pc:sldMk cId="3143663111" sldId="366"/>
        </pc:sldMkLst>
        <pc:spChg chg="mod">
          <ac:chgData name="mamatha gudavalli" userId="d413e1ebb6389b57" providerId="LiveId" clId="{D4FD431B-B9C3-409C-81B5-6883272FED04}" dt="2023-07-14T12:21:41.704" v="1" actId="1076"/>
          <ac:spMkLst>
            <pc:docMk/>
            <pc:sldMk cId="3143663111" sldId="366"/>
            <ac:spMk id="9" creationId="{05EFE211-1D0D-4979-87E6-8967C2913C04}"/>
          </ac:spMkLst>
        </pc:spChg>
        <pc:spChg chg="mod">
          <ac:chgData name="mamatha gudavalli" userId="d413e1ebb6389b57" providerId="LiveId" clId="{D4FD431B-B9C3-409C-81B5-6883272FED04}" dt="2023-07-14T12:21:45.486" v="2" actId="1076"/>
          <ac:spMkLst>
            <pc:docMk/>
            <pc:sldMk cId="3143663111" sldId="366"/>
            <ac:spMk id="19" creationId="{BC5E04D4-0543-4484-B3B6-0DDB2FCDCE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7/14/2023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Option 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speed of express train = 90 kmph</a:t>
            </a:r>
          </a:p>
          <a:p>
            <a:r>
              <a:rPr lang="en-US" sz="1200" kern="1200" dirty="0">
                <a:solidFill>
                  <a:schemeClr val="tx1"/>
                </a:solidFill>
                <a:effectLst/>
                <a:latin typeface="+mn-lt"/>
                <a:ea typeface="+mn-ea"/>
                <a:cs typeface="+mn-cs"/>
              </a:rPr>
              <a:t>The time taken by the express train = 4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distance travelled by express train = 90 * 4 = 360 km</a:t>
            </a:r>
          </a:p>
          <a:p>
            <a:r>
              <a:rPr lang="en-US" sz="1200" kern="1200" dirty="0">
                <a:solidFill>
                  <a:schemeClr val="tx1"/>
                </a:solidFill>
                <a:effectLst/>
                <a:latin typeface="+mn-lt"/>
                <a:ea typeface="+mn-ea"/>
                <a:cs typeface="+mn-cs"/>
              </a:rPr>
              <a:t>The express train has caught the goods train, it means the distance travelled by the goods train = 360 </a:t>
            </a:r>
            <a:r>
              <a:rPr lang="en-US" sz="1200" kern="1200" dirty="0" err="1">
                <a:solidFill>
                  <a:schemeClr val="tx1"/>
                </a:solidFill>
                <a:effectLst/>
                <a:latin typeface="+mn-lt"/>
                <a:ea typeface="+mn-ea"/>
                <a:cs typeface="+mn-cs"/>
              </a:rPr>
              <a:t>kms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time taken by the goods train = 6+4 = 10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the speed of goods train = 360/10 = 36 km/</a:t>
            </a:r>
            <a:r>
              <a:rPr lang="en-US" sz="1200" kern="1200" dirty="0" err="1">
                <a:solidFill>
                  <a:schemeClr val="tx1"/>
                </a:solidFill>
                <a:effectLst/>
                <a:latin typeface="+mn-lt"/>
                <a:ea typeface="+mn-ea"/>
                <a:cs typeface="+mn-cs"/>
              </a:rPr>
              <a:t>hr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Hence the correct Answer is </a:t>
            </a:r>
            <a:r>
              <a:rPr lang="en-US" sz="1200" b="1" kern="1200" dirty="0">
                <a:solidFill>
                  <a:schemeClr val="tx1"/>
                </a:solidFill>
                <a:effectLst/>
                <a:latin typeface="+mn-lt"/>
                <a:ea typeface="+mn-ea"/>
                <a:cs typeface="+mn-cs"/>
              </a:rPr>
              <a:t>Option D</a:t>
            </a:r>
            <a:endParaRPr lang="en-US" sz="1200" kern="1200" dirty="0">
              <a:solidFill>
                <a:schemeClr val="tx1"/>
              </a:solidFill>
              <a:effectLst/>
              <a:latin typeface="+mn-lt"/>
              <a:ea typeface="+mn-ea"/>
              <a:cs typeface="+mn-cs"/>
            </a:endParaRPr>
          </a:p>
          <a:p>
            <a:endParaRPr lang="en-US" dirty="0"/>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31288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kern="1200" dirty="0">
                    <a:solidFill>
                      <a:schemeClr val="tx1"/>
                    </a:solidFill>
                    <a:effectLst/>
                    <a:latin typeface="+mn-lt"/>
                    <a:ea typeface="+mn-ea"/>
                    <a:cs typeface="+mn-cs"/>
                  </a:rPr>
                  <a:t>Total speed = 72+36 = 108 km/hr</a:t>
                </a:r>
              </a:p>
              <a:p>
                <a:r>
                  <a:rPr lang="en-IN" sz="1200" kern="1200" dirty="0">
                    <a:solidFill>
                      <a:schemeClr val="tx1"/>
                    </a:solidFill>
                    <a:effectLst/>
                    <a:latin typeface="+mn-lt"/>
                    <a:ea typeface="+mn-ea"/>
                    <a:cs typeface="+mn-cs"/>
                  </a:rPr>
                  <a:t>(Converting to m/sec)</a:t>
                </a:r>
              </a:p>
              <a:p>
                <a:r>
                  <a:rPr lang="en-IN" sz="1200" kern="1200" dirty="0">
                    <a:solidFill>
                      <a:schemeClr val="tx1"/>
                    </a:solidFill>
                    <a:effectLst/>
                    <a:latin typeface="+mn-lt"/>
                    <a:ea typeface="+mn-ea"/>
                    <a:cs typeface="+mn-cs"/>
                  </a:rPr>
                  <a:t>Effective speed = 108 km/hr*(</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5</m:t>
                        </m:r>
                      </m:num>
                      <m:den>
                        <m:r>
                          <a:rPr lang="en-IN" sz="1200" i="1" kern="1200">
                            <a:solidFill>
                              <a:schemeClr val="tx1"/>
                            </a:solidFill>
                            <a:effectLst/>
                            <a:latin typeface="Cambria Math" panose="02040503050406030204" pitchFamily="18" charset="0"/>
                            <a:ea typeface="+mn-ea"/>
                            <a:cs typeface="+mn-cs"/>
                          </a:rPr>
                          <m:t>18</m:t>
                        </m:r>
                      </m:den>
                    </m:f>
                  </m:oMath>
                </a14:m>
                <a:r>
                  <a:rPr lang="en-IN" sz="1200" kern="1200" dirty="0">
                    <a:solidFill>
                      <a:schemeClr val="tx1"/>
                    </a:solidFill>
                    <a:effectLst/>
                    <a:latin typeface="+mn-lt"/>
                    <a:ea typeface="+mn-ea"/>
                    <a:cs typeface="+mn-cs"/>
                  </a:rPr>
                  <a:t>) m/sec = 30 m/sec</a:t>
                </a:r>
              </a:p>
              <a:p>
                <a:r>
                  <a:rPr lang="en-IN" sz="1200" kern="1200" dirty="0">
                    <a:solidFill>
                      <a:schemeClr val="tx1"/>
                    </a:solidFill>
                    <a:effectLst/>
                    <a:latin typeface="+mn-lt"/>
                    <a:ea typeface="+mn-ea"/>
                    <a:cs typeface="+mn-cs"/>
                  </a:rPr>
                  <a:t>Distance covered = 300 m</a:t>
                </a:r>
              </a:p>
              <a:p>
                <a:r>
                  <a:rPr lang="en-IN" sz="1200" kern="1200" dirty="0">
                    <a:solidFill>
                      <a:schemeClr val="tx1"/>
                    </a:solidFill>
                    <a:effectLst/>
                    <a:latin typeface="+mn-lt"/>
                    <a:ea typeface="+mn-ea"/>
                    <a:cs typeface="+mn-cs"/>
                  </a:rPr>
                  <a:t>So, the time taken,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𝑇</m:t>
                    </m:r>
                    <m:r>
                      <a:rPr lang="en-IN"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𝐷</m:t>
                        </m:r>
                      </m:num>
                      <m:den>
                        <m:r>
                          <a:rPr lang="en-IN" sz="1200" i="1" kern="1200">
                            <a:solidFill>
                              <a:schemeClr val="tx1"/>
                            </a:solidFill>
                            <a:effectLst/>
                            <a:latin typeface="Cambria Math" panose="02040503050406030204" pitchFamily="18" charset="0"/>
                            <a:ea typeface="+mn-ea"/>
                            <a:cs typeface="+mn-cs"/>
                          </a:rPr>
                          <m:t>𝑆</m:t>
                        </m:r>
                      </m:den>
                    </m:f>
                    <m:r>
                      <a:rPr lang="en-IN"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300</m:t>
                        </m:r>
                      </m:num>
                      <m:den>
                        <m:r>
                          <a:rPr lang="en-IN" sz="1200" i="1" kern="1200">
                            <a:solidFill>
                              <a:schemeClr val="tx1"/>
                            </a:solidFill>
                            <a:effectLst/>
                            <a:latin typeface="Cambria Math" panose="02040503050406030204" pitchFamily="18" charset="0"/>
                            <a:ea typeface="+mn-ea"/>
                            <a:cs typeface="+mn-cs"/>
                          </a:rPr>
                          <m:t>108∗</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5</m:t>
                            </m:r>
                          </m:num>
                          <m:den>
                            <m:r>
                              <a:rPr lang="en-IN" sz="1200" i="1" kern="1200">
                                <a:solidFill>
                                  <a:schemeClr val="tx1"/>
                                </a:solidFill>
                                <a:effectLst/>
                                <a:latin typeface="Cambria Math" panose="02040503050406030204" pitchFamily="18" charset="0"/>
                                <a:ea typeface="+mn-ea"/>
                                <a:cs typeface="+mn-cs"/>
                              </a:rPr>
                              <m:t>18</m:t>
                            </m:r>
                          </m:den>
                        </m:f>
                      </m:den>
                    </m:f>
                    <m:r>
                      <a:rPr lang="en-IN" sz="1200" i="1" kern="1200">
                        <a:solidFill>
                          <a:schemeClr val="tx1"/>
                        </a:solidFill>
                        <a:effectLst/>
                        <a:latin typeface="Cambria Math" panose="02040503050406030204" pitchFamily="18" charset="0"/>
                        <a:ea typeface="+mn-ea"/>
                        <a:cs typeface="+mn-cs"/>
                      </a:rPr>
                      <m:t>=10 </m:t>
                    </m:r>
                    <m:r>
                      <a:rPr lang="en-IN" sz="1200" i="1" kern="1200">
                        <a:solidFill>
                          <a:schemeClr val="tx1"/>
                        </a:solidFill>
                        <a:effectLst/>
                        <a:latin typeface="Cambria Math" panose="02040503050406030204" pitchFamily="18" charset="0"/>
                        <a:ea typeface="+mn-ea"/>
                        <a:cs typeface="+mn-cs"/>
                      </a:rPr>
                      <m:t>𝑠</m:t>
                    </m:r>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Therefore time taken = </a:t>
                </a:r>
                <a:r>
                  <a:rPr lang="en-IN" sz="1200" b="1" kern="1200" dirty="0">
                    <a:solidFill>
                      <a:schemeClr val="tx1"/>
                    </a:solidFill>
                    <a:effectLst/>
                    <a:latin typeface="+mn-lt"/>
                    <a:ea typeface="+mn-ea"/>
                    <a:cs typeface="+mn-cs"/>
                  </a:rPr>
                  <a:t>10 seconds</a:t>
                </a:r>
                <a:endParaRPr lang="en-IN" sz="1200" kern="1200" dirty="0">
                  <a:solidFill>
                    <a:schemeClr val="tx1"/>
                  </a:solidFill>
                  <a:effectLst/>
                  <a:latin typeface="+mn-lt"/>
                  <a:ea typeface="+mn-ea"/>
                  <a:cs typeface="+mn-cs"/>
                </a:endParaRPr>
              </a:p>
              <a:p>
                <a:endParaRPr lang="en-US" dirty="0">
                  <a:effectLst/>
                </a:endParaRPr>
              </a:p>
            </p:txBody>
          </p:sp>
        </mc:Choice>
        <mc:Fallback xmlns="">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Total speed = 72+36 = 108 km/hr</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(Converting to m/sec)</a:t>
                </a:r>
              </a:p>
              <a:p>
                <a:r>
                  <a:rPr lang="en-IN" sz="1200" kern="1200" dirty="0">
                    <a:solidFill>
                      <a:schemeClr val="tx1"/>
                    </a:solidFill>
                    <a:effectLst/>
                    <a:latin typeface="+mn-lt"/>
                    <a:ea typeface="+mn-ea"/>
                    <a:cs typeface="+mn-cs"/>
                  </a:rPr>
                  <a:t>Effective speed = 108 km/hr*(</a:t>
                </a:r>
                <a:r>
                  <a:rPr lang="en-IN" sz="1200" i="0" kern="1200">
                    <a:solidFill>
                      <a:schemeClr val="tx1"/>
                    </a:solidFill>
                    <a:effectLst/>
                    <a:latin typeface="+mn-lt"/>
                    <a:ea typeface="+mn-ea"/>
                    <a:cs typeface="+mn-cs"/>
                  </a:rPr>
                  <a:t>5/18</a:t>
                </a:r>
                <a:r>
                  <a:rPr lang="en-IN" sz="1200" kern="1200" dirty="0">
                    <a:solidFill>
                      <a:schemeClr val="tx1"/>
                    </a:solidFill>
                    <a:effectLst/>
                    <a:latin typeface="+mn-lt"/>
                    <a:ea typeface="+mn-ea"/>
                    <a:cs typeface="+mn-cs"/>
                  </a:rPr>
                  <a:t>) m/sec = 30 m/sec</a:t>
                </a:r>
              </a:p>
              <a:p>
                <a:r>
                  <a:rPr lang="en-IN" sz="1200" kern="1200" dirty="0">
                    <a:solidFill>
                      <a:schemeClr val="tx1"/>
                    </a:solidFill>
                    <a:effectLst/>
                    <a:latin typeface="+mn-lt"/>
                    <a:ea typeface="+mn-ea"/>
                    <a:cs typeface="+mn-cs"/>
                  </a:rPr>
                  <a:t>Distance covered = 300 m</a:t>
                </a:r>
              </a:p>
              <a:p>
                <a:r>
                  <a:rPr lang="en-IN" sz="1200" kern="1200" dirty="0">
                    <a:solidFill>
                      <a:schemeClr val="tx1"/>
                    </a:solidFill>
                    <a:effectLst/>
                    <a:latin typeface="+mn-lt"/>
                    <a:ea typeface="+mn-ea"/>
                    <a:cs typeface="+mn-cs"/>
                  </a:rPr>
                  <a:t>So, the time taken, </a:t>
                </a:r>
                <a:r>
                  <a:rPr lang="en-IN" sz="1200" i="0" kern="1200">
                    <a:solidFill>
                      <a:schemeClr val="tx1"/>
                    </a:solidFill>
                    <a:effectLst/>
                    <a:latin typeface="+mn-lt"/>
                    <a:ea typeface="+mn-ea"/>
                    <a:cs typeface="+mn-cs"/>
                  </a:rPr>
                  <a:t>𝑇=𝐷/𝑆=300/(108∗5/18)=10 𝑠</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Therefore time taken = </a:t>
                </a:r>
                <a:r>
                  <a:rPr lang="en-IN" sz="1200" b="1" kern="1200" dirty="0">
                    <a:solidFill>
                      <a:schemeClr val="tx1"/>
                    </a:solidFill>
                    <a:effectLst/>
                    <a:latin typeface="+mn-lt"/>
                    <a:ea typeface="+mn-ea"/>
                    <a:cs typeface="+mn-cs"/>
                  </a:rPr>
                  <a:t>10 seconds</a:t>
                </a:r>
                <a:endParaRPr lang="en-IN" sz="1200" kern="1200" dirty="0">
                  <a:solidFill>
                    <a:schemeClr val="tx1"/>
                  </a:solidFill>
                  <a:effectLst/>
                  <a:latin typeface="+mn-lt"/>
                  <a:ea typeface="+mn-ea"/>
                  <a:cs typeface="+mn-cs"/>
                </a:endParaRPr>
              </a:p>
              <a:p>
                <a:endParaRPr lang="en-US" dirty="0">
                  <a:effectLst/>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218615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kern="1200" dirty="0">
                    <a:solidFill>
                      <a:schemeClr val="tx1"/>
                    </a:solidFill>
                    <a:effectLst/>
                    <a:latin typeface="+mn-lt"/>
                    <a:ea typeface="+mn-ea"/>
                    <a:cs typeface="+mn-cs"/>
                  </a:rPr>
                  <a:t>Lengths of two trains are 150 m, so distance covered is 150+150 = 300 m</a:t>
                </a:r>
              </a:p>
              <a:p>
                <a:r>
                  <a:rPr lang="en-IN" sz="1200" kern="1200" dirty="0">
                    <a:solidFill>
                      <a:schemeClr val="tx1"/>
                    </a:solidFill>
                    <a:effectLst/>
                    <a:latin typeface="+mn-lt"/>
                    <a:ea typeface="+mn-ea"/>
                    <a:cs typeface="+mn-cs"/>
                  </a:rPr>
                  <a:t>300 m is covered in 6 sec</a:t>
                </a:r>
              </a:p>
              <a:p>
                <a:r>
                  <a:rPr lang="en-IN" sz="1200" kern="1200" dirty="0">
                    <a:solidFill>
                      <a:schemeClr val="tx1"/>
                    </a:solidFill>
                    <a:effectLst/>
                    <a:latin typeface="+mn-lt"/>
                    <a:ea typeface="+mn-ea"/>
                    <a:cs typeface="+mn-cs"/>
                  </a:rPr>
                  <a:t>Therefore, Relative Speed of trains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300</m:t>
                        </m:r>
                      </m:num>
                      <m:den>
                        <m:r>
                          <a:rPr lang="en-IN" sz="1200" i="1" kern="1200">
                            <a:solidFill>
                              <a:schemeClr val="tx1"/>
                            </a:solidFill>
                            <a:effectLst/>
                            <a:latin typeface="Cambria Math" panose="02040503050406030204" pitchFamily="18" charset="0"/>
                            <a:ea typeface="+mn-ea"/>
                            <a:cs typeface="+mn-cs"/>
                          </a:rPr>
                          <m:t>6</m:t>
                        </m:r>
                      </m:den>
                    </m:f>
                  </m:oMath>
                </a14:m>
                <a:r>
                  <a:rPr lang="en-IN" sz="1200" kern="1200" dirty="0">
                    <a:solidFill>
                      <a:schemeClr val="tx1"/>
                    </a:solidFill>
                    <a:effectLst/>
                    <a:latin typeface="+mn-lt"/>
                    <a:ea typeface="+mn-ea"/>
                    <a:cs typeface="+mn-cs"/>
                  </a:rPr>
                  <a:t> = 50 m/s</a:t>
                </a:r>
              </a:p>
              <a:p>
                <a:r>
                  <a:rPr lang="en-IN" sz="1200" kern="1200" dirty="0">
                    <a:solidFill>
                      <a:schemeClr val="tx1"/>
                    </a:solidFill>
                    <a:effectLst/>
                    <a:latin typeface="+mn-lt"/>
                    <a:ea typeface="+mn-ea"/>
                    <a:cs typeface="+mn-cs"/>
                  </a:rPr>
                  <a:t>Converting to km/hr = 50*(</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18</m:t>
                        </m:r>
                      </m:num>
                      <m:den>
                        <m:r>
                          <a:rPr lang="en-IN" sz="1200" i="1" kern="1200">
                            <a:solidFill>
                              <a:schemeClr val="tx1"/>
                            </a:solidFill>
                            <a:effectLst/>
                            <a:latin typeface="Cambria Math" panose="02040503050406030204" pitchFamily="18" charset="0"/>
                            <a:ea typeface="+mn-ea"/>
                            <a:cs typeface="+mn-cs"/>
                          </a:rPr>
                          <m:t>5</m:t>
                        </m:r>
                      </m:den>
                    </m:f>
                  </m:oMath>
                </a14:m>
                <a:r>
                  <a:rPr lang="en-IN"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Relative Speed = 180 km/hr(Sum, since in opposite direction)</a:t>
                </a:r>
              </a:p>
              <a:p>
                <a:r>
                  <a:rPr lang="en-IN" sz="1200" kern="1200" dirty="0">
                    <a:solidFill>
                      <a:schemeClr val="tx1"/>
                    </a:solidFill>
                    <a:effectLst/>
                    <a:latin typeface="+mn-lt"/>
                    <a:ea typeface="+mn-ea"/>
                    <a:cs typeface="+mn-cs"/>
                  </a:rPr>
                  <a:t>Speeds of the 2 trains should be in the ratio 2:1(Given)</a:t>
                </a:r>
              </a:p>
              <a:p>
                <a:r>
                  <a:rPr lang="en-IN" sz="1200" kern="1200" dirty="0">
                    <a:solidFill>
                      <a:schemeClr val="tx1"/>
                    </a:solidFill>
                    <a:effectLst/>
                    <a:latin typeface="+mn-lt"/>
                    <a:ea typeface="+mn-ea"/>
                    <a:cs typeface="+mn-cs"/>
                  </a:rPr>
                  <a:t>Therefore, speed of the faster train is </a:t>
                </a:r>
                <a:r>
                  <a:rPr lang="en-IN" sz="1200" b="1" kern="1200" dirty="0">
                    <a:solidFill>
                      <a:schemeClr val="tx1"/>
                    </a:solidFill>
                    <a:effectLst/>
                    <a:latin typeface="+mn-lt"/>
                    <a:ea typeface="+mn-ea"/>
                    <a:cs typeface="+mn-cs"/>
                  </a:rPr>
                  <a:t>120 km/hr </a:t>
                </a:r>
                <a:r>
                  <a:rPr lang="en-IN" sz="1200" kern="1200" dirty="0">
                    <a:solidFill>
                      <a:schemeClr val="tx1"/>
                    </a:solidFill>
                    <a:effectLst/>
                    <a:latin typeface="+mn-lt"/>
                    <a:ea typeface="+mn-ea"/>
                    <a:cs typeface="+mn-cs"/>
                  </a:rPr>
                  <a:t>and that of the slower is </a:t>
                </a:r>
                <a:r>
                  <a:rPr lang="en-IN" sz="1200" b="1" kern="1200" dirty="0">
                    <a:solidFill>
                      <a:schemeClr val="tx1"/>
                    </a:solidFill>
                    <a:effectLst/>
                    <a:latin typeface="+mn-lt"/>
                    <a:ea typeface="+mn-ea"/>
                    <a:cs typeface="+mn-cs"/>
                  </a:rPr>
                  <a:t>60 km/hr</a:t>
                </a:r>
                <a:r>
                  <a:rPr lang="en-IN" sz="1200" kern="1200" dirty="0">
                    <a:solidFill>
                      <a:schemeClr val="tx1"/>
                    </a:solidFill>
                    <a:effectLst/>
                    <a:latin typeface="+mn-lt"/>
                    <a:ea typeface="+mn-ea"/>
                    <a:cs typeface="+mn-cs"/>
                  </a:rPr>
                  <a:t>.</a:t>
                </a:r>
              </a:p>
              <a:p>
                <a:endParaRPr lang="en-US" dirty="0">
                  <a:effectLst/>
                </a:endParaRPr>
              </a:p>
            </p:txBody>
          </p:sp>
        </mc:Choice>
        <mc:Fallback xmlns="">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Lengths of two trains are 150 m, so distance covered is 150+150 = 300 m</a:t>
                </a:r>
                <a:endParaRPr lang="en-IN" sz="1200" kern="1200" dirty="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300 </a:t>
                </a:r>
                <a:r>
                  <a:rPr lang="en-IN" sz="1200" kern="1200" dirty="0">
                    <a:solidFill>
                      <a:schemeClr val="tx1"/>
                    </a:solidFill>
                    <a:effectLst/>
                    <a:latin typeface="+mn-lt"/>
                    <a:ea typeface="+mn-ea"/>
                    <a:cs typeface="+mn-cs"/>
                  </a:rPr>
                  <a:t>m is covered in 6 </a:t>
                </a:r>
                <a:r>
                  <a:rPr lang="en-IN" sz="1200" kern="1200" dirty="0" smtClean="0">
                    <a:solidFill>
                      <a:schemeClr val="tx1"/>
                    </a:solidFill>
                    <a:effectLst/>
                    <a:latin typeface="+mn-lt"/>
                    <a:ea typeface="+mn-ea"/>
                    <a:cs typeface="+mn-cs"/>
                  </a:rPr>
                  <a:t>sec</a:t>
                </a:r>
              </a:p>
              <a:p>
                <a:r>
                  <a:rPr lang="en-IN" sz="1200" kern="1200" dirty="0" smtClean="0">
                    <a:solidFill>
                      <a:schemeClr val="tx1"/>
                    </a:solidFill>
                    <a:effectLst/>
                    <a:latin typeface="+mn-lt"/>
                    <a:ea typeface="+mn-ea"/>
                    <a:cs typeface="+mn-cs"/>
                  </a:rPr>
                  <a:t>Therefore</a:t>
                </a:r>
                <a:r>
                  <a:rPr lang="en-IN" sz="1200" kern="1200" dirty="0">
                    <a:solidFill>
                      <a:schemeClr val="tx1"/>
                    </a:solidFill>
                    <a:effectLst/>
                    <a:latin typeface="+mn-lt"/>
                    <a:ea typeface="+mn-ea"/>
                    <a:cs typeface="+mn-cs"/>
                  </a:rPr>
                  <a:t>, Relative Speed of trains = </a:t>
                </a:r>
                <a:r>
                  <a:rPr lang="en-IN" sz="1200" i="0" kern="1200">
                    <a:solidFill>
                      <a:schemeClr val="tx1"/>
                    </a:solidFill>
                    <a:effectLst/>
                    <a:latin typeface="+mn-lt"/>
                    <a:ea typeface="+mn-ea"/>
                    <a:cs typeface="+mn-cs"/>
                  </a:rPr>
                  <a:t>300/6</a:t>
                </a:r>
                <a:r>
                  <a:rPr lang="en-IN" sz="1200" kern="1200" dirty="0">
                    <a:solidFill>
                      <a:schemeClr val="tx1"/>
                    </a:solidFill>
                    <a:effectLst/>
                    <a:latin typeface="+mn-lt"/>
                    <a:ea typeface="+mn-ea"/>
                    <a:cs typeface="+mn-cs"/>
                  </a:rPr>
                  <a:t> = 50 m/s</a:t>
                </a:r>
              </a:p>
              <a:p>
                <a:r>
                  <a:rPr lang="en-IN" sz="1200" kern="1200" dirty="0" smtClean="0">
                    <a:solidFill>
                      <a:schemeClr val="tx1"/>
                    </a:solidFill>
                    <a:effectLst/>
                    <a:latin typeface="+mn-lt"/>
                    <a:ea typeface="+mn-ea"/>
                    <a:cs typeface="+mn-cs"/>
                  </a:rPr>
                  <a:t>Converting </a:t>
                </a:r>
                <a:r>
                  <a:rPr lang="en-IN" sz="1200" kern="1200" dirty="0">
                    <a:solidFill>
                      <a:schemeClr val="tx1"/>
                    </a:solidFill>
                    <a:effectLst/>
                    <a:latin typeface="+mn-lt"/>
                    <a:ea typeface="+mn-ea"/>
                    <a:cs typeface="+mn-cs"/>
                  </a:rPr>
                  <a:t>to km/hr = 50*(</a:t>
                </a:r>
                <a:r>
                  <a:rPr lang="en-IN" sz="1200" i="0" kern="1200">
                    <a:solidFill>
                      <a:schemeClr val="tx1"/>
                    </a:solidFill>
                    <a:effectLst/>
                    <a:latin typeface="+mn-lt"/>
                    <a:ea typeface="+mn-ea"/>
                    <a:cs typeface="+mn-cs"/>
                  </a:rPr>
                  <a:t>18/5</a:t>
                </a:r>
                <a:r>
                  <a:rPr lang="en-IN" sz="1200" kern="1200" dirty="0" smtClean="0">
                    <a:solidFill>
                      <a:schemeClr val="tx1"/>
                    </a:solidFill>
                    <a:effectLst/>
                    <a:latin typeface="+mn-lt"/>
                    <a:ea typeface="+mn-ea"/>
                    <a:cs typeface="+mn-cs"/>
                  </a:rPr>
                  <a:t>)</a:t>
                </a:r>
              </a:p>
              <a:p>
                <a:r>
                  <a:rPr lang="en-IN" sz="1200" kern="1200" dirty="0" smtClean="0">
                    <a:solidFill>
                      <a:schemeClr val="tx1"/>
                    </a:solidFill>
                    <a:effectLst/>
                    <a:latin typeface="+mn-lt"/>
                    <a:ea typeface="+mn-ea"/>
                    <a:cs typeface="+mn-cs"/>
                  </a:rPr>
                  <a:t>Relative </a:t>
                </a:r>
                <a:r>
                  <a:rPr lang="en-IN" sz="1200" kern="1200" dirty="0">
                    <a:solidFill>
                      <a:schemeClr val="tx1"/>
                    </a:solidFill>
                    <a:effectLst/>
                    <a:latin typeface="+mn-lt"/>
                    <a:ea typeface="+mn-ea"/>
                    <a:cs typeface="+mn-cs"/>
                  </a:rPr>
                  <a:t>Speed = 180 </a:t>
                </a:r>
                <a:r>
                  <a:rPr lang="en-IN" sz="1200" kern="1200" dirty="0" smtClean="0">
                    <a:solidFill>
                      <a:schemeClr val="tx1"/>
                    </a:solidFill>
                    <a:effectLst/>
                    <a:latin typeface="+mn-lt"/>
                    <a:ea typeface="+mn-ea"/>
                    <a:cs typeface="+mn-cs"/>
                  </a:rPr>
                  <a:t>km/hr(Sum</a:t>
                </a:r>
                <a:r>
                  <a:rPr lang="en-IN" sz="1200" kern="1200" dirty="0">
                    <a:solidFill>
                      <a:schemeClr val="tx1"/>
                    </a:solidFill>
                    <a:effectLst/>
                    <a:latin typeface="+mn-lt"/>
                    <a:ea typeface="+mn-ea"/>
                    <a:cs typeface="+mn-cs"/>
                  </a:rPr>
                  <a:t>, since in opposite </a:t>
                </a:r>
                <a:r>
                  <a:rPr lang="en-IN" sz="1200" kern="1200" dirty="0" smtClean="0">
                    <a:solidFill>
                      <a:schemeClr val="tx1"/>
                    </a:solidFill>
                    <a:effectLst/>
                    <a:latin typeface="+mn-lt"/>
                    <a:ea typeface="+mn-ea"/>
                    <a:cs typeface="+mn-cs"/>
                  </a:rPr>
                  <a:t>direction)</a:t>
                </a:r>
              </a:p>
              <a:p>
                <a:r>
                  <a:rPr lang="en-IN" sz="1200" kern="1200" dirty="0" smtClean="0">
                    <a:solidFill>
                      <a:schemeClr val="tx1"/>
                    </a:solidFill>
                    <a:effectLst/>
                    <a:latin typeface="+mn-lt"/>
                    <a:ea typeface="+mn-ea"/>
                    <a:cs typeface="+mn-cs"/>
                  </a:rPr>
                  <a:t>Speeds </a:t>
                </a:r>
                <a:r>
                  <a:rPr lang="en-IN" sz="1200" kern="1200" dirty="0">
                    <a:solidFill>
                      <a:schemeClr val="tx1"/>
                    </a:solidFill>
                    <a:effectLst/>
                    <a:latin typeface="+mn-lt"/>
                    <a:ea typeface="+mn-ea"/>
                    <a:cs typeface="+mn-cs"/>
                  </a:rPr>
                  <a:t>of the 2 trains should be in the ratio 2:1(Given)</a:t>
                </a:r>
              </a:p>
              <a:p>
                <a:r>
                  <a:rPr lang="en-IN" sz="1200" kern="1200" dirty="0" smtClean="0">
                    <a:solidFill>
                      <a:schemeClr val="tx1"/>
                    </a:solidFill>
                    <a:effectLst/>
                    <a:latin typeface="+mn-lt"/>
                    <a:ea typeface="+mn-ea"/>
                    <a:cs typeface="+mn-cs"/>
                  </a:rPr>
                  <a:t>Therefore</a:t>
                </a:r>
                <a:r>
                  <a:rPr lang="en-IN" sz="1200" kern="1200" dirty="0">
                    <a:solidFill>
                      <a:schemeClr val="tx1"/>
                    </a:solidFill>
                    <a:effectLst/>
                    <a:latin typeface="+mn-lt"/>
                    <a:ea typeface="+mn-ea"/>
                    <a:cs typeface="+mn-cs"/>
                  </a:rPr>
                  <a:t>, speed of the faster train is </a:t>
                </a:r>
                <a:r>
                  <a:rPr lang="en-IN" sz="1200" b="1" kern="1200" dirty="0">
                    <a:solidFill>
                      <a:schemeClr val="tx1"/>
                    </a:solidFill>
                    <a:effectLst/>
                    <a:latin typeface="+mn-lt"/>
                    <a:ea typeface="+mn-ea"/>
                    <a:cs typeface="+mn-cs"/>
                  </a:rPr>
                  <a:t>120 km/hr </a:t>
                </a:r>
                <a:r>
                  <a:rPr lang="en-IN" sz="1200" kern="1200" dirty="0">
                    <a:solidFill>
                      <a:schemeClr val="tx1"/>
                    </a:solidFill>
                    <a:effectLst/>
                    <a:latin typeface="+mn-lt"/>
                    <a:ea typeface="+mn-ea"/>
                    <a:cs typeface="+mn-cs"/>
                  </a:rPr>
                  <a:t>and that of the slower is </a:t>
                </a:r>
                <a:r>
                  <a:rPr lang="en-IN" sz="1200" b="1" kern="1200" dirty="0">
                    <a:solidFill>
                      <a:schemeClr val="tx1"/>
                    </a:solidFill>
                    <a:effectLst/>
                    <a:latin typeface="+mn-lt"/>
                    <a:ea typeface="+mn-ea"/>
                    <a:cs typeface="+mn-cs"/>
                  </a:rPr>
                  <a:t>60 km/hr</a:t>
                </a:r>
                <a:r>
                  <a:rPr lang="en-IN" sz="1200" kern="1200" dirty="0">
                    <a:solidFill>
                      <a:schemeClr val="tx1"/>
                    </a:solidFill>
                    <a:effectLst/>
                    <a:latin typeface="+mn-lt"/>
                    <a:ea typeface="+mn-ea"/>
                    <a:cs typeface="+mn-cs"/>
                  </a:rPr>
                  <a:t>.</a:t>
                </a:r>
              </a:p>
              <a:p>
                <a:endParaRPr lang="en-US" dirty="0">
                  <a:effectLst/>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573359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 The distance between Vijayawada and Chennai is 500 km.</a:t>
                </a:r>
              </a:p>
              <a:p>
                <a:r>
                  <a:rPr lang="en-IN" sz="1200" kern="1200" dirty="0">
                    <a:solidFill>
                      <a:schemeClr val="tx1"/>
                    </a:solidFill>
                    <a:effectLst/>
                    <a:latin typeface="+mn-lt"/>
                    <a:ea typeface="+mn-ea"/>
                    <a:cs typeface="+mn-cs"/>
                  </a:rPr>
                  <a:t>  Speed of train from V to C is 60 km/hr</a:t>
                </a:r>
              </a:p>
              <a:p>
                <a:r>
                  <a:rPr lang="en-IN" sz="1200" kern="1200" dirty="0">
                    <a:solidFill>
                      <a:schemeClr val="tx1"/>
                    </a:solidFill>
                    <a:effectLst/>
                    <a:latin typeface="+mn-lt"/>
                    <a:ea typeface="+mn-ea"/>
                    <a:cs typeface="+mn-cs"/>
                  </a:rPr>
                  <a:t>  Speed of train from C to V is 40 km/hr</a:t>
                </a:r>
              </a:p>
              <a:p>
                <a:pPr lvl="0"/>
                <a:r>
                  <a:rPr lang="en-IN" sz="1200" kern="1200" dirty="0">
                    <a:solidFill>
                      <a:schemeClr val="tx1"/>
                    </a:solidFill>
                    <a:effectLst/>
                    <a:latin typeface="+mn-lt"/>
                    <a:ea typeface="+mn-ea"/>
                    <a:cs typeface="+mn-cs"/>
                  </a:rPr>
                  <a:t>The average speed for the whole journey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2</m:t>
                        </m:r>
                        <m:r>
                          <a:rPr lang="en-IN" sz="1200" i="1" kern="1200">
                            <a:solidFill>
                              <a:schemeClr val="tx1"/>
                            </a:solidFill>
                            <a:effectLst/>
                            <a:latin typeface="Cambria Math" panose="02040503050406030204" pitchFamily="18" charset="0"/>
                            <a:ea typeface="+mn-ea"/>
                            <a:cs typeface="+mn-cs"/>
                          </a:rPr>
                          <m:t>𝑥𝑦</m:t>
                        </m:r>
                      </m:num>
                      <m:den>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𝑦</m:t>
                        </m:r>
                      </m:den>
                    </m:f>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2</m:t>
                        </m:r>
                        <m:d>
                          <m:dPr>
                            <m:ctrlPr>
                              <a:rPr lang="en-IN" sz="1200" i="1" kern="1200">
                                <a:solidFill>
                                  <a:schemeClr val="tx1"/>
                                </a:solidFill>
                                <a:effectLst/>
                                <a:latin typeface="Cambria Math" panose="02040503050406030204" pitchFamily="18" charset="0"/>
                                <a:ea typeface="+mn-ea"/>
                                <a:cs typeface="+mn-cs"/>
                              </a:rPr>
                            </m:ctrlPr>
                          </m:dPr>
                          <m:e>
                            <m:r>
                              <a:rPr lang="en-IN" sz="1200" i="1" kern="1200">
                                <a:solidFill>
                                  <a:schemeClr val="tx1"/>
                                </a:solidFill>
                                <a:effectLst/>
                                <a:latin typeface="Cambria Math" panose="02040503050406030204" pitchFamily="18" charset="0"/>
                                <a:ea typeface="+mn-ea"/>
                                <a:cs typeface="+mn-cs"/>
                              </a:rPr>
                              <m:t>40∗60</m:t>
                            </m:r>
                          </m:e>
                        </m:d>
                      </m:num>
                      <m:den>
                        <m:r>
                          <a:rPr lang="en-IN" sz="1200" i="1" kern="1200">
                            <a:solidFill>
                              <a:schemeClr val="tx1"/>
                            </a:solidFill>
                            <a:effectLst/>
                            <a:latin typeface="Cambria Math" panose="02040503050406030204" pitchFamily="18" charset="0"/>
                            <a:ea typeface="+mn-ea"/>
                            <a:cs typeface="+mn-cs"/>
                          </a:rPr>
                          <m:t>40+60</m:t>
                        </m:r>
                      </m:den>
                    </m:f>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2</m:t>
                        </m:r>
                        <m:d>
                          <m:dPr>
                            <m:ctrlPr>
                              <a:rPr lang="en-IN" sz="1200" i="1" kern="1200">
                                <a:solidFill>
                                  <a:schemeClr val="tx1"/>
                                </a:solidFill>
                                <a:effectLst/>
                                <a:latin typeface="Cambria Math" panose="02040503050406030204" pitchFamily="18" charset="0"/>
                                <a:ea typeface="+mn-ea"/>
                                <a:cs typeface="+mn-cs"/>
                              </a:rPr>
                            </m:ctrlPr>
                          </m:dPr>
                          <m:e>
                            <m:r>
                              <a:rPr lang="en-IN" sz="1200" i="1" kern="1200">
                                <a:solidFill>
                                  <a:schemeClr val="tx1"/>
                                </a:solidFill>
                                <a:effectLst/>
                                <a:latin typeface="Cambria Math" panose="02040503050406030204" pitchFamily="18" charset="0"/>
                                <a:ea typeface="+mn-ea"/>
                                <a:cs typeface="+mn-cs"/>
                              </a:rPr>
                              <m:t>40∗60</m:t>
                            </m:r>
                          </m:e>
                        </m:d>
                      </m:num>
                      <m:den>
                        <m:r>
                          <a:rPr lang="en-IN" sz="1200" i="1" kern="1200">
                            <a:solidFill>
                              <a:schemeClr val="tx1"/>
                            </a:solidFill>
                            <a:effectLst/>
                            <a:latin typeface="Cambria Math" panose="02040503050406030204" pitchFamily="18" charset="0"/>
                            <a:ea typeface="+mn-ea"/>
                            <a:cs typeface="+mn-cs"/>
                          </a:rPr>
                          <m:t>100</m:t>
                        </m:r>
                      </m:den>
                    </m:f>
                  </m:oMath>
                </a14:m>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48 km/hr</a:t>
                </a:r>
                <a:endParaRPr lang="en-US" dirty="0">
                  <a:effectLst/>
                </a:endParaRPr>
              </a:p>
            </p:txBody>
          </p:sp>
        </mc:Choice>
        <mc:Fallback xmlns="">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 The distance between Vijayawada and Chennai is 500 km.</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Speed of train from V to C is 60 km/hr</a:t>
                </a:r>
              </a:p>
              <a:p>
                <a:r>
                  <a:rPr lang="en-IN" sz="1200" kern="1200" dirty="0">
                    <a:solidFill>
                      <a:schemeClr val="tx1"/>
                    </a:solidFill>
                    <a:effectLst/>
                    <a:latin typeface="+mn-lt"/>
                    <a:ea typeface="+mn-ea"/>
                    <a:cs typeface="+mn-cs"/>
                  </a:rPr>
                  <a:t>  Speed of train from C to V is 40 km/hr</a:t>
                </a:r>
              </a:p>
              <a:p>
                <a:pPr lvl="0"/>
                <a:r>
                  <a:rPr lang="en-IN" sz="1200" kern="1200" dirty="0">
                    <a:solidFill>
                      <a:schemeClr val="tx1"/>
                    </a:solidFill>
                    <a:effectLst/>
                    <a:latin typeface="+mn-lt"/>
                    <a:ea typeface="+mn-ea"/>
                    <a:cs typeface="+mn-cs"/>
                  </a:rPr>
                  <a:t>The average speed for the whole journey = </a:t>
                </a:r>
                <a:r>
                  <a:rPr lang="en-IN" sz="1200" i="0" kern="1200">
                    <a:solidFill>
                      <a:schemeClr val="tx1"/>
                    </a:solidFill>
                    <a:effectLst/>
                    <a:latin typeface="+mn-lt"/>
                    <a:ea typeface="+mn-ea"/>
                    <a:cs typeface="+mn-cs"/>
                  </a:rPr>
                  <a:t>2𝑥𝑦/(𝑥+ 𝑦)</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2(40∗60)/(40+60)</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2(40∗60)/100</a:t>
                </a:r>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48 km/hr</a:t>
                </a:r>
                <a:endParaRPr lang="en-US" dirty="0">
                  <a:effectLst/>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4254110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Length of the train = Distance travelled by Kiran in 10 seconds = (30 × 10) = 300 m Time taken by him to cross the flag = (300/(120+30))</a:t>
            </a:r>
            <a:r>
              <a:rPr lang="en-IN" baseline="0" dirty="0"/>
              <a:t> = 2 s</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762678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Distance covered by the train in crossing a lamp post = Length of the train. So, time taken by the train to cross its own length = 9 seconds. Time taken by the train to cross its own length + platform’s length of 99 m = 13.5 seconds. So, time taken by the train to cross a length of 99 m = (13.5 - 9) = 4.5 seconds. Distance covered by the train in 9 seconds = (2 × 99) = 198 m = Length of the train.</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076281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A and B be the speeds of the 2 trains. From the given data,</a:t>
            </a:r>
          </a:p>
          <a:p>
            <a:r>
              <a:rPr lang="en-IN" dirty="0">
                <a:effectLst/>
              </a:rPr>
              <a:t>(360/(A – B)) = 60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(360/(A +</a:t>
            </a:r>
            <a:r>
              <a:rPr lang="en-IN" baseline="0" dirty="0">
                <a:effectLst/>
              </a:rPr>
              <a:t> </a:t>
            </a:r>
            <a:r>
              <a:rPr lang="en-IN" dirty="0">
                <a:effectLst/>
              </a:rPr>
              <a:t>B)) = 10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On Solving</a:t>
            </a:r>
            <a:r>
              <a:rPr lang="en-IN" baseline="0" dirty="0">
                <a:effectLst/>
              </a:rPr>
              <a:t> , A = 21 m/s and B = 15 m/s.</a:t>
            </a:r>
            <a:endParaRPr lang="en-IN" dirty="0">
              <a:effectLst/>
            </a:endParaRP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744085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Total distance travelled by the train = 58 km + 2 km = 60 km </a:t>
            </a:r>
          </a:p>
          <a:p>
            <a:r>
              <a:rPr lang="en-IN" dirty="0"/>
              <a:t>Time taken = 60/30 = 2 hours</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197987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Answer : </a:t>
            </a:r>
            <a:r>
              <a:rPr lang="en-US" dirty="0">
                <a:effectLst/>
              </a:rPr>
              <a:t>B</a:t>
            </a:r>
          </a:p>
          <a:p>
            <a:r>
              <a:rPr lang="en-US" b="1" dirty="0">
                <a:effectLst/>
              </a:rPr>
              <a:t>Explanation : </a:t>
            </a:r>
            <a:br>
              <a:rPr lang="en-US" dirty="0">
                <a:effectLst/>
              </a:rPr>
            </a:br>
            <a:r>
              <a:rPr lang="en-US" dirty="0">
                <a:effectLst/>
              </a:rPr>
              <a:t>Train crossing a </a:t>
            </a:r>
            <a:r>
              <a:rPr lang="en-US" dirty="0" err="1">
                <a:effectLst/>
              </a:rPr>
              <a:t>pole:Let</a:t>
            </a:r>
            <a:r>
              <a:rPr lang="en-US" dirty="0">
                <a:effectLst/>
              </a:rPr>
              <a:t> the length of the train be L &amp; Speed of the train be S</a:t>
            </a:r>
          </a:p>
          <a:p>
            <a:r>
              <a:rPr lang="en-US" dirty="0">
                <a:effectLst/>
              </a:rPr>
              <a:t>L/S = 10 sec</a:t>
            </a:r>
          </a:p>
          <a:p>
            <a:r>
              <a:rPr lang="en-US" dirty="0">
                <a:effectLst/>
              </a:rPr>
              <a:t>Train crossing the platform of length 120 m:</a:t>
            </a:r>
          </a:p>
          <a:p>
            <a:r>
              <a:rPr lang="en-US" dirty="0">
                <a:effectLst/>
              </a:rPr>
              <a:t>(L + 120)/S = 18 sec</a:t>
            </a:r>
          </a:p>
          <a:p>
            <a:r>
              <a:rPr lang="en-US" dirty="0">
                <a:effectLst/>
              </a:rPr>
              <a:t>i.e., to cover 120 m ,18 - 10 sec = 8 sec</a:t>
            </a:r>
          </a:p>
          <a:p>
            <a:r>
              <a:rPr lang="en-US" dirty="0">
                <a:effectLst/>
              </a:rPr>
              <a:t>120 m in 8 sec</a:t>
            </a:r>
          </a:p>
          <a:p>
            <a:r>
              <a:rPr lang="en-US" dirty="0">
                <a:effectLst/>
              </a:rPr>
              <a:t>So, in 2 sec, 30 m</a:t>
            </a:r>
          </a:p>
          <a:p>
            <a:r>
              <a:rPr lang="en-US" dirty="0">
                <a:effectLst/>
              </a:rPr>
              <a:t>10 sec= 120 + 30 = 150 m</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1413147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Answer : </a:t>
            </a:r>
            <a:r>
              <a:rPr lang="en-US" dirty="0">
                <a:effectLst/>
              </a:rPr>
              <a:t>D</a:t>
            </a:r>
          </a:p>
          <a:p>
            <a:r>
              <a:rPr lang="en-US" b="1" dirty="0">
                <a:effectLst/>
              </a:rPr>
              <a:t>Explanation : </a:t>
            </a:r>
            <a:br>
              <a:rPr lang="en-US" dirty="0">
                <a:effectLst/>
              </a:rPr>
            </a:br>
            <a:r>
              <a:rPr lang="en-US" dirty="0">
                <a:effectLst/>
              </a:rPr>
              <a:t>240/(s</a:t>
            </a:r>
            <a:r>
              <a:rPr lang="en-US" baseline="-25000" dirty="0">
                <a:effectLst/>
              </a:rPr>
              <a:t>1</a:t>
            </a:r>
            <a:r>
              <a:rPr lang="en-US" dirty="0">
                <a:effectLst/>
              </a:rPr>
              <a:t>+s</a:t>
            </a:r>
            <a:r>
              <a:rPr lang="en-US" baseline="-25000" dirty="0">
                <a:effectLst/>
              </a:rPr>
              <a:t>2</a:t>
            </a:r>
            <a:r>
              <a:rPr lang="en-US" dirty="0">
                <a:effectLst/>
              </a:rPr>
              <a:t>) = 4</a:t>
            </a:r>
            <a:br>
              <a:rPr lang="en-US" dirty="0">
                <a:effectLst/>
              </a:rPr>
            </a:br>
            <a:r>
              <a:rPr lang="en-US" dirty="0">
                <a:effectLst/>
              </a:rPr>
              <a:t>240/s</a:t>
            </a:r>
            <a:r>
              <a:rPr lang="en-US" baseline="-25000" dirty="0">
                <a:effectLst/>
              </a:rPr>
              <a:t>1</a:t>
            </a:r>
            <a:r>
              <a:rPr lang="en-US" dirty="0">
                <a:effectLst/>
              </a:rPr>
              <a:t>-s</a:t>
            </a:r>
            <a:r>
              <a:rPr lang="en-US" baseline="-25000" dirty="0">
                <a:effectLst/>
              </a:rPr>
              <a:t>2</a:t>
            </a:r>
            <a:r>
              <a:rPr lang="en-US" dirty="0">
                <a:effectLst/>
              </a:rPr>
              <a:t> = 12</a:t>
            </a:r>
            <a:br>
              <a:rPr lang="en-US" dirty="0">
                <a:effectLst/>
              </a:rPr>
            </a:br>
            <a:r>
              <a:rPr lang="en-US" dirty="0">
                <a:effectLst/>
              </a:rPr>
              <a:t>s</a:t>
            </a:r>
            <a:r>
              <a:rPr lang="en-US" baseline="-25000" dirty="0">
                <a:effectLst/>
              </a:rPr>
              <a:t>1</a:t>
            </a:r>
            <a:r>
              <a:rPr lang="en-US" dirty="0">
                <a:effectLst/>
              </a:rPr>
              <a:t>+s</a:t>
            </a:r>
            <a:r>
              <a:rPr lang="en-US" baseline="-25000" dirty="0">
                <a:effectLst/>
              </a:rPr>
              <a:t>2</a:t>
            </a:r>
            <a:r>
              <a:rPr lang="en-US" dirty="0">
                <a:effectLst/>
              </a:rPr>
              <a:t> = 60</a:t>
            </a:r>
            <a:br>
              <a:rPr lang="en-US" dirty="0">
                <a:effectLst/>
              </a:rPr>
            </a:br>
            <a:r>
              <a:rPr lang="en-US" dirty="0">
                <a:effectLst/>
              </a:rPr>
              <a:t>s</a:t>
            </a:r>
            <a:r>
              <a:rPr lang="en-US" baseline="-25000" dirty="0">
                <a:effectLst/>
              </a:rPr>
              <a:t>1</a:t>
            </a:r>
            <a:r>
              <a:rPr lang="en-US" dirty="0">
                <a:effectLst/>
              </a:rPr>
              <a:t>-s</a:t>
            </a:r>
            <a:r>
              <a:rPr lang="en-US" baseline="-25000" dirty="0">
                <a:effectLst/>
              </a:rPr>
              <a:t>2</a:t>
            </a:r>
            <a:r>
              <a:rPr lang="en-US" dirty="0">
                <a:effectLst/>
              </a:rPr>
              <a:t> = 20</a:t>
            </a:r>
            <a:br>
              <a:rPr lang="en-US" dirty="0">
                <a:effectLst/>
              </a:rPr>
            </a:br>
            <a:r>
              <a:rPr lang="en-US" dirty="0">
                <a:effectLst/>
              </a:rPr>
              <a:t>2s</a:t>
            </a:r>
            <a:r>
              <a:rPr lang="en-US" baseline="-25000" dirty="0">
                <a:effectLst/>
              </a:rPr>
              <a:t>1</a:t>
            </a:r>
            <a:r>
              <a:rPr lang="en-US" dirty="0">
                <a:effectLst/>
              </a:rPr>
              <a:t>= 80</a:t>
            </a:r>
            <a:br>
              <a:rPr lang="en-US" dirty="0">
                <a:effectLst/>
              </a:rPr>
            </a:br>
            <a:r>
              <a:rPr lang="en-US" dirty="0">
                <a:effectLst/>
              </a:rPr>
              <a:t>s</a:t>
            </a:r>
            <a:r>
              <a:rPr lang="en-US" baseline="-25000" dirty="0">
                <a:effectLst/>
              </a:rPr>
              <a:t>1</a:t>
            </a:r>
            <a:r>
              <a:rPr lang="en-US" dirty="0">
                <a:effectLst/>
              </a:rPr>
              <a:t>= 40 </a:t>
            </a:r>
            <a:br>
              <a:rPr lang="en-US" dirty="0">
                <a:effectLst/>
              </a:rPr>
            </a:br>
            <a:r>
              <a:rPr lang="en-US" dirty="0">
                <a:effectLst/>
              </a:rPr>
              <a:t>s</a:t>
            </a:r>
            <a:r>
              <a:rPr lang="en-US" baseline="-25000" dirty="0">
                <a:effectLst/>
              </a:rPr>
              <a:t>2</a:t>
            </a:r>
            <a:r>
              <a:rPr lang="en-US" dirty="0">
                <a:effectLst/>
              </a:rPr>
              <a:t>= 20</a:t>
            </a:r>
            <a:br>
              <a:rPr lang="en-US" dirty="0">
                <a:effectLst/>
              </a:rPr>
            </a:br>
            <a:r>
              <a:rPr lang="en-US" dirty="0">
                <a:effectLst/>
              </a:rPr>
              <a:t>fastest train = s</a:t>
            </a:r>
            <a:r>
              <a:rPr lang="en-US" baseline="-25000" dirty="0">
                <a:effectLst/>
              </a:rPr>
              <a:t>1</a:t>
            </a:r>
            <a:r>
              <a:rPr lang="en-US" dirty="0">
                <a:effectLst/>
              </a:rPr>
              <a:t> = 40 m/s=40*18/5 = </a:t>
            </a:r>
            <a:r>
              <a:rPr lang="en-US" b="1" dirty="0">
                <a:effectLst/>
              </a:rPr>
              <a:t>144 km/</a:t>
            </a:r>
            <a:r>
              <a:rPr lang="en-US" b="1" dirty="0" err="1">
                <a:effectLst/>
              </a:rPr>
              <a:t>hr</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72259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a:solidFill>
                  <a:schemeClr val="tx1"/>
                </a:solidFill>
                <a:effectLst/>
                <a:latin typeface="+mn-lt"/>
                <a:ea typeface="+mn-ea"/>
                <a:cs typeface="+mn-cs"/>
              </a:rPr>
              <a:t> 2 identical trains = Equal number of bogies</a:t>
            </a:r>
          </a:p>
          <a:p>
            <a:r>
              <a:rPr lang="en-IN" sz="1200" kern="1200" dirty="0">
                <a:solidFill>
                  <a:schemeClr val="tx1"/>
                </a:solidFill>
                <a:effectLst/>
                <a:latin typeface="+mn-lt"/>
                <a:ea typeface="+mn-ea"/>
                <a:cs typeface="+mn-cs"/>
              </a:rPr>
              <a:t>Train A = 12 bogies                          Train B = 12 bogies</a:t>
            </a:r>
          </a:p>
          <a:p>
            <a:r>
              <a:rPr lang="en-IN" sz="1200" kern="1200" dirty="0">
                <a:solidFill>
                  <a:schemeClr val="tx1"/>
                </a:solidFill>
                <a:effectLst/>
                <a:latin typeface="+mn-lt"/>
                <a:ea typeface="+mn-ea"/>
                <a:cs typeface="+mn-cs"/>
              </a:rPr>
              <a:t>Time duration to cross = 2 min or 120sec</a:t>
            </a:r>
          </a:p>
          <a:p>
            <a:r>
              <a:rPr lang="en-IN" sz="1200" kern="1200" dirty="0">
                <a:solidFill>
                  <a:schemeClr val="tx1"/>
                </a:solidFill>
                <a:effectLst/>
                <a:latin typeface="+mn-lt"/>
                <a:ea typeface="+mn-ea"/>
                <a:cs typeface="+mn-cs"/>
              </a:rPr>
              <a:t>Total no. of bogies = 24 bogies</a:t>
            </a:r>
          </a:p>
          <a:p>
            <a:r>
              <a:rPr lang="en-IN" sz="1200" kern="1200" dirty="0">
                <a:solidFill>
                  <a:schemeClr val="tx1"/>
                </a:solidFill>
                <a:effectLst/>
                <a:latin typeface="+mn-lt"/>
                <a:ea typeface="+mn-ea"/>
                <a:cs typeface="+mn-cs"/>
              </a:rPr>
              <a:t>24 bogies cross each other at 120 sec</a:t>
            </a:r>
          </a:p>
          <a:p>
            <a:r>
              <a:rPr lang="en-IN" sz="1200" kern="1200" dirty="0">
                <a:solidFill>
                  <a:schemeClr val="tx1"/>
                </a:solidFill>
                <a:effectLst/>
                <a:latin typeface="+mn-lt"/>
                <a:ea typeface="+mn-ea"/>
                <a:cs typeface="+mn-cs"/>
              </a:rPr>
              <a:t>So, for 1 bogie = 120/24 = 5 seconds</a:t>
            </a:r>
          </a:p>
          <a:p>
            <a:r>
              <a:rPr lang="en-IN" sz="1200" kern="1200" dirty="0">
                <a:solidFill>
                  <a:schemeClr val="tx1"/>
                </a:solidFill>
                <a:effectLst/>
                <a:latin typeface="+mn-lt"/>
                <a:ea typeface="+mn-ea"/>
                <a:cs typeface="+mn-cs"/>
              </a:rPr>
              <a:t>Bogie A increased by 4 bogies = 12 + 4 = 16</a:t>
            </a:r>
          </a:p>
          <a:p>
            <a:r>
              <a:rPr lang="en-IN" sz="1200" kern="1200" dirty="0">
                <a:solidFill>
                  <a:schemeClr val="tx1"/>
                </a:solidFill>
                <a:effectLst/>
                <a:latin typeface="+mn-lt"/>
                <a:ea typeface="+mn-ea"/>
                <a:cs typeface="+mn-cs"/>
              </a:rPr>
              <a:t>1 bogie = 5 sec</a:t>
            </a:r>
          </a:p>
          <a:p>
            <a:r>
              <a:rPr lang="en-IN" sz="1200" kern="1200" dirty="0">
                <a:solidFill>
                  <a:schemeClr val="tx1"/>
                </a:solidFill>
                <a:effectLst/>
                <a:latin typeface="+mn-lt"/>
                <a:ea typeface="+mn-ea"/>
                <a:cs typeface="+mn-cs"/>
              </a:rPr>
              <a:t>So for 4 bogies = 4 * 5 = 20 sec</a:t>
            </a: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709174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Train A starts travelling at 20 Km/hr, so for one hour [7 am – 8 am] it would have travelled 20 km.</a:t>
                </a:r>
              </a:p>
              <a:p>
                <a:r>
                  <a:rPr lang="en-IN" sz="1200" kern="1200" dirty="0">
                    <a:solidFill>
                      <a:schemeClr val="tx1"/>
                    </a:solidFill>
                    <a:effectLst/>
                    <a:latin typeface="+mn-lt"/>
                    <a:ea typeface="+mn-ea"/>
                    <a:cs typeface="+mn-cs"/>
                  </a:rPr>
                  <a:t>Now, Relative Speed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(Opposite direction)</a:t>
                </a:r>
              </a:p>
              <a:p>
                <a:r>
                  <a:rPr lang="en-IN" sz="1200" kern="1200" dirty="0">
                    <a:solidFill>
                      <a:schemeClr val="tx1"/>
                    </a:solidFill>
                    <a:effectLst/>
                    <a:latin typeface="+mn-lt"/>
                    <a:ea typeface="+mn-ea"/>
                    <a:cs typeface="+mn-cs"/>
                  </a:rPr>
                  <a:t>	 Speed = 20+25 km/hr = 45 km/hr</a:t>
                </a:r>
              </a:p>
              <a:p>
                <a:r>
                  <a:rPr lang="en-IN" sz="1200" kern="1200" dirty="0">
                    <a:solidFill>
                      <a:schemeClr val="tx1"/>
                    </a:solidFill>
                    <a:effectLst/>
                    <a:latin typeface="+mn-lt"/>
                    <a:ea typeface="+mn-ea"/>
                    <a:cs typeface="+mn-cs"/>
                  </a:rPr>
                  <a:t>      Distance = 90 km</a:t>
                </a:r>
              </a:p>
              <a:p>
                <a:r>
                  <a:rPr lang="en-IN" sz="1200" kern="1200" dirty="0">
                    <a:solidFill>
                      <a:schemeClr val="tx1"/>
                    </a:solidFill>
                    <a:effectLst/>
                    <a:latin typeface="+mn-lt"/>
                    <a:ea typeface="+mn-ea"/>
                    <a:cs typeface="+mn-cs"/>
                  </a:rPr>
                  <a:t>So, time taken to cover 90 km,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𝑇</m:t>
                    </m:r>
                    <m:r>
                      <a:rPr lang="en-IN" sz="1200" i="1" kern="1200">
                        <a:solidFill>
                          <a:schemeClr val="tx1"/>
                        </a:solidFill>
                        <a:effectLst/>
                        <a:latin typeface="Cambria Math" panose="02040503050406030204" pitchFamily="18" charset="0"/>
                        <a:ea typeface="+mn-ea"/>
                        <a:cs typeface="+mn-cs"/>
                      </a:rPr>
                      <m:t> =</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𝐷</m:t>
                        </m:r>
                      </m:num>
                      <m:den>
                        <m:r>
                          <a:rPr lang="en-IN" sz="1200" i="1" kern="1200">
                            <a:solidFill>
                              <a:schemeClr val="tx1"/>
                            </a:solidFill>
                            <a:effectLst/>
                            <a:latin typeface="Cambria Math" panose="02040503050406030204" pitchFamily="18" charset="0"/>
                            <a:ea typeface="+mn-ea"/>
                            <a:cs typeface="+mn-cs"/>
                          </a:rPr>
                          <m:t>𝑆</m:t>
                        </m:r>
                      </m:den>
                    </m:f>
                    <m:r>
                      <a:rPr lang="en-IN" sz="1200" i="1" kern="1200">
                        <a:solidFill>
                          <a:schemeClr val="tx1"/>
                        </a:solidFill>
                        <a:effectLst/>
                        <a:latin typeface="Cambria Math" panose="02040503050406030204" pitchFamily="18" charset="0"/>
                        <a:ea typeface="+mn-ea"/>
                        <a:cs typeface="+mn-cs"/>
                      </a:rPr>
                      <m:t> =</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90</m:t>
                        </m:r>
                      </m:num>
                      <m:den>
                        <m:r>
                          <a:rPr lang="en-IN" sz="1200" i="1" kern="1200">
                            <a:solidFill>
                              <a:schemeClr val="tx1"/>
                            </a:solidFill>
                            <a:effectLst/>
                            <a:latin typeface="Cambria Math" panose="02040503050406030204" pitchFamily="18" charset="0"/>
                            <a:ea typeface="+mn-ea"/>
                            <a:cs typeface="+mn-cs"/>
                          </a:rPr>
                          <m:t>45</m:t>
                        </m:r>
                      </m:den>
                    </m:f>
                  </m:oMath>
                </a14:m>
                <a:r>
                  <a:rPr lang="en-IN" sz="1200" kern="1200" dirty="0">
                    <a:solidFill>
                      <a:schemeClr val="tx1"/>
                    </a:solidFill>
                    <a:effectLst/>
                    <a:latin typeface="+mn-lt"/>
                    <a:ea typeface="+mn-ea"/>
                    <a:cs typeface="+mn-cs"/>
                  </a:rPr>
                  <a:t> = 2 hrs</a:t>
                </a:r>
              </a:p>
              <a:p>
                <a:r>
                  <a:rPr lang="en-IN" sz="1200" kern="1200" dirty="0">
                    <a:solidFill>
                      <a:schemeClr val="tx1"/>
                    </a:solidFill>
                    <a:effectLst/>
                    <a:latin typeface="+mn-lt"/>
                    <a:ea typeface="+mn-ea"/>
                    <a:cs typeface="+mn-cs"/>
                  </a:rPr>
                  <a:t>The time taken by the train to meet starting from 8 am = 8+2 = 10 am</a:t>
                </a:r>
              </a:p>
              <a:p>
                <a:r>
                  <a:rPr lang="en-IN" sz="1200" kern="1200" dirty="0">
                    <a:solidFill>
                      <a:schemeClr val="tx1"/>
                    </a:solidFill>
                    <a:effectLst/>
                    <a:latin typeface="+mn-lt"/>
                    <a:ea typeface="+mn-ea"/>
                    <a:cs typeface="+mn-cs"/>
                  </a:rPr>
                  <a:t>The trains would have met at </a:t>
                </a:r>
                <a:r>
                  <a:rPr lang="en-IN" sz="1200" b="1" kern="1200" dirty="0">
                    <a:solidFill>
                      <a:schemeClr val="tx1"/>
                    </a:solidFill>
                    <a:effectLst/>
                    <a:latin typeface="+mn-lt"/>
                    <a:ea typeface="+mn-ea"/>
                    <a:cs typeface="+mn-cs"/>
                  </a:rPr>
                  <a:t>10 am.</a:t>
                </a:r>
                <a:endParaRPr lang="en-IN" sz="1200" kern="1200" dirty="0">
                  <a:solidFill>
                    <a:schemeClr val="tx1"/>
                  </a:solidFill>
                  <a:effectLst/>
                  <a:latin typeface="+mn-lt"/>
                  <a:ea typeface="+mn-ea"/>
                  <a:cs typeface="+mn-cs"/>
                </a:endParaRPr>
              </a:p>
              <a:p>
                <a:endParaRPr lang="en-US" dirty="0">
                  <a:effectLst/>
                </a:endParaRPr>
              </a:p>
            </p:txBody>
          </p:sp>
        </mc:Choice>
        <mc:Fallback xmlns="">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Train A starts travelling at 20 Km/hr, so for one hour [7 am – 8 am] it would have travelled 20 km.</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Now, Relative Speed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(Opposite direction)</a:t>
                </a:r>
              </a:p>
              <a:p>
                <a:r>
                  <a:rPr lang="en-IN" sz="1200" kern="1200" dirty="0">
                    <a:solidFill>
                      <a:schemeClr val="tx1"/>
                    </a:solidFill>
                    <a:effectLst/>
                    <a:latin typeface="+mn-lt"/>
                    <a:ea typeface="+mn-ea"/>
                    <a:cs typeface="+mn-cs"/>
                  </a:rPr>
                  <a:t>	 Speed = 20+25 km/hr = 45 km/hr</a:t>
                </a:r>
              </a:p>
              <a:p>
                <a:r>
                  <a:rPr lang="en-IN" sz="1200" kern="1200" dirty="0">
                    <a:solidFill>
                      <a:schemeClr val="tx1"/>
                    </a:solidFill>
                    <a:effectLst/>
                    <a:latin typeface="+mn-lt"/>
                    <a:ea typeface="+mn-ea"/>
                    <a:cs typeface="+mn-cs"/>
                  </a:rPr>
                  <a:t>      Distance = 90 km</a:t>
                </a:r>
              </a:p>
              <a:p>
                <a:r>
                  <a:rPr lang="en-IN" sz="1200" kern="1200" dirty="0">
                    <a:solidFill>
                      <a:schemeClr val="tx1"/>
                    </a:solidFill>
                    <a:effectLst/>
                    <a:latin typeface="+mn-lt"/>
                    <a:ea typeface="+mn-ea"/>
                    <a:cs typeface="+mn-cs"/>
                  </a:rPr>
                  <a:t>So, time taken to cover 90 km, </a:t>
                </a:r>
                <a:r>
                  <a:rPr lang="en-IN" sz="1200" i="0" kern="1200">
                    <a:solidFill>
                      <a:schemeClr val="tx1"/>
                    </a:solidFill>
                    <a:effectLst/>
                    <a:latin typeface="+mn-lt"/>
                    <a:ea typeface="+mn-ea"/>
                    <a:cs typeface="+mn-cs"/>
                  </a:rPr>
                  <a:t>𝑇 =𝐷/𝑆  =90/45</a:t>
                </a:r>
                <a:r>
                  <a:rPr lang="en-IN" sz="1200" kern="1200" dirty="0">
                    <a:solidFill>
                      <a:schemeClr val="tx1"/>
                    </a:solidFill>
                    <a:effectLst/>
                    <a:latin typeface="+mn-lt"/>
                    <a:ea typeface="+mn-ea"/>
                    <a:cs typeface="+mn-cs"/>
                  </a:rPr>
                  <a:t> = 2 hrs</a:t>
                </a:r>
              </a:p>
              <a:p>
                <a:r>
                  <a:rPr lang="en-IN" sz="1200" kern="1200" dirty="0">
                    <a:solidFill>
                      <a:schemeClr val="tx1"/>
                    </a:solidFill>
                    <a:effectLst/>
                    <a:latin typeface="+mn-lt"/>
                    <a:ea typeface="+mn-ea"/>
                    <a:cs typeface="+mn-cs"/>
                  </a:rPr>
                  <a:t>The time taken by the train to meet starting from 8 am = 8+2 = 10 am</a:t>
                </a:r>
              </a:p>
              <a:p>
                <a:r>
                  <a:rPr lang="en-IN" sz="1200" kern="1200" dirty="0">
                    <a:solidFill>
                      <a:schemeClr val="tx1"/>
                    </a:solidFill>
                    <a:effectLst/>
                    <a:latin typeface="+mn-lt"/>
                    <a:ea typeface="+mn-ea"/>
                    <a:cs typeface="+mn-cs"/>
                  </a:rPr>
                  <a:t>The trains would have met at </a:t>
                </a:r>
                <a:r>
                  <a:rPr lang="en-IN" sz="1200" b="1" kern="1200" dirty="0">
                    <a:solidFill>
                      <a:schemeClr val="tx1"/>
                    </a:solidFill>
                    <a:effectLst/>
                    <a:latin typeface="+mn-lt"/>
                    <a:ea typeface="+mn-ea"/>
                    <a:cs typeface="+mn-cs"/>
                  </a:rPr>
                  <a:t>10 am.</a:t>
                </a:r>
                <a:endParaRPr lang="en-IN" sz="1200" kern="1200" dirty="0">
                  <a:solidFill>
                    <a:schemeClr val="tx1"/>
                  </a:solidFill>
                  <a:effectLst/>
                  <a:latin typeface="+mn-lt"/>
                  <a:ea typeface="+mn-ea"/>
                  <a:cs typeface="+mn-cs"/>
                </a:endParaRPr>
              </a:p>
              <a:p>
                <a:endParaRPr lang="en-US" dirty="0">
                  <a:effectLst/>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618450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a:solidFill>
                  <a:schemeClr val="tx1"/>
                </a:solidFill>
                <a:effectLst/>
                <a:latin typeface="+mn-lt"/>
                <a:ea typeface="+mn-ea"/>
                <a:cs typeface="+mn-cs"/>
              </a:rPr>
              <a:t>A train requires 10 days of journey to reach the destination. You are starting from Kashmir on 20</a:t>
            </a:r>
            <a:r>
              <a:rPr lang="en-IN" sz="1200" kern="1200" baseline="30000" dirty="0">
                <a:solidFill>
                  <a:schemeClr val="tx1"/>
                </a:solidFill>
                <a:effectLst/>
                <a:latin typeface="+mn-lt"/>
                <a:ea typeface="+mn-ea"/>
                <a:cs typeface="+mn-cs"/>
              </a:rPr>
              <a:t>th</a:t>
            </a:r>
            <a:r>
              <a:rPr lang="en-IN" sz="1200" kern="1200" dirty="0">
                <a:solidFill>
                  <a:schemeClr val="tx1"/>
                </a:solidFill>
                <a:effectLst/>
                <a:latin typeface="+mn-lt"/>
                <a:ea typeface="+mn-ea"/>
                <a:cs typeface="+mn-cs"/>
              </a:rPr>
              <a:t>April, 11 AM, so you can see all the trains which started from  Kanyakumari from 11</a:t>
            </a:r>
            <a:r>
              <a:rPr lang="en-IN" sz="1200" kern="1200" baseline="30000" dirty="0">
                <a:solidFill>
                  <a:schemeClr val="tx1"/>
                </a:solidFill>
                <a:effectLst/>
                <a:latin typeface="+mn-lt"/>
                <a:ea typeface="+mn-ea"/>
                <a:cs typeface="+mn-cs"/>
              </a:rPr>
              <a:t>th </a:t>
            </a:r>
            <a:r>
              <a:rPr lang="en-IN" sz="1200" kern="1200" dirty="0">
                <a:solidFill>
                  <a:schemeClr val="tx1"/>
                </a:solidFill>
                <a:effectLst/>
                <a:latin typeface="+mn-lt"/>
                <a:ea typeface="+mn-ea"/>
                <a:cs typeface="+mn-cs"/>
              </a:rPr>
              <a:t>to 29</a:t>
            </a:r>
            <a:r>
              <a:rPr lang="en-IN" sz="1200" kern="1200" baseline="30000" dirty="0">
                <a:solidFill>
                  <a:schemeClr val="tx1"/>
                </a:solidFill>
                <a:effectLst/>
                <a:latin typeface="+mn-lt"/>
                <a:ea typeface="+mn-ea"/>
                <a:cs typeface="+mn-cs"/>
              </a:rPr>
              <a:t>th</a:t>
            </a:r>
            <a:r>
              <a:rPr lang="en-IN" sz="1200" kern="1200" dirty="0">
                <a:solidFill>
                  <a:schemeClr val="tx1"/>
                </a:solidFill>
                <a:effectLst/>
                <a:latin typeface="+mn-lt"/>
                <a:ea typeface="+mn-ea"/>
                <a:cs typeface="+mn-cs"/>
              </a:rPr>
              <a:t>. You can’t see the train that started on 10</a:t>
            </a:r>
            <a:r>
              <a:rPr lang="en-IN" sz="1200" kern="1200" baseline="30000" dirty="0">
                <a:solidFill>
                  <a:schemeClr val="tx1"/>
                </a:solidFill>
                <a:effectLst/>
                <a:latin typeface="+mn-lt"/>
                <a:ea typeface="+mn-ea"/>
                <a:cs typeface="+mn-cs"/>
              </a:rPr>
              <a:t>th</a:t>
            </a:r>
            <a:r>
              <a:rPr lang="en-IN" sz="1200" kern="1200" dirty="0">
                <a:solidFill>
                  <a:schemeClr val="tx1"/>
                </a:solidFill>
                <a:effectLst/>
                <a:latin typeface="+mn-lt"/>
                <a:ea typeface="+mn-ea"/>
                <a:cs typeface="+mn-cs"/>
              </a:rPr>
              <a:t> because it has already completed  its journey on 20</a:t>
            </a:r>
            <a:r>
              <a:rPr lang="en-IN" sz="1200" kern="1200" baseline="30000" dirty="0">
                <a:solidFill>
                  <a:schemeClr val="tx1"/>
                </a:solidFill>
                <a:effectLst/>
                <a:latin typeface="+mn-lt"/>
                <a:ea typeface="+mn-ea"/>
                <a:cs typeface="+mn-cs"/>
              </a:rPr>
              <a:t>th </a:t>
            </a:r>
            <a:r>
              <a:rPr lang="en-IN" sz="1200" kern="1200" dirty="0">
                <a:solidFill>
                  <a:schemeClr val="tx1"/>
                </a:solidFill>
                <a:effectLst/>
                <a:latin typeface="+mn-lt"/>
                <a:ea typeface="+mn-ea"/>
                <a:cs typeface="+mn-cs"/>
              </a:rPr>
              <a:t>at your starting time.</a:t>
            </a:r>
          </a:p>
          <a:p>
            <a:r>
              <a:rPr lang="en-IN" dirty="0"/>
              <a:t>So, you will be able to see all the trains from 11</a:t>
            </a:r>
            <a:r>
              <a:rPr lang="en-IN" baseline="30000" dirty="0"/>
              <a:t>th</a:t>
            </a:r>
            <a:r>
              <a:rPr lang="en-IN" dirty="0"/>
              <a:t> to 29</a:t>
            </a:r>
            <a:r>
              <a:rPr lang="en-IN" baseline="30000" dirty="0"/>
              <a:t>th</a:t>
            </a:r>
            <a:r>
              <a:rPr lang="en-IN" dirty="0"/>
              <a:t> April = </a:t>
            </a:r>
            <a:r>
              <a:rPr lang="en-IN" b="1" dirty="0"/>
              <a:t>19 trains</a:t>
            </a:r>
            <a:endParaRPr lang="en-IN" dirty="0"/>
          </a:p>
          <a:p>
            <a:r>
              <a:rPr lang="en-IN" b="1" dirty="0"/>
              <a:t> </a:t>
            </a:r>
            <a:endParaRPr lang="en-IN" dirty="0"/>
          </a:p>
          <a:p>
            <a:r>
              <a:rPr lang="en-IN" b="1" dirty="0"/>
              <a:t> </a:t>
            </a:r>
            <a:endParaRPr lang="en-IN" dirty="0"/>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pic>
        <p:nvPicPr>
          <p:cNvPr id="5" name="Picture 4" descr="Capture.PNG"/>
          <p:cNvPicPr/>
          <p:nvPr/>
        </p:nvPicPr>
        <p:blipFill>
          <a:blip r:embed="rId3" cstate="print"/>
          <a:stretch>
            <a:fillRect/>
          </a:stretch>
        </p:blipFill>
        <p:spPr>
          <a:xfrm>
            <a:off x="912813" y="5562600"/>
            <a:ext cx="4457700" cy="2190750"/>
          </a:xfrm>
          <a:prstGeom prst="rect">
            <a:avLst/>
          </a:prstGeom>
        </p:spPr>
      </p:pic>
    </p:spTree>
    <p:extLst>
      <p:ext uri="{BB962C8B-B14F-4D97-AF65-F5344CB8AC3E}">
        <p14:creationId xmlns:p14="http://schemas.microsoft.com/office/powerpoint/2010/main" val="300152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644525" y="4876800"/>
            <a:ext cx="5514975" cy="5229225"/>
          </a:xfrm>
          <a:prstGeom prst="rect">
            <a:avLst/>
          </a:prstGeom>
        </p:spPr>
      </p:pic>
      <p:sp>
        <p:nvSpPr>
          <p:cNvPr id="3" name="Notes Placeholder 2"/>
          <p:cNvSpPr>
            <a:spLocks noGrp="1"/>
          </p:cNvSpPr>
          <p:nvPr>
            <p:ph type="body" idx="1"/>
          </p:nvPr>
        </p:nvSpPr>
        <p:spPr/>
        <p:txBody>
          <a:bodyPr/>
          <a:lstStyle/>
          <a:p>
            <a:r>
              <a:rPr lang="en-US" dirty="0">
                <a:effectLst/>
              </a:rPr>
              <a:t>View </a:t>
            </a:r>
            <a:r>
              <a:rPr lang="en-US" dirty="0">
                <a:effectLst/>
                <a:sym typeface="Wingdings" panose="05000000000000000000" pitchFamily="2" charset="2"/>
              </a:rPr>
              <a:t> Notes Page</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816251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C</a:t>
            </a:r>
          </a:p>
          <a:p>
            <a:endParaRPr lang="en-US" dirty="0"/>
          </a:p>
          <a:p>
            <a:r>
              <a:rPr lang="en-US" sz="1200" kern="1200" dirty="0">
                <a:solidFill>
                  <a:schemeClr val="tx1"/>
                </a:solidFill>
                <a:effectLst/>
                <a:latin typeface="+mn-lt"/>
                <a:ea typeface="+mn-ea"/>
                <a:cs typeface="+mn-cs"/>
              </a:rPr>
              <a:t>For the first meeting they have to cover only 2x+x=3x distance and for further meeting for each next meeting they have to cover 6x distance z together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Distance covered by A	2x	2x	4x	2x</a:t>
            </a:r>
          </a:p>
          <a:p>
            <a:r>
              <a:rPr lang="en-US" sz="1200" kern="1200" dirty="0">
                <a:solidFill>
                  <a:schemeClr val="tx1"/>
                </a:solidFill>
                <a:effectLst/>
                <a:latin typeface="+mn-lt"/>
                <a:ea typeface="+mn-ea"/>
                <a:cs typeface="+mn-cs"/>
              </a:rPr>
              <a:t>Distance covered by B	x	4x	2x	4x</a:t>
            </a:r>
          </a:p>
          <a:p>
            <a:r>
              <a:rPr lang="en-US" sz="1200" kern="1200" dirty="0">
                <a:solidFill>
                  <a:schemeClr val="tx1"/>
                </a:solidFill>
                <a:effectLst/>
                <a:latin typeface="+mn-lt"/>
                <a:ea typeface="+mn-ea"/>
                <a:cs typeface="+mn-cs"/>
              </a:rPr>
              <a:t>Point of meeting 	P	L	P	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A and B meets at P for the third time A goes 10x and B goes 11x</a:t>
            </a:r>
          </a:p>
          <a:p>
            <a:r>
              <a:rPr lang="en-US" sz="1200" kern="1200" dirty="0">
                <a:solidFill>
                  <a:schemeClr val="tx1"/>
                </a:solidFill>
                <a:effectLst/>
                <a:latin typeface="+mn-lt"/>
                <a:ea typeface="+mn-ea"/>
                <a:cs typeface="+mn-cs"/>
              </a:rPr>
              <a:t>Thus, the required ratio 10:11  </a:t>
            </a:r>
          </a:p>
          <a:p>
            <a:r>
              <a:rPr lang="en-US" sz="1200" kern="1200" dirty="0">
                <a:solidFill>
                  <a:schemeClr val="tx1"/>
                </a:solidFill>
                <a:effectLst/>
                <a:latin typeface="+mn-lt"/>
                <a:ea typeface="+mn-ea"/>
                <a:cs typeface="+mn-cs"/>
              </a:rPr>
              <a:t>Hence the correct Answer is </a:t>
            </a:r>
            <a:r>
              <a:rPr lang="en-US" sz="1200" b="1" kern="1200" dirty="0">
                <a:solidFill>
                  <a:schemeClr val="tx1"/>
                </a:solidFill>
                <a:effectLst/>
                <a:latin typeface="+mn-lt"/>
                <a:ea typeface="+mn-ea"/>
                <a:cs typeface="+mn-cs"/>
              </a:rPr>
              <a:t>Option C</a:t>
            </a:r>
            <a:endParaRPr lang="en-US" sz="1200" kern="1200" dirty="0">
              <a:solidFill>
                <a:schemeClr val="tx1"/>
              </a:solidFill>
              <a:effectLst/>
              <a:latin typeface="+mn-lt"/>
              <a:ea typeface="+mn-ea"/>
              <a:cs typeface="+mn-cs"/>
            </a:endParaRPr>
          </a:p>
          <a:p>
            <a:endParaRPr lang="en-US" dirty="0"/>
          </a:p>
          <a:p>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28607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8793"/>
            <a:ext cx="12192000" cy="1631216"/>
          </a:xfrm>
          <a:prstGeom prst="rect">
            <a:avLst/>
          </a:prstGeom>
          <a:noFill/>
        </p:spPr>
        <p:txBody>
          <a:bodyPr wrap="square" rtlCol="0">
            <a:spAutoFit/>
          </a:bodyPr>
          <a:lstStyle/>
          <a:p>
            <a:r>
              <a:rPr lang="en-IN" sz="2500" dirty="0">
                <a:latin typeface="Nunito Sans" panose="00000500000000000000" pitchFamily="2" charset="0"/>
              </a:rPr>
              <a:t>A goods train leaves a station at a certain time and at a fixed speed.  After 6 hours, an express train leaves the same station and moves in the same direction at a uniform speed of 90 km/hr. If this train catches up the goods train in four hours, then what is the speed of the goods train?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26 kmph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 kmph</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 kmph</a:t>
            </a: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 kmph</a:t>
            </a:r>
          </a:p>
        </p:txBody>
      </p:sp>
    </p:spTree>
    <p:extLst>
      <p:ext uri="{BB962C8B-B14F-4D97-AF65-F5344CB8AC3E}">
        <p14:creationId xmlns:p14="http://schemas.microsoft.com/office/powerpoint/2010/main" val="248185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8793"/>
            <a:ext cx="12192000" cy="2785378"/>
          </a:xfrm>
          <a:prstGeom prst="rect">
            <a:avLst/>
          </a:prstGeom>
          <a:noFill/>
        </p:spPr>
        <p:txBody>
          <a:bodyPr wrap="square" rtlCol="0">
            <a:spAutoFit/>
          </a:bodyPr>
          <a:lstStyle/>
          <a:p>
            <a:r>
              <a:rPr lang="en-IN" sz="2500" dirty="0">
                <a:latin typeface="Nunito Sans" panose="00000500000000000000" pitchFamily="2" charset="0"/>
              </a:rPr>
              <a:t>Arjun is standing on an old building and there is a railway track beside on which a train travels at a speed of 72 kmph. When the train passes by the building, Arjun tries to jump inside the train. He somehow manages to enter the train through the last door of the last bogie. After jumping in, he runs towards the other end of the train at a speed of 36 kmph. When he reaches a distance of 300 m from the building , the building exploded. After how many seconds since Arjun’s jump did the building explode?</a:t>
            </a:r>
          </a:p>
        </p:txBody>
      </p:sp>
      <p:sp>
        <p:nvSpPr>
          <p:cNvPr id="4" name="Rectangle 3">
            <a:extLst>
              <a:ext uri="{FF2B5EF4-FFF2-40B4-BE49-F238E27FC236}">
                <a16:creationId xmlns:a16="http://schemas.microsoft.com/office/drawing/2014/main" id="{E5DD2504-B1FF-4F55-B4FA-4AEA19FF2DD8}"/>
              </a:ext>
            </a:extLst>
          </p:cNvPr>
          <p:cNvSpPr/>
          <p:nvPr/>
        </p:nvSpPr>
        <p:spPr>
          <a:xfrm>
            <a:off x="758112" y="39114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47905" y="448619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56212" y="391143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s	</a:t>
            </a:r>
          </a:p>
        </p:txBody>
      </p:sp>
      <p:sp>
        <p:nvSpPr>
          <p:cNvPr id="24" name="Rectangle 23">
            <a:extLst>
              <a:ext uri="{FF2B5EF4-FFF2-40B4-BE49-F238E27FC236}">
                <a16:creationId xmlns:a16="http://schemas.microsoft.com/office/drawing/2014/main" id="{F62FDC11-1E2D-428B-8217-CF9104F9B6D7}"/>
              </a:ext>
            </a:extLst>
          </p:cNvPr>
          <p:cNvSpPr/>
          <p:nvPr/>
        </p:nvSpPr>
        <p:spPr>
          <a:xfrm>
            <a:off x="1546005" y="448619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58112" y="5060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42042" y="562515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56212" y="506095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s</a:t>
            </a:r>
          </a:p>
        </p:txBody>
      </p:sp>
      <p:sp>
        <p:nvSpPr>
          <p:cNvPr id="14" name="Rectangle 13">
            <a:extLst>
              <a:ext uri="{FF2B5EF4-FFF2-40B4-BE49-F238E27FC236}">
                <a16:creationId xmlns:a16="http://schemas.microsoft.com/office/drawing/2014/main" id="{D95ABC10-15CF-488C-806F-94CE71FC878A}"/>
              </a:ext>
            </a:extLst>
          </p:cNvPr>
          <p:cNvSpPr/>
          <p:nvPr/>
        </p:nvSpPr>
        <p:spPr>
          <a:xfrm>
            <a:off x="1540142" y="562515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 s</a:t>
            </a:r>
          </a:p>
        </p:txBody>
      </p:sp>
    </p:spTree>
    <p:extLst>
      <p:ext uri="{BB962C8B-B14F-4D97-AF65-F5344CB8AC3E}">
        <p14:creationId xmlns:p14="http://schemas.microsoft.com/office/powerpoint/2010/main" val="58956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027973"/>
            <a:ext cx="12192000" cy="1246495"/>
          </a:xfrm>
          <a:prstGeom prst="rect">
            <a:avLst/>
          </a:prstGeom>
          <a:noFill/>
        </p:spPr>
        <p:txBody>
          <a:bodyPr wrap="square" rtlCol="0">
            <a:spAutoFit/>
          </a:bodyPr>
          <a:lstStyle/>
          <a:p>
            <a:r>
              <a:rPr lang="en-IN" sz="2500" dirty="0">
                <a:latin typeface="Nunito Sans" panose="00000500000000000000" pitchFamily="2" charset="0"/>
              </a:rPr>
              <a:t>Two trains, each 150 m long, moving in opposite directions, cross each other in 6 seconds. If one moving twice as fast as the other, then the speed of the faster train is:</a:t>
            </a:r>
          </a:p>
        </p:txBody>
      </p:sp>
      <p:sp>
        <p:nvSpPr>
          <p:cNvPr id="4" name="Rectangle 3">
            <a:extLst>
              <a:ext uri="{FF2B5EF4-FFF2-40B4-BE49-F238E27FC236}">
                <a16:creationId xmlns:a16="http://schemas.microsoft.com/office/drawing/2014/main" id="{E5DD2504-B1FF-4F55-B4FA-4AEA19FF2DD8}"/>
              </a:ext>
            </a:extLst>
          </p:cNvPr>
          <p:cNvSpPr/>
          <p:nvPr/>
        </p:nvSpPr>
        <p:spPr>
          <a:xfrm>
            <a:off x="758112" y="39114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47905" y="448619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56212" y="391143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180 kmph</a:t>
            </a:r>
          </a:p>
        </p:txBody>
      </p:sp>
      <p:sp>
        <p:nvSpPr>
          <p:cNvPr id="24" name="Rectangle 23">
            <a:extLst>
              <a:ext uri="{FF2B5EF4-FFF2-40B4-BE49-F238E27FC236}">
                <a16:creationId xmlns:a16="http://schemas.microsoft.com/office/drawing/2014/main" id="{F62FDC11-1E2D-428B-8217-CF9104F9B6D7}"/>
              </a:ext>
            </a:extLst>
          </p:cNvPr>
          <p:cNvSpPr/>
          <p:nvPr/>
        </p:nvSpPr>
        <p:spPr>
          <a:xfrm>
            <a:off x="1546005" y="448619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 kmph</a:t>
            </a:r>
          </a:p>
        </p:txBody>
      </p:sp>
      <p:sp>
        <p:nvSpPr>
          <p:cNvPr id="19" name="Rectangle 18">
            <a:extLst>
              <a:ext uri="{FF2B5EF4-FFF2-40B4-BE49-F238E27FC236}">
                <a16:creationId xmlns:a16="http://schemas.microsoft.com/office/drawing/2014/main" id="{BC5E04D4-0543-4484-B3B6-0DDB2FCDCEA4}"/>
              </a:ext>
            </a:extLst>
          </p:cNvPr>
          <p:cNvSpPr/>
          <p:nvPr/>
        </p:nvSpPr>
        <p:spPr>
          <a:xfrm>
            <a:off x="0" y="11404"/>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58112" y="5060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42042" y="562515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56212" y="506095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 kmph</a:t>
            </a:r>
          </a:p>
        </p:txBody>
      </p:sp>
      <p:sp>
        <p:nvSpPr>
          <p:cNvPr id="14" name="Rectangle 13">
            <a:extLst>
              <a:ext uri="{FF2B5EF4-FFF2-40B4-BE49-F238E27FC236}">
                <a16:creationId xmlns:a16="http://schemas.microsoft.com/office/drawing/2014/main" id="{D95ABC10-15CF-488C-806F-94CE71FC878A}"/>
              </a:ext>
            </a:extLst>
          </p:cNvPr>
          <p:cNvSpPr/>
          <p:nvPr/>
        </p:nvSpPr>
        <p:spPr>
          <a:xfrm>
            <a:off x="1540142" y="562515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136 kmph</a:t>
            </a:r>
          </a:p>
        </p:txBody>
      </p:sp>
    </p:spTree>
    <p:extLst>
      <p:ext uri="{BB962C8B-B14F-4D97-AF65-F5344CB8AC3E}">
        <p14:creationId xmlns:p14="http://schemas.microsoft.com/office/powerpoint/2010/main" val="314366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8793"/>
            <a:ext cx="12192000" cy="1246495"/>
          </a:xfrm>
          <a:prstGeom prst="rect">
            <a:avLst/>
          </a:prstGeom>
          <a:noFill/>
        </p:spPr>
        <p:txBody>
          <a:bodyPr wrap="square" rtlCol="0">
            <a:spAutoFit/>
          </a:bodyPr>
          <a:lstStyle/>
          <a:p>
            <a:r>
              <a:rPr lang="en-IN" sz="2500" dirty="0">
                <a:latin typeface="Nunito Sans" panose="00000500000000000000" pitchFamily="2" charset="0"/>
              </a:rPr>
              <a:t>The distance between Vijayawada and Chennai is 500km. A train travels from Vijayawada to Chennai at 60 kmph and returns at 40 kmph to Vijayawada. What is its average speed for the entire journey (approximately)?</a:t>
            </a:r>
          </a:p>
        </p:txBody>
      </p:sp>
      <p:sp>
        <p:nvSpPr>
          <p:cNvPr id="4" name="Rectangle 3">
            <a:extLst>
              <a:ext uri="{FF2B5EF4-FFF2-40B4-BE49-F238E27FC236}">
                <a16:creationId xmlns:a16="http://schemas.microsoft.com/office/drawing/2014/main" id="{E5DD2504-B1FF-4F55-B4FA-4AEA19FF2DD8}"/>
              </a:ext>
            </a:extLst>
          </p:cNvPr>
          <p:cNvSpPr/>
          <p:nvPr/>
        </p:nvSpPr>
        <p:spPr>
          <a:xfrm>
            <a:off x="758112" y="39114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47905" y="448619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56212" y="391143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 kmph</a:t>
            </a:r>
          </a:p>
        </p:txBody>
      </p:sp>
      <p:sp>
        <p:nvSpPr>
          <p:cNvPr id="24" name="Rectangle 23">
            <a:extLst>
              <a:ext uri="{FF2B5EF4-FFF2-40B4-BE49-F238E27FC236}">
                <a16:creationId xmlns:a16="http://schemas.microsoft.com/office/drawing/2014/main" id="{F62FDC11-1E2D-428B-8217-CF9104F9B6D7}"/>
              </a:ext>
            </a:extLst>
          </p:cNvPr>
          <p:cNvSpPr/>
          <p:nvPr/>
        </p:nvSpPr>
        <p:spPr>
          <a:xfrm>
            <a:off x="1546005" y="448619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 kmph</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58112" y="5060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42042" y="562515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56212" y="506095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 kmph</a:t>
            </a:r>
          </a:p>
        </p:txBody>
      </p:sp>
      <p:sp>
        <p:nvSpPr>
          <p:cNvPr id="14" name="Rectangle 13">
            <a:extLst>
              <a:ext uri="{FF2B5EF4-FFF2-40B4-BE49-F238E27FC236}">
                <a16:creationId xmlns:a16="http://schemas.microsoft.com/office/drawing/2014/main" id="{D95ABC10-15CF-488C-806F-94CE71FC878A}"/>
              </a:ext>
            </a:extLst>
          </p:cNvPr>
          <p:cNvSpPr/>
          <p:nvPr/>
        </p:nvSpPr>
        <p:spPr>
          <a:xfrm>
            <a:off x="1540142" y="562515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 kmph</a:t>
            </a:r>
          </a:p>
        </p:txBody>
      </p:sp>
    </p:spTree>
    <p:extLst>
      <p:ext uri="{BB962C8B-B14F-4D97-AF65-F5344CB8AC3E}">
        <p14:creationId xmlns:p14="http://schemas.microsoft.com/office/powerpoint/2010/main" val="394188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8793"/>
            <a:ext cx="12192000" cy="2015936"/>
          </a:xfrm>
          <a:prstGeom prst="rect">
            <a:avLst/>
          </a:prstGeom>
          <a:noFill/>
        </p:spPr>
        <p:txBody>
          <a:bodyPr wrap="square" rtlCol="0">
            <a:spAutoFit/>
          </a:bodyPr>
          <a:lstStyle/>
          <a:p>
            <a:r>
              <a:rPr lang="en-IN" sz="2500" dirty="0">
                <a:latin typeface="Nunito Sans" panose="00000500000000000000" pitchFamily="2" charset="0"/>
              </a:rPr>
              <a:t>Standing inside a train exactly at one of its end points, Kiran noticed a flag outside the train exactly near the other end of the train. As the train started to move at a speed of 120 m/s, Kiran also started running inside the train in the same direction as that of the train at a speed of 30 m/s. If he takes 10 seconds to reach the other end</a:t>
            </a:r>
          </a:p>
          <a:p>
            <a:r>
              <a:rPr lang="en-IN" sz="2500" dirty="0">
                <a:latin typeface="Nunito Sans" panose="00000500000000000000" pitchFamily="2" charset="0"/>
              </a:rPr>
              <a:t>of the train, after how much time from the start he would have crossed the flag?</a:t>
            </a:r>
          </a:p>
        </p:txBody>
      </p:sp>
      <p:sp>
        <p:nvSpPr>
          <p:cNvPr id="4" name="Rectangle 3">
            <a:extLst>
              <a:ext uri="{FF2B5EF4-FFF2-40B4-BE49-F238E27FC236}">
                <a16:creationId xmlns:a16="http://schemas.microsoft.com/office/drawing/2014/main" id="{E5DD2504-B1FF-4F55-B4FA-4AEA19FF2DD8}"/>
              </a:ext>
            </a:extLst>
          </p:cNvPr>
          <p:cNvSpPr/>
          <p:nvPr/>
        </p:nvSpPr>
        <p:spPr>
          <a:xfrm>
            <a:off x="758112" y="39114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47905" y="448619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56212" y="391143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s</a:t>
            </a:r>
          </a:p>
        </p:txBody>
      </p:sp>
      <p:sp>
        <p:nvSpPr>
          <p:cNvPr id="24" name="Rectangle 23">
            <a:extLst>
              <a:ext uri="{FF2B5EF4-FFF2-40B4-BE49-F238E27FC236}">
                <a16:creationId xmlns:a16="http://schemas.microsoft.com/office/drawing/2014/main" id="{F62FDC11-1E2D-428B-8217-CF9104F9B6D7}"/>
              </a:ext>
            </a:extLst>
          </p:cNvPr>
          <p:cNvSpPr/>
          <p:nvPr/>
        </p:nvSpPr>
        <p:spPr>
          <a:xfrm>
            <a:off x="1546005" y="448619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58112" y="5060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42042" y="562515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56212" y="506095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s</a:t>
            </a:r>
          </a:p>
        </p:txBody>
      </p:sp>
      <p:sp>
        <p:nvSpPr>
          <p:cNvPr id="14" name="Rectangle 13">
            <a:extLst>
              <a:ext uri="{FF2B5EF4-FFF2-40B4-BE49-F238E27FC236}">
                <a16:creationId xmlns:a16="http://schemas.microsoft.com/office/drawing/2014/main" id="{D95ABC10-15CF-488C-806F-94CE71FC878A}"/>
              </a:ext>
            </a:extLst>
          </p:cNvPr>
          <p:cNvSpPr/>
          <p:nvPr/>
        </p:nvSpPr>
        <p:spPr>
          <a:xfrm>
            <a:off x="1540142" y="562515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s</a:t>
            </a:r>
          </a:p>
        </p:txBody>
      </p:sp>
    </p:spTree>
    <p:extLst>
      <p:ext uri="{BB962C8B-B14F-4D97-AF65-F5344CB8AC3E}">
        <p14:creationId xmlns:p14="http://schemas.microsoft.com/office/powerpoint/2010/main" val="3112896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8793"/>
            <a:ext cx="12192000" cy="1246495"/>
          </a:xfrm>
          <a:prstGeom prst="rect">
            <a:avLst/>
          </a:prstGeom>
          <a:noFill/>
        </p:spPr>
        <p:txBody>
          <a:bodyPr wrap="square" rtlCol="0">
            <a:spAutoFit/>
          </a:bodyPr>
          <a:lstStyle/>
          <a:p>
            <a:r>
              <a:rPr lang="en-IN" sz="2500" dirty="0">
                <a:latin typeface="Nunito Sans" panose="00000500000000000000" pitchFamily="2" charset="0"/>
              </a:rPr>
              <a:t>A train which is travelling at a constant speed crosses a lamp post in 9 seconds and it takes 13.5 seconds to cross a platform 99 m long. Find the length of the train. WIPRO </a:t>
            </a:r>
          </a:p>
        </p:txBody>
      </p:sp>
      <p:sp>
        <p:nvSpPr>
          <p:cNvPr id="4" name="Rectangle 3">
            <a:extLst>
              <a:ext uri="{FF2B5EF4-FFF2-40B4-BE49-F238E27FC236}">
                <a16:creationId xmlns:a16="http://schemas.microsoft.com/office/drawing/2014/main" id="{E5DD2504-B1FF-4F55-B4FA-4AEA19FF2DD8}"/>
              </a:ext>
            </a:extLst>
          </p:cNvPr>
          <p:cNvSpPr/>
          <p:nvPr/>
        </p:nvSpPr>
        <p:spPr>
          <a:xfrm>
            <a:off x="758112" y="39114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47905" y="448619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56212" y="391143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99 m</a:t>
            </a:r>
          </a:p>
        </p:txBody>
      </p:sp>
      <p:sp>
        <p:nvSpPr>
          <p:cNvPr id="24" name="Rectangle 23">
            <a:extLst>
              <a:ext uri="{FF2B5EF4-FFF2-40B4-BE49-F238E27FC236}">
                <a16:creationId xmlns:a16="http://schemas.microsoft.com/office/drawing/2014/main" id="{F62FDC11-1E2D-428B-8217-CF9104F9B6D7}"/>
              </a:ext>
            </a:extLst>
          </p:cNvPr>
          <p:cNvSpPr/>
          <p:nvPr/>
        </p:nvSpPr>
        <p:spPr>
          <a:xfrm>
            <a:off x="1546005" y="448619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198 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58112" y="5060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42042" y="562515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56212" y="506095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135 m</a:t>
            </a:r>
          </a:p>
        </p:txBody>
      </p:sp>
      <p:sp>
        <p:nvSpPr>
          <p:cNvPr id="14" name="Rectangle 13">
            <a:extLst>
              <a:ext uri="{FF2B5EF4-FFF2-40B4-BE49-F238E27FC236}">
                <a16:creationId xmlns:a16="http://schemas.microsoft.com/office/drawing/2014/main" id="{D95ABC10-15CF-488C-806F-94CE71FC878A}"/>
              </a:ext>
            </a:extLst>
          </p:cNvPr>
          <p:cNvSpPr/>
          <p:nvPr/>
        </p:nvSpPr>
        <p:spPr>
          <a:xfrm>
            <a:off x="1540142" y="562515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m</a:t>
            </a:r>
          </a:p>
        </p:txBody>
      </p:sp>
    </p:spTree>
    <p:extLst>
      <p:ext uri="{BB962C8B-B14F-4D97-AF65-F5344CB8AC3E}">
        <p14:creationId xmlns:p14="http://schemas.microsoft.com/office/powerpoint/2010/main" val="3995134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8793"/>
            <a:ext cx="12192000" cy="1631216"/>
          </a:xfrm>
          <a:prstGeom prst="rect">
            <a:avLst/>
          </a:prstGeom>
          <a:noFill/>
        </p:spPr>
        <p:txBody>
          <a:bodyPr wrap="square" rtlCol="0">
            <a:spAutoFit/>
          </a:bodyPr>
          <a:lstStyle/>
          <a:p>
            <a:r>
              <a:rPr lang="en-IN" sz="2500" dirty="0">
                <a:latin typeface="Nunito Sans" panose="00000500000000000000" pitchFamily="2" charset="0"/>
              </a:rPr>
              <a:t>Two bullet trains of length 200 m and 160 m take a minute to cross each other while</a:t>
            </a:r>
          </a:p>
          <a:p>
            <a:r>
              <a:rPr lang="en-IN" sz="2500" dirty="0">
                <a:latin typeface="Nunito Sans" panose="00000500000000000000" pitchFamily="2" charset="0"/>
              </a:rPr>
              <a:t>travelling in the same direction and take only 10 seconds to cross each other when they travel in opposite directions. What are the speeds at which the bullet trains are travelling? 										WIPRO</a:t>
            </a:r>
          </a:p>
        </p:txBody>
      </p:sp>
      <p:sp>
        <p:nvSpPr>
          <p:cNvPr id="4" name="Rectangle 3">
            <a:extLst>
              <a:ext uri="{FF2B5EF4-FFF2-40B4-BE49-F238E27FC236}">
                <a16:creationId xmlns:a16="http://schemas.microsoft.com/office/drawing/2014/main" id="{E5DD2504-B1FF-4F55-B4FA-4AEA19FF2DD8}"/>
              </a:ext>
            </a:extLst>
          </p:cNvPr>
          <p:cNvSpPr/>
          <p:nvPr/>
        </p:nvSpPr>
        <p:spPr>
          <a:xfrm>
            <a:off x="758112" y="39114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47905" y="448619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56212" y="391143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21 m/s; 15 m/s</a:t>
            </a:r>
          </a:p>
        </p:txBody>
      </p:sp>
      <p:sp>
        <p:nvSpPr>
          <p:cNvPr id="24" name="Rectangle 23">
            <a:extLst>
              <a:ext uri="{FF2B5EF4-FFF2-40B4-BE49-F238E27FC236}">
                <a16:creationId xmlns:a16="http://schemas.microsoft.com/office/drawing/2014/main" id="{F62FDC11-1E2D-428B-8217-CF9104F9B6D7}"/>
              </a:ext>
            </a:extLst>
          </p:cNvPr>
          <p:cNvSpPr/>
          <p:nvPr/>
        </p:nvSpPr>
        <p:spPr>
          <a:xfrm>
            <a:off x="1546005" y="448619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m/s; 24 m/s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58112" y="5060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42042" y="562515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56212" y="506095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 m/s; 27 m/s</a:t>
            </a:r>
          </a:p>
        </p:txBody>
      </p:sp>
      <p:sp>
        <p:nvSpPr>
          <p:cNvPr id="14" name="Rectangle 13">
            <a:extLst>
              <a:ext uri="{FF2B5EF4-FFF2-40B4-BE49-F238E27FC236}">
                <a16:creationId xmlns:a16="http://schemas.microsoft.com/office/drawing/2014/main" id="{D95ABC10-15CF-488C-806F-94CE71FC878A}"/>
              </a:ext>
            </a:extLst>
          </p:cNvPr>
          <p:cNvSpPr/>
          <p:nvPr/>
        </p:nvSpPr>
        <p:spPr>
          <a:xfrm>
            <a:off x="1540142" y="562515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15 m/s; 24 m/s</a:t>
            </a:r>
          </a:p>
        </p:txBody>
      </p:sp>
    </p:spTree>
    <p:extLst>
      <p:ext uri="{BB962C8B-B14F-4D97-AF65-F5344CB8AC3E}">
        <p14:creationId xmlns:p14="http://schemas.microsoft.com/office/powerpoint/2010/main" val="1667180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8793"/>
            <a:ext cx="12192000" cy="1246495"/>
          </a:xfrm>
          <a:prstGeom prst="rect">
            <a:avLst/>
          </a:prstGeom>
          <a:noFill/>
        </p:spPr>
        <p:txBody>
          <a:bodyPr wrap="square" rtlCol="0">
            <a:spAutoFit/>
          </a:bodyPr>
          <a:lstStyle/>
          <a:p>
            <a:r>
              <a:rPr lang="en-IN" sz="2500" dirty="0">
                <a:latin typeface="Nunito Sans" panose="00000500000000000000" pitchFamily="2" charset="0"/>
              </a:rPr>
              <a:t>A goods carriage of length 2 km headed to Jaipur from Punjab at a speed of 30 km/h.</a:t>
            </a:r>
          </a:p>
          <a:p>
            <a:r>
              <a:rPr lang="en-IN" sz="2500" dirty="0">
                <a:latin typeface="Nunito Sans" panose="00000500000000000000" pitchFamily="2" charset="0"/>
              </a:rPr>
              <a:t>Find the time taken by the goods carriage to cross a tunnel of length 58 km. MPHASIS									</a:t>
            </a:r>
          </a:p>
        </p:txBody>
      </p:sp>
      <p:sp>
        <p:nvSpPr>
          <p:cNvPr id="4" name="Rectangle 3">
            <a:extLst>
              <a:ext uri="{FF2B5EF4-FFF2-40B4-BE49-F238E27FC236}">
                <a16:creationId xmlns:a16="http://schemas.microsoft.com/office/drawing/2014/main" id="{E5DD2504-B1FF-4F55-B4FA-4AEA19FF2DD8}"/>
              </a:ext>
            </a:extLst>
          </p:cNvPr>
          <p:cNvSpPr/>
          <p:nvPr/>
        </p:nvSpPr>
        <p:spPr>
          <a:xfrm>
            <a:off x="758112" y="39114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47905" y="448619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56212" y="391143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4 hours</a:t>
            </a:r>
          </a:p>
        </p:txBody>
      </p:sp>
      <p:sp>
        <p:nvSpPr>
          <p:cNvPr id="24" name="Rectangle 23">
            <a:extLst>
              <a:ext uri="{FF2B5EF4-FFF2-40B4-BE49-F238E27FC236}">
                <a16:creationId xmlns:a16="http://schemas.microsoft.com/office/drawing/2014/main" id="{F62FDC11-1E2D-428B-8217-CF9104F9B6D7}"/>
              </a:ext>
            </a:extLst>
          </p:cNvPr>
          <p:cNvSpPr/>
          <p:nvPr/>
        </p:nvSpPr>
        <p:spPr>
          <a:xfrm>
            <a:off x="1546005" y="448619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hours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58112" y="5060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42042" y="562515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56212" y="506095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hours</a:t>
            </a:r>
          </a:p>
        </p:txBody>
      </p:sp>
      <p:sp>
        <p:nvSpPr>
          <p:cNvPr id="14" name="Rectangle 13">
            <a:extLst>
              <a:ext uri="{FF2B5EF4-FFF2-40B4-BE49-F238E27FC236}">
                <a16:creationId xmlns:a16="http://schemas.microsoft.com/office/drawing/2014/main" id="{D95ABC10-15CF-488C-806F-94CE71FC878A}"/>
              </a:ext>
            </a:extLst>
          </p:cNvPr>
          <p:cNvSpPr/>
          <p:nvPr/>
        </p:nvSpPr>
        <p:spPr>
          <a:xfrm>
            <a:off x="1540142" y="562515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1 hour</a:t>
            </a:r>
          </a:p>
        </p:txBody>
      </p:sp>
    </p:spTree>
    <p:extLst>
      <p:ext uri="{BB962C8B-B14F-4D97-AF65-F5344CB8AC3E}">
        <p14:creationId xmlns:p14="http://schemas.microsoft.com/office/powerpoint/2010/main" val="203474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Problems on Trains</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6042" y="964162"/>
            <a:ext cx="10907041" cy="861774"/>
          </a:xfrm>
          <a:prstGeom prst="rect">
            <a:avLst/>
          </a:prstGeom>
          <a:noFill/>
        </p:spPr>
        <p:txBody>
          <a:bodyPr wrap="square" rtlCol="0">
            <a:spAutoFit/>
          </a:bodyPr>
          <a:lstStyle/>
          <a:p>
            <a:r>
              <a:rPr lang="en-US" sz="2500" dirty="0">
                <a:latin typeface="Nunito Sans" panose="00000500000000000000" pitchFamily="2" charset="0"/>
              </a:rPr>
              <a:t>A train passes an electric pole in 10 seconds and a platform 120 m long in 18 seconds. What is its length in </a:t>
            </a:r>
            <a:r>
              <a:rPr lang="en-US" sz="2500" dirty="0" err="1">
                <a:latin typeface="Nunito Sans" panose="00000500000000000000" pitchFamily="2" charset="0"/>
              </a:rPr>
              <a:t>metres</a:t>
            </a:r>
            <a:r>
              <a:rPr lang="en-US" sz="2500" dirty="0">
                <a:latin typeface="Nunito Sans" panose="00000500000000000000" pitchFamily="2" charset="0"/>
              </a:rPr>
              <a: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151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26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151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130 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26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 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300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4865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300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180 m	</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4865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240 m</a:t>
            </a:r>
          </a:p>
        </p:txBody>
      </p:sp>
    </p:spTree>
    <p:extLst>
      <p:ext uri="{BB962C8B-B14F-4D97-AF65-F5344CB8AC3E}">
        <p14:creationId xmlns:p14="http://schemas.microsoft.com/office/powerpoint/2010/main" val="306881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3278" y="989237"/>
            <a:ext cx="12128722" cy="1631216"/>
          </a:xfrm>
          <a:prstGeom prst="rect">
            <a:avLst/>
          </a:prstGeom>
          <a:noFill/>
        </p:spPr>
        <p:txBody>
          <a:bodyPr wrap="square" rtlCol="0">
            <a:spAutoFit/>
          </a:bodyPr>
          <a:lstStyle/>
          <a:p>
            <a:r>
              <a:rPr lang="en-US" sz="2500" dirty="0">
                <a:latin typeface="Nunito Sans" panose="00000500000000000000" pitchFamily="2" charset="0"/>
              </a:rPr>
              <a:t>There are two trains running on two parallel tracks. Length of each train is 120 m. When they are running in opposite directions, they cross each other in 4 seconds and when they are running in the same direction they cross in 12 seconds. What is the speed of the faster train?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 km/h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 km/h</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 km/h</a:t>
            </a: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 km/h</a:t>
            </a:r>
          </a:p>
        </p:txBody>
      </p:sp>
    </p:spTree>
    <p:extLst>
      <p:ext uri="{BB962C8B-B14F-4D97-AF65-F5344CB8AC3E}">
        <p14:creationId xmlns:p14="http://schemas.microsoft.com/office/powerpoint/2010/main" val="118205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3278" y="1009971"/>
            <a:ext cx="12128722" cy="1246495"/>
          </a:xfrm>
          <a:prstGeom prst="rect">
            <a:avLst/>
          </a:prstGeom>
          <a:noFill/>
        </p:spPr>
        <p:txBody>
          <a:bodyPr wrap="square" rtlCol="0">
            <a:spAutoFit/>
          </a:bodyPr>
          <a:lstStyle/>
          <a:p>
            <a:r>
              <a:rPr lang="en-US" sz="2500" dirty="0">
                <a:latin typeface="Nunito Sans" panose="00000500000000000000" pitchFamily="2" charset="0"/>
              </a:rPr>
              <a:t>Two identical trains A and B running in opposite directions with equal speeds take 2 minutes to cross each other completely. The number of bogies of A is increased from 12 to 16. How much more time would they now require to cross each other?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 s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 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 s</a:t>
            </a: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 s</a:t>
            </a:r>
          </a:p>
        </p:txBody>
      </p:sp>
    </p:spTree>
    <p:extLst>
      <p:ext uri="{BB962C8B-B14F-4D97-AF65-F5344CB8AC3E}">
        <p14:creationId xmlns:p14="http://schemas.microsoft.com/office/powerpoint/2010/main" val="379056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9237"/>
            <a:ext cx="12192000" cy="1246495"/>
          </a:xfrm>
          <a:prstGeom prst="rect">
            <a:avLst/>
          </a:prstGeom>
          <a:noFill/>
        </p:spPr>
        <p:txBody>
          <a:bodyPr wrap="square" rtlCol="0">
            <a:spAutoFit/>
          </a:bodyPr>
          <a:lstStyle/>
          <a:p>
            <a:r>
              <a:rPr lang="en-US" sz="2500" dirty="0">
                <a:latin typeface="Nunito Sans" panose="00000500000000000000" pitchFamily="2" charset="0"/>
              </a:rPr>
              <a:t>Two stations A and B are 110 km apart on a straight line. One train starts from A at 7 </a:t>
            </a:r>
            <a:r>
              <a:rPr lang="en-US" sz="2500" dirty="0" err="1">
                <a:latin typeface="Nunito Sans" panose="00000500000000000000" pitchFamily="2" charset="0"/>
              </a:rPr>
              <a:t>a.m</a:t>
            </a:r>
            <a:r>
              <a:rPr lang="en-US" sz="2500" dirty="0">
                <a:latin typeface="Nunito Sans" panose="00000500000000000000" pitchFamily="2" charset="0"/>
              </a:rPr>
              <a:t> and travels toward B at a speed of 20 kmph. Another train starts from B at 8 </a:t>
            </a:r>
            <a:r>
              <a:rPr lang="en-US" sz="2500" dirty="0" err="1">
                <a:latin typeface="Nunito Sans" panose="00000500000000000000" pitchFamily="2" charset="0"/>
              </a:rPr>
              <a:t>a.m</a:t>
            </a:r>
            <a:r>
              <a:rPr lang="en-US" sz="2500" dirty="0">
                <a:latin typeface="Nunito Sans" panose="00000500000000000000" pitchFamily="2" charset="0"/>
              </a:rPr>
              <a:t> and travels toward A at a speed of 25 kmph. At what time will they meet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 am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am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3432"/>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11 am</a:t>
            </a: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Tree>
    <p:extLst>
      <p:ext uri="{BB962C8B-B14F-4D97-AF65-F5344CB8AC3E}">
        <p14:creationId xmlns:p14="http://schemas.microsoft.com/office/powerpoint/2010/main" val="11090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32084" y="922574"/>
            <a:ext cx="12159916" cy="2785378"/>
          </a:xfrm>
          <a:prstGeom prst="rect">
            <a:avLst/>
          </a:prstGeom>
          <a:noFill/>
        </p:spPr>
        <p:txBody>
          <a:bodyPr wrap="square" rtlCol="0">
            <a:spAutoFit/>
          </a:bodyPr>
          <a:lstStyle/>
          <a:p>
            <a:r>
              <a:rPr lang="en-US" sz="2500" dirty="0">
                <a:latin typeface="Nunito Sans" panose="00000500000000000000" pitchFamily="2" charset="0"/>
              </a:rPr>
              <a:t>Kanyakumari Express is a daily train from Kashmir to Kanyakumari. The train leaves Kashmir at 11 </a:t>
            </a:r>
            <a:r>
              <a:rPr lang="en-US" sz="2500" dirty="0" err="1">
                <a:latin typeface="Nunito Sans" panose="00000500000000000000" pitchFamily="2" charset="0"/>
              </a:rPr>
              <a:t>a.m</a:t>
            </a:r>
            <a:r>
              <a:rPr lang="en-US" sz="2500" dirty="0">
                <a:latin typeface="Nunito Sans" panose="00000500000000000000" pitchFamily="2" charset="0"/>
              </a:rPr>
              <a:t> everyday and reaches Kanyakumari after exactly 10 days at 11 a.m. Kashmir express is a similar daily train which leaves Kanyakumari at 11 </a:t>
            </a:r>
            <a:r>
              <a:rPr lang="en-US" sz="2500" dirty="0" err="1">
                <a:latin typeface="Nunito Sans" panose="00000500000000000000" pitchFamily="2" charset="0"/>
              </a:rPr>
              <a:t>a.m</a:t>
            </a:r>
            <a:r>
              <a:rPr lang="en-US" sz="2500" dirty="0">
                <a:latin typeface="Nunito Sans" panose="00000500000000000000" pitchFamily="2" charset="0"/>
              </a:rPr>
              <a:t> everyday and reaches Kashmir after exactly 10 days at 11 a.m. Let us say, you are on the train which is leaving Kashmir on 20</a:t>
            </a:r>
            <a:r>
              <a:rPr lang="en-US" sz="2500" baseline="30000" dirty="0">
                <a:latin typeface="Nunito Sans" panose="00000500000000000000" pitchFamily="2" charset="0"/>
              </a:rPr>
              <a:t>th</a:t>
            </a:r>
            <a:r>
              <a:rPr lang="en-US" sz="2500" dirty="0">
                <a:latin typeface="Nunito Sans" panose="00000500000000000000" pitchFamily="2" charset="0"/>
              </a:rPr>
              <a:t> April. When you reach Kanyakumari on 30</a:t>
            </a:r>
            <a:r>
              <a:rPr lang="en-US" sz="2500" baseline="30000" dirty="0">
                <a:latin typeface="Nunito Sans" panose="00000500000000000000" pitchFamily="2" charset="0"/>
              </a:rPr>
              <a:t>th</a:t>
            </a:r>
            <a:r>
              <a:rPr lang="en-US" sz="2500" dirty="0">
                <a:latin typeface="Nunito Sans" panose="00000500000000000000" pitchFamily="2" charset="0"/>
              </a:rPr>
              <a:t> April, how many Kashmir express trains would have crossed you from the opposite direction?</a:t>
            </a:r>
          </a:p>
        </p:txBody>
      </p:sp>
      <p:sp>
        <p:nvSpPr>
          <p:cNvPr id="4" name="Rectangle 3">
            <a:extLst>
              <a:ext uri="{FF2B5EF4-FFF2-40B4-BE49-F238E27FC236}">
                <a16:creationId xmlns:a16="http://schemas.microsoft.com/office/drawing/2014/main" id="{E5DD2504-B1FF-4F55-B4FA-4AEA19FF2DD8}"/>
              </a:ext>
            </a:extLst>
          </p:cNvPr>
          <p:cNvSpPr/>
          <p:nvPr/>
        </p:nvSpPr>
        <p:spPr>
          <a:xfrm>
            <a:off x="457200" y="4038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446993" y="4613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255300" y="40386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	</a:t>
            </a:r>
          </a:p>
        </p:txBody>
      </p:sp>
      <p:sp>
        <p:nvSpPr>
          <p:cNvPr id="24" name="Rectangle 23">
            <a:extLst>
              <a:ext uri="{FF2B5EF4-FFF2-40B4-BE49-F238E27FC236}">
                <a16:creationId xmlns:a16="http://schemas.microsoft.com/office/drawing/2014/main" id="{F62FDC11-1E2D-428B-8217-CF9104F9B6D7}"/>
              </a:ext>
            </a:extLst>
          </p:cNvPr>
          <p:cNvSpPr/>
          <p:nvPr/>
        </p:nvSpPr>
        <p:spPr>
          <a:xfrm>
            <a:off x="1245093" y="46133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457200" y="5188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441130" y="5752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255300" y="5188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14" name="Rectangle 13">
            <a:extLst>
              <a:ext uri="{FF2B5EF4-FFF2-40B4-BE49-F238E27FC236}">
                <a16:creationId xmlns:a16="http://schemas.microsoft.com/office/drawing/2014/main" id="{D95ABC10-15CF-488C-806F-94CE71FC878A}"/>
              </a:ext>
            </a:extLst>
          </p:cNvPr>
          <p:cNvSpPr/>
          <p:nvPr/>
        </p:nvSpPr>
        <p:spPr>
          <a:xfrm>
            <a:off x="1239230" y="57523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above</a:t>
            </a:r>
          </a:p>
        </p:txBody>
      </p:sp>
    </p:spTree>
    <p:extLst>
      <p:ext uri="{BB962C8B-B14F-4D97-AF65-F5344CB8AC3E}">
        <p14:creationId xmlns:p14="http://schemas.microsoft.com/office/powerpoint/2010/main" val="4731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8793"/>
            <a:ext cx="12192000" cy="2400657"/>
          </a:xfrm>
          <a:prstGeom prst="rect">
            <a:avLst/>
          </a:prstGeom>
          <a:noFill/>
        </p:spPr>
        <p:txBody>
          <a:bodyPr wrap="square" rtlCol="0">
            <a:spAutoFit/>
          </a:bodyPr>
          <a:lstStyle/>
          <a:p>
            <a:r>
              <a:rPr lang="en-IN" sz="2500" dirty="0">
                <a:latin typeface="Nunito Sans" panose="00000500000000000000" pitchFamily="2" charset="0"/>
              </a:rPr>
              <a:t>A train approaches a tunnel AB. Inside the tunnel is a cat located at a point that is 3/8 of the distance AB measured from the entrance A. When the train whistles, the cat runs. If the cat moves to the entrance of the tunnel A, the train catches the cat exactly at the entrance. If the cat moves to the exit B, the train catches the cat exactly at the exit. The speed of the train is greater than the speed of the cat by what order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a:t>
            </a: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Tree>
    <p:extLst>
      <p:ext uri="{BB962C8B-B14F-4D97-AF65-F5344CB8AC3E}">
        <p14:creationId xmlns:p14="http://schemas.microsoft.com/office/powerpoint/2010/main" val="212210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88793"/>
            <a:ext cx="12192000" cy="2400657"/>
          </a:xfrm>
          <a:prstGeom prst="rect">
            <a:avLst/>
          </a:prstGeom>
          <a:noFill/>
        </p:spPr>
        <p:txBody>
          <a:bodyPr wrap="square" rtlCol="0">
            <a:spAutoFit/>
          </a:bodyPr>
          <a:lstStyle/>
          <a:p>
            <a:r>
              <a:rPr lang="en-IN" sz="2500" dirty="0" err="1">
                <a:latin typeface="Nunito Sans" panose="00000500000000000000" pitchFamily="2" charset="0"/>
              </a:rPr>
              <a:t>Awadh</a:t>
            </a:r>
            <a:r>
              <a:rPr lang="en-IN" sz="2500" dirty="0">
                <a:latin typeface="Nunito Sans" panose="00000500000000000000" pitchFamily="2" charset="0"/>
              </a:rPr>
              <a:t> express and </a:t>
            </a:r>
            <a:r>
              <a:rPr lang="en-IN" sz="2500" dirty="0" err="1">
                <a:latin typeface="Nunito Sans" panose="00000500000000000000" pitchFamily="2" charset="0"/>
              </a:rPr>
              <a:t>Bokaro</a:t>
            </a:r>
            <a:r>
              <a:rPr lang="en-IN" sz="2500" dirty="0">
                <a:latin typeface="Nunito Sans" panose="00000500000000000000" pitchFamily="2" charset="0"/>
              </a:rPr>
              <a:t> express start simultaneously from </a:t>
            </a:r>
            <a:r>
              <a:rPr lang="en-IN" sz="2500" dirty="0" err="1">
                <a:latin typeface="Nunito Sans" panose="00000500000000000000" pitchFamily="2" charset="0"/>
              </a:rPr>
              <a:t>lucknow</a:t>
            </a:r>
            <a:r>
              <a:rPr lang="en-IN" sz="2500" dirty="0">
                <a:latin typeface="Nunito Sans" panose="00000500000000000000" pitchFamily="2" charset="0"/>
              </a:rPr>
              <a:t> and Jamshedpur towards each other and continuously shuttle between these two places every time these trains meet each other, they turn back after exchanging their respective speeds, the initial ratio of their speeds is 2:1.Let these two trains first time meet at Patna, then what is the ratio of distances covered by </a:t>
            </a:r>
            <a:r>
              <a:rPr lang="en-IN" sz="2500" dirty="0" err="1">
                <a:latin typeface="Nunito Sans" panose="00000500000000000000" pitchFamily="2" charset="0"/>
              </a:rPr>
              <a:t>Awadh</a:t>
            </a:r>
            <a:r>
              <a:rPr lang="en-IN" sz="2500" dirty="0">
                <a:latin typeface="Nunito Sans" panose="00000500000000000000" pitchFamily="2" charset="0"/>
              </a:rPr>
              <a:t> express and </a:t>
            </a:r>
            <a:r>
              <a:rPr lang="en-IN" sz="2500" dirty="0" err="1">
                <a:latin typeface="Nunito Sans" panose="00000500000000000000" pitchFamily="2" charset="0"/>
              </a:rPr>
              <a:t>Bokaro</a:t>
            </a:r>
            <a:r>
              <a:rPr lang="en-IN" sz="2500" dirty="0">
                <a:latin typeface="Nunito Sans" panose="00000500000000000000" pitchFamily="2" charset="0"/>
              </a:rPr>
              <a:t> express till they meet for the third time at the same place?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14:13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10:11</a:t>
            </a: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Tree>
    <p:extLst>
      <p:ext uri="{BB962C8B-B14F-4D97-AF65-F5344CB8AC3E}">
        <p14:creationId xmlns:p14="http://schemas.microsoft.com/office/powerpoint/2010/main" val="6012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2351</Words>
  <Application>Microsoft Office PowerPoint</Application>
  <PresentationFormat>Widescreen</PresentationFormat>
  <Paragraphs>256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Nunito Sans SemiBold</vt:lpstr>
      <vt:lpstr>Nunito Sans</vt:lpstr>
      <vt:lpstr>Cambria Math</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316</cp:revision>
  <dcterms:created xsi:type="dcterms:W3CDTF">2006-08-16T00:00:00Z</dcterms:created>
  <dcterms:modified xsi:type="dcterms:W3CDTF">2023-07-14T12:21:51Z</dcterms:modified>
</cp:coreProperties>
</file>