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1"/>
  </p:notesMasterIdLst>
  <p:sldIdLst>
    <p:sldId id="272" r:id="rId2"/>
    <p:sldId id="271" r:id="rId3"/>
    <p:sldId id="258" r:id="rId4"/>
    <p:sldId id="282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89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 Sans" panose="00000500000000000000" pitchFamily="2" charset="0"/>
      <p:regular r:id="rId26"/>
      <p:bold r:id="rId27"/>
      <p:italic r:id="rId28"/>
      <p:boldItalic r:id="rId29"/>
    </p:embeddedFont>
    <p:embeddedFont>
      <p:font typeface="Nunito Sans SemiBold" panose="00000700000000000000" pitchFamily="2" charset="0"/>
      <p:bold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77381" autoAdjust="0"/>
  </p:normalViewPr>
  <p:slideViewPr>
    <p:cSldViewPr>
      <p:cViewPr varScale="1">
        <p:scale>
          <a:sx n="38" d="100"/>
          <a:sy n="38" d="100"/>
        </p:scale>
        <p:origin x="1037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23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D</a:t>
            </a:r>
          </a:p>
          <a:p>
            <a:r>
              <a:rPr lang="en-US" b="1" dirty="0" smtClean="0">
                <a:effectLst/>
              </a:rPr>
              <a:t>Explanation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Here, no profit no loss =&gt; SP = CP</a:t>
            </a:r>
          </a:p>
          <a:p>
            <a:r>
              <a:rPr lang="en-US" dirty="0" smtClean="0">
                <a:effectLst/>
              </a:rPr>
              <a:t>It's given, from CP to  MP: 50% increase, i.e. in fraction form,1/2 increase</a:t>
            </a:r>
          </a:p>
          <a:p>
            <a:r>
              <a:rPr lang="en-US" dirty="0" smtClean="0">
                <a:effectLst/>
              </a:rPr>
              <a:t>So, we have to find %discount from MP to SP and we know here SP=CP,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So, % discount from MP to CP will be by 1/3 decrease (If 1/n is increased from one value to other, decrease will be by 1/(n+1))</a:t>
            </a:r>
          </a:p>
          <a:p>
            <a:r>
              <a:rPr lang="en-US" dirty="0" smtClean="0">
                <a:effectLst/>
              </a:rPr>
              <a:t>ie,1/3 in percentage form is 33.33%.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://i1.facenow.in/modules/emanager/ques/img/tmp_894b77f805bd94d2158892574c38c5d628d54861376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1" y="6200775"/>
            <a:ext cx="3609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79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B</a:t>
            </a:r>
          </a:p>
          <a:p>
            <a:r>
              <a:rPr lang="en-US" b="1" dirty="0" smtClean="0">
                <a:effectLst/>
              </a:rPr>
              <a:t>Explanation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Two transactions of same selling price, one at x% profit another at x% loss. The net transaction is loss of x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/100 % Hence 40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/100. 16% loss is the answer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8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C</a:t>
            </a:r>
          </a:p>
          <a:p>
            <a:r>
              <a:rPr lang="en-US" b="1" dirty="0" smtClean="0">
                <a:effectLst/>
              </a:rPr>
              <a:t>Explanation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35SP = 40CP. SP= (40/35)CP Hence SP= 1.142CP. Hence profit is 1.142*100 is 14.2%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8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A</a:t>
            </a:r>
          </a:p>
          <a:p>
            <a:r>
              <a:rPr lang="en-US" b="1" dirty="0" smtClean="0">
                <a:effectLst/>
              </a:rPr>
              <a:t>Explanation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Cost price is 1250. 10% profit is 1250+125 = 1375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99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C</a:t>
            </a:r>
          </a:p>
          <a:p>
            <a:r>
              <a:rPr lang="en-US" b="1" dirty="0" smtClean="0">
                <a:effectLst/>
              </a:rPr>
              <a:t>Explanation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Here, we know, CP for 10 apples-&gt; $1 =&gt; 1 apple=$.0.1                 </a:t>
            </a:r>
          </a:p>
          <a:p>
            <a:r>
              <a:rPr lang="en-US" dirty="0" smtClean="0">
                <a:effectLst/>
              </a:rPr>
              <a:t>So, for 1 dozen, i.e. for 12 apples=12*0.1=$1.2</a:t>
            </a:r>
          </a:p>
          <a:p>
            <a:r>
              <a:rPr lang="en-US" dirty="0" smtClean="0">
                <a:effectLst/>
              </a:rPr>
              <a:t>Here, we want a profit of 25%</a:t>
            </a:r>
          </a:p>
          <a:p>
            <a:r>
              <a:rPr lang="en-US" dirty="0" smtClean="0">
                <a:effectLst/>
              </a:rPr>
              <a:t>=&gt;SP=1.25 CP</a:t>
            </a:r>
          </a:p>
          <a:p>
            <a:r>
              <a:rPr lang="en-US" dirty="0" smtClean="0">
                <a:effectLst/>
              </a:rPr>
              <a:t>=&gt;SP=1.25*1.2</a:t>
            </a:r>
          </a:p>
          <a:p>
            <a:r>
              <a:rPr lang="en-US" dirty="0" smtClean="0">
                <a:effectLst/>
              </a:rPr>
              <a:t>=&gt;SP=$1.5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1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C</a:t>
            </a:r>
          </a:p>
          <a:p>
            <a:r>
              <a:rPr lang="en-US" b="1" dirty="0" smtClean="0">
                <a:effectLst/>
              </a:rPr>
              <a:t>Explanation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SP = (0.9) CP Hence 20 = (0.9) CP Hence cost price is 20/0.9 =  22.22. 10% profit is 22.222+2.222 = 24.444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83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A</a:t>
            </a:r>
          </a:p>
          <a:p>
            <a:r>
              <a:rPr lang="en-US" b="1" dirty="0" smtClean="0">
                <a:effectLst/>
              </a:rPr>
              <a:t>Explanation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Given, discount of 50%,profit of 10% and C.P. =10,000 </a:t>
            </a:r>
          </a:p>
          <a:p>
            <a:r>
              <a:rPr lang="en-US" dirty="0" smtClean="0">
                <a:effectLst/>
              </a:rPr>
              <a:t>So,</a:t>
            </a:r>
          </a:p>
          <a:p>
            <a:r>
              <a:rPr lang="en-US" dirty="0" smtClean="0">
                <a:effectLst/>
              </a:rPr>
              <a:t>S.P.=1.1 x C.P.</a:t>
            </a:r>
          </a:p>
          <a:p>
            <a:r>
              <a:rPr lang="en-US" dirty="0" smtClean="0">
                <a:effectLst/>
              </a:rPr>
              <a:t>      = 11000</a:t>
            </a:r>
          </a:p>
          <a:p>
            <a:r>
              <a:rPr lang="en-US" dirty="0" smtClean="0">
                <a:effectLst/>
              </a:rPr>
              <a:t>We </a:t>
            </a:r>
            <a:r>
              <a:rPr lang="en-US" dirty="0" err="1" smtClean="0">
                <a:effectLst/>
              </a:rPr>
              <a:t>know,Discount</a:t>
            </a:r>
            <a:r>
              <a:rPr lang="en-US" dirty="0" smtClean="0">
                <a:effectLst/>
              </a:rPr>
              <a:t> = M.P. - S.P.</a:t>
            </a:r>
          </a:p>
          <a:p>
            <a:r>
              <a:rPr lang="en-US" dirty="0" smtClean="0">
                <a:effectLst/>
              </a:rPr>
              <a:t>             =&gt; 50% of M.P. = M.P. - S.P.</a:t>
            </a:r>
          </a:p>
          <a:p>
            <a:r>
              <a:rPr lang="en-US" dirty="0" smtClean="0">
                <a:effectLst/>
              </a:rPr>
              <a:t>             =&gt; 0.5 M.P. = 11000</a:t>
            </a:r>
          </a:p>
          <a:p>
            <a:r>
              <a:rPr lang="en-US" dirty="0" smtClean="0">
                <a:effectLst/>
              </a:rPr>
              <a:t>             =&gt; M.P. = 22000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6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A</a:t>
            </a:r>
          </a:p>
          <a:p>
            <a:r>
              <a:rPr lang="en-US" b="1" dirty="0" smtClean="0">
                <a:effectLst/>
              </a:rPr>
              <a:t>Explanation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We'll go from options, option 1: CP = Rs.50</a:t>
            </a:r>
          </a:p>
          <a:p>
            <a:r>
              <a:rPr lang="en-US" dirty="0" smtClean="0">
                <a:effectLst/>
              </a:rPr>
              <a:t>Given,</a:t>
            </a:r>
          </a:p>
          <a:p>
            <a:r>
              <a:rPr lang="en-US" dirty="0" smtClean="0">
                <a:effectLst/>
              </a:rPr>
              <a:t>Profit = 1%</a:t>
            </a:r>
          </a:p>
          <a:p>
            <a:r>
              <a:rPr lang="en-US" dirty="0" smtClean="0">
                <a:effectLst/>
              </a:rPr>
              <a:t>SP = 1.01CP = Rs.50.5</a:t>
            </a:r>
          </a:p>
          <a:p>
            <a:r>
              <a:rPr lang="en-US" dirty="0" smtClean="0">
                <a:effectLst/>
              </a:rPr>
              <a:t>Instead,</a:t>
            </a:r>
          </a:p>
          <a:p>
            <a:r>
              <a:rPr lang="en-US" dirty="0" smtClean="0">
                <a:effectLst/>
              </a:rPr>
              <a:t>If loss = 1%</a:t>
            </a:r>
          </a:p>
          <a:p>
            <a:r>
              <a:rPr lang="en-US" dirty="0" smtClean="0">
                <a:effectLst/>
              </a:rPr>
              <a:t>SP = .99CP = Rs.49.5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 difference of Rs.1 ( as given in question)</a:t>
            </a:r>
          </a:p>
          <a:p>
            <a:r>
              <a:rPr lang="en-US" dirty="0" smtClean="0">
                <a:effectLst/>
              </a:rPr>
              <a:t>This is correct answer.</a:t>
            </a:r>
          </a:p>
          <a:p>
            <a:r>
              <a:rPr lang="en-US" dirty="0" smtClean="0">
                <a:effectLst/>
              </a:rPr>
              <a:t>Hence the answer is "The cost price is </a:t>
            </a:r>
            <a:r>
              <a:rPr lang="en-US" dirty="0" err="1" smtClean="0">
                <a:effectLst/>
              </a:rPr>
              <a:t>Rs</a:t>
            </a:r>
            <a:r>
              <a:rPr lang="en-US" dirty="0" smtClean="0">
                <a:effectLst/>
              </a:rPr>
              <a:t>. 50".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C</a:t>
            </a:r>
          </a:p>
          <a:p>
            <a:r>
              <a:rPr lang="en-US" b="1" dirty="0" smtClean="0">
                <a:effectLst/>
              </a:rPr>
              <a:t>Explanation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As we know that profit % has the same ratio as their investment.</a:t>
            </a:r>
          </a:p>
          <a:p>
            <a:r>
              <a:rPr lang="en-US" dirty="0" smtClean="0">
                <a:effectLst/>
              </a:rPr>
              <a:t>So the ratio of their profit is,</a:t>
            </a:r>
          </a:p>
          <a:p>
            <a:r>
              <a:rPr lang="en-US" dirty="0" smtClean="0">
                <a:effectLst/>
              </a:rPr>
              <a:t>P:Q:R = (X </a:t>
            </a:r>
            <a:r>
              <a:rPr lang="en-US" dirty="0" err="1" smtClean="0">
                <a:effectLst/>
              </a:rPr>
              <a:t>x</a:t>
            </a:r>
            <a:r>
              <a:rPr lang="en-US" dirty="0" smtClean="0">
                <a:effectLst/>
              </a:rPr>
              <a:t> 2 + 1.4X x 10) : (2X x 12) : (3X x 12)</a:t>
            </a:r>
          </a:p>
          <a:p>
            <a:r>
              <a:rPr lang="en-US" dirty="0" smtClean="0">
                <a:effectLst/>
              </a:rPr>
              <a:t>P:Q:R = 16 : 24 : 36</a:t>
            </a:r>
          </a:p>
          <a:p>
            <a:r>
              <a:rPr lang="en-US" dirty="0" smtClean="0">
                <a:effectLst/>
              </a:rPr>
              <a:t>P:Q:R = 4 : 6 : 9</a:t>
            </a:r>
          </a:p>
          <a:p>
            <a:r>
              <a:rPr lang="en-US" dirty="0" smtClean="0">
                <a:effectLst/>
              </a:rPr>
              <a:t>Total profit = 1900</a:t>
            </a:r>
          </a:p>
          <a:p>
            <a:r>
              <a:rPr lang="en-US" dirty="0" smtClean="0">
                <a:effectLst/>
              </a:rPr>
              <a:t>P’s part of profit = (4/19) x 1900 = 4 x 100 = </a:t>
            </a:r>
            <a:r>
              <a:rPr lang="en-US" dirty="0" err="1" smtClean="0">
                <a:effectLst/>
              </a:rPr>
              <a:t>Rs</a:t>
            </a:r>
            <a:r>
              <a:rPr lang="en-US" dirty="0" smtClean="0">
                <a:effectLst/>
              </a:rPr>
              <a:t>. 400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0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B</a:t>
            </a:r>
          </a:p>
          <a:p>
            <a:r>
              <a:rPr lang="en-US" b="1" dirty="0" smtClean="0">
                <a:effectLst/>
              </a:rPr>
              <a:t>Explanation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            Necklace                  Shop                         Total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SP        </a:t>
            </a:r>
            <a:r>
              <a:rPr lang="en-US" dirty="0" err="1" smtClean="0">
                <a:effectLst/>
              </a:rPr>
              <a:t>Rs</a:t>
            </a:r>
            <a:r>
              <a:rPr lang="en-US" dirty="0" smtClean="0">
                <a:effectLst/>
              </a:rPr>
              <a:t>. 100000               </a:t>
            </a:r>
            <a:r>
              <a:rPr lang="en-US" dirty="0" err="1" smtClean="0">
                <a:effectLst/>
              </a:rPr>
              <a:t>Rs</a:t>
            </a:r>
            <a:r>
              <a:rPr lang="en-US" dirty="0" smtClean="0">
                <a:effectLst/>
              </a:rPr>
              <a:t>. 100000          =   Rs.200000                   using SP = 1.2 CP (in case of profit)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CP        </a:t>
            </a:r>
            <a:r>
              <a:rPr lang="en-US" dirty="0" err="1" smtClean="0">
                <a:effectLst/>
              </a:rPr>
              <a:t>Rs</a:t>
            </a:r>
            <a:r>
              <a:rPr lang="en-US" dirty="0" smtClean="0">
                <a:effectLst/>
              </a:rPr>
              <a:t>.(100000/0.8)       </a:t>
            </a:r>
            <a:r>
              <a:rPr lang="en-US" dirty="0" err="1" smtClean="0">
                <a:effectLst/>
              </a:rPr>
              <a:t>Rs</a:t>
            </a:r>
            <a:r>
              <a:rPr lang="en-US" dirty="0" smtClean="0">
                <a:effectLst/>
              </a:rPr>
              <a:t>.(100000/1.2)   =   Rs.25/12 lakh                        SP = 0.8 CP (in case of loss)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Loss = </a:t>
            </a:r>
            <a:r>
              <a:rPr lang="en-US" baseline="30000" dirty="0" smtClean="0">
                <a:effectLst/>
              </a:rPr>
              <a:t>25</a:t>
            </a:r>
            <a:r>
              <a:rPr lang="en-US" dirty="0" smtClean="0">
                <a:effectLst/>
              </a:rPr>
              <a:t>/</a:t>
            </a:r>
            <a:r>
              <a:rPr lang="en-US" baseline="-25000" dirty="0" smtClean="0">
                <a:effectLst/>
              </a:rPr>
              <a:t>12</a:t>
            </a:r>
            <a:r>
              <a:rPr lang="en-US" dirty="0" smtClean="0">
                <a:effectLst/>
              </a:rPr>
              <a:t> lakh-2 lakh=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/</a:t>
            </a:r>
            <a:r>
              <a:rPr lang="en-US" baseline="-25000" dirty="0" smtClean="0">
                <a:effectLst/>
              </a:rPr>
              <a:t>12</a:t>
            </a:r>
            <a:r>
              <a:rPr lang="en-US" dirty="0" smtClean="0">
                <a:effectLst/>
              </a:rPr>
              <a:t> lakh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Loss % = (loss / CP) * 100 =[</a:t>
            </a:r>
            <a:r>
              <a:rPr lang="en-US" baseline="30000" dirty="0" smtClean="0">
                <a:effectLst/>
              </a:rPr>
              <a:t>1</a:t>
            </a:r>
            <a:r>
              <a:rPr lang="en-US" dirty="0" smtClean="0">
                <a:effectLst/>
              </a:rPr>
              <a:t>/</a:t>
            </a:r>
            <a:r>
              <a:rPr lang="en-US" baseline="-25000" dirty="0" smtClean="0">
                <a:effectLst/>
              </a:rPr>
              <a:t>12</a:t>
            </a:r>
            <a:r>
              <a:rPr lang="en-US" dirty="0" smtClean="0">
                <a:effectLst/>
              </a:rPr>
              <a:t> lakh/</a:t>
            </a:r>
            <a:r>
              <a:rPr lang="en-US" baseline="30000" dirty="0" smtClean="0">
                <a:effectLst/>
              </a:rPr>
              <a:t>25</a:t>
            </a:r>
            <a:r>
              <a:rPr lang="en-US" dirty="0" smtClean="0">
                <a:effectLst/>
              </a:rPr>
              <a:t>/</a:t>
            </a:r>
            <a:r>
              <a:rPr lang="en-US" baseline="-25000" dirty="0" smtClean="0">
                <a:effectLst/>
              </a:rPr>
              <a:t>12 </a:t>
            </a:r>
            <a:r>
              <a:rPr lang="en-US" dirty="0" smtClean="0">
                <a:effectLst/>
              </a:rPr>
              <a:t>lakh]*100= 4%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B</a:t>
            </a:r>
            <a:endParaRPr lang="en-US" b="1" dirty="0" smtClean="0">
              <a:effectLst/>
            </a:endParaRPr>
          </a:p>
          <a:p>
            <a:r>
              <a:rPr lang="en-US" b="1" dirty="0" smtClean="0">
                <a:effectLst/>
              </a:rPr>
              <a:t>Explanation :</a:t>
            </a:r>
          </a:p>
          <a:p>
            <a:r>
              <a:rPr lang="en-US" b="0" dirty="0" smtClean="0">
                <a:effectLst/>
              </a:rPr>
              <a:t>C.P. of 10 toffees = Re.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effectLst/>
              </a:rPr>
              <a:t>S.P. of 10 toffees = 120% of Re.1 = </a:t>
            </a:r>
            <a:r>
              <a:rPr lang="en-US" b="0" dirty="0" err="1" smtClean="0">
                <a:effectLst/>
              </a:rPr>
              <a:t>Rs</a:t>
            </a:r>
            <a:r>
              <a:rPr lang="en-US" b="0" dirty="0" smtClean="0">
                <a:effectLst/>
              </a:rPr>
              <a:t>. 5/4</a:t>
            </a:r>
          </a:p>
          <a:p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For </a:t>
            </a:r>
            <a:r>
              <a:rPr lang="en-US" b="0" dirty="0" err="1" smtClean="0">
                <a:effectLst/>
              </a:rPr>
              <a:t>Rs</a:t>
            </a:r>
            <a:r>
              <a:rPr lang="en-US" b="0" dirty="0" smtClean="0">
                <a:effectLst/>
              </a:rPr>
              <a:t>. 5/4=  Toffees sold = 10</a:t>
            </a:r>
          </a:p>
          <a:p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For Re 1, toffees sold = (4/5)*10</a:t>
            </a:r>
            <a:r>
              <a:rPr lang="en-US" b="0" baseline="0" dirty="0" smtClean="0">
                <a:effectLst/>
              </a:rPr>
              <a:t> =</a:t>
            </a:r>
            <a:r>
              <a:rPr lang="en-US" b="0" dirty="0" smtClean="0">
                <a:effectLst/>
              </a:rPr>
              <a:t> 8</a:t>
            </a:r>
          </a:p>
          <a:p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 C</a:t>
            </a:r>
          </a:p>
          <a:p>
            <a:r>
              <a:rPr lang="en-US" b="1" dirty="0" smtClean="0">
                <a:effectLst/>
              </a:rPr>
              <a:t>Explanation :</a:t>
            </a:r>
          </a:p>
          <a:p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SP of 900 g = CP of 1350 g</a:t>
            </a:r>
          </a:p>
          <a:p>
            <a:r>
              <a:rPr lang="en-US" b="0" dirty="0" smtClean="0">
                <a:effectLst/>
              </a:rPr>
              <a:t>900 SP = 1350 CP</a:t>
            </a:r>
          </a:p>
          <a:p>
            <a:r>
              <a:rPr lang="en-US" b="0" dirty="0" smtClean="0">
                <a:effectLst/>
              </a:rPr>
              <a:t>SP = (1350/900) * CP</a:t>
            </a:r>
          </a:p>
          <a:p>
            <a:r>
              <a:rPr lang="en-US" b="0" dirty="0" smtClean="0">
                <a:effectLst/>
              </a:rPr>
              <a:t>SP = 1.5 CP</a:t>
            </a:r>
          </a:p>
          <a:p>
            <a:r>
              <a:rPr lang="en-US" b="0" dirty="0" smtClean="0">
                <a:effectLst/>
              </a:rPr>
              <a:t>So, 50 % profit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B</a:t>
            </a:r>
          </a:p>
          <a:p>
            <a:r>
              <a:rPr lang="en-US" b="1" dirty="0" smtClean="0">
                <a:effectLst/>
              </a:rPr>
              <a:t>Explanation 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Let the C.P be x</a:t>
            </a:r>
          </a:p>
          <a:p>
            <a:r>
              <a:rPr lang="en-US" dirty="0" smtClean="0">
                <a:effectLst/>
              </a:rPr>
              <a:t>He adds a mark-up of 50% to the cost price =1.5 C.P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He offers a discount of 10%=1.5 C.P*(0.9)=1.35 C.P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He uses false weights to reduce the quantity sold by 20%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Gain % =[Error/(True Value) - (Error)] *100</a:t>
            </a:r>
          </a:p>
          <a:p>
            <a:r>
              <a:rPr lang="en-US" dirty="0" smtClean="0">
                <a:effectLst/>
              </a:rPr>
              <a:t>Error=20%</a:t>
            </a:r>
          </a:p>
          <a:p>
            <a:r>
              <a:rPr lang="en-US" dirty="0" smtClean="0">
                <a:effectLst/>
              </a:rPr>
              <a:t>Gain%=[20/(100-20)]*100=25%</a:t>
            </a:r>
          </a:p>
          <a:p>
            <a:r>
              <a:rPr lang="en-US" dirty="0" smtClean="0">
                <a:effectLst/>
              </a:rPr>
              <a:t>He gains 25% profit by using false weights.</a:t>
            </a:r>
          </a:p>
          <a:p>
            <a:r>
              <a:rPr lang="en-US" dirty="0" smtClean="0">
                <a:effectLst/>
              </a:rPr>
              <a:t>So S.P=(1.35)*(1.25)C.P=1.6875 C.P</a:t>
            </a:r>
          </a:p>
          <a:p>
            <a:r>
              <a:rPr lang="en-US" dirty="0" smtClean="0">
                <a:effectLst/>
              </a:rPr>
              <a:t>Profit percentage=</a:t>
            </a:r>
            <a:r>
              <a:rPr lang="en-US" b="1" dirty="0" smtClean="0">
                <a:effectLst/>
              </a:rPr>
              <a:t>68.75%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8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 </a:t>
            </a:r>
            <a:r>
              <a:rPr lang="en-US" dirty="0" smtClean="0">
                <a:effectLst/>
              </a:rPr>
              <a:t>A</a:t>
            </a:r>
          </a:p>
          <a:p>
            <a:r>
              <a:rPr lang="en-US" b="1" dirty="0" smtClean="0">
                <a:effectLst/>
              </a:rPr>
              <a:t>Explanation 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  ----&gt; (Discount 70%)   -----&gt; SP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100	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Profit 15%, using SP = 1.15 CP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26.087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CP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26.087, MP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6000, MP is (100/ 26.987) * 6000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23000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Answer : C</a:t>
            </a:r>
          </a:p>
          <a:p>
            <a:r>
              <a:rPr lang="en-US" b="1" dirty="0" smtClean="0">
                <a:effectLst/>
              </a:rPr>
              <a:t>Explanation :</a:t>
            </a:r>
          </a:p>
          <a:p>
            <a:r>
              <a:rPr lang="en-US" b="0" dirty="0" smtClean="0">
                <a:effectLst/>
              </a:rPr>
              <a:t> Here, we can say, instead of 400g, he gives 600g. So obviously it's a loss. So, we can write a- C.P.(400g) = S.P.(600g)</a:t>
            </a:r>
          </a:p>
          <a:p>
            <a:r>
              <a:rPr lang="en-US" b="0" dirty="0" smtClean="0">
                <a:effectLst/>
              </a:rPr>
              <a:t>SP = 2/3 CP     S.P</a:t>
            </a:r>
          </a:p>
          <a:p>
            <a:r>
              <a:rPr lang="en-US" b="0" dirty="0" smtClean="0">
                <a:effectLst/>
              </a:rPr>
              <a:t>Hence, </a:t>
            </a:r>
            <a:r>
              <a:rPr lang="en-US" b="0" dirty="0" err="1" smtClean="0">
                <a:effectLst/>
              </a:rPr>
              <a:t>Harlilal</a:t>
            </a:r>
            <a:r>
              <a:rPr lang="en-US" b="0" dirty="0" smtClean="0">
                <a:effectLst/>
              </a:rPr>
              <a:t> suffers a loss.</a:t>
            </a:r>
          </a:p>
          <a:p>
            <a:r>
              <a:rPr lang="en-US" b="0" dirty="0" smtClean="0">
                <a:effectLst/>
              </a:rPr>
              <a:t>%Loss = [(C.P. - S.P.)/C.P]. x 100</a:t>
            </a:r>
          </a:p>
          <a:p>
            <a:r>
              <a:rPr lang="en-US" b="0" dirty="0" smtClean="0">
                <a:effectLst/>
              </a:rPr>
              <a:t>%Loss = 1/3 x 100 = 33.33%</a:t>
            </a:r>
          </a:p>
          <a:p>
            <a:r>
              <a:rPr lang="en-US" b="0" dirty="0" smtClean="0">
                <a:effectLst/>
              </a:rPr>
              <a:t>Therefore, 33.33% loss is the correct answer.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maximum percentage discount that a merchant can offer on her marked price so that she ends up at selling at no profit or loss, if she had initially marked her goods up by 50%?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33.33%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Raju sells two apartments for equal price each. On one transaction he loses 40% and the other he gains 40%. What is his net profit or loss percentage?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15% loss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16% loss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16% profit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loss or profit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cost price of 40 books is same as the selling price of 35 books. What is profit or loss %?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12.5% loss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14.5% profit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14.2% profit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12% loss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Mr. Haran buys a car for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1250 and sells it at a profit of 10%. What is the selling price of the car?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1375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1480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1275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1475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err="1">
                <a:latin typeface="Nunito Sans" panose="00000500000000000000" pitchFamily="2" charset="0"/>
              </a:rPr>
              <a:t>Anitha</a:t>
            </a:r>
            <a:r>
              <a:rPr lang="en-US" sz="2500" dirty="0">
                <a:latin typeface="Nunito Sans" panose="00000500000000000000" pitchFamily="2" charset="0"/>
              </a:rPr>
              <a:t> buys 10 apples for $ 1. At what price should she sell a dozen apples if she wish to make a profit of 25%?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$ 0.12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$ 1.25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$ 1.5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$ 3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There would be 10% loss if a doll is sold at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20 per piece. At what price should it be sold to earn a profit of 10%?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22.22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24.44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Lifestyle shopkeeper allows a discount of 50% for a formal shirt but still gains 10%. Find the marked price (in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.) of that shirt which cost him Rs.10,000.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847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95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8342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98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847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22000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95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21000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8342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20000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98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18000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man bought a certain number of pens and sold them at a gain of 1%. Had he sold them at a loss of 1%, he would have lost Rs.1 when compared to the selling price for a gain of 1%. Which of the following statements is true?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 cost price is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50.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 selling price is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50.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 profit is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 cost price depends on the value of x.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P, Q, and R enter into a partnership in the ratio 1:2:3. After 2 months, P increases his share by 40%. If the total profit at the end of one year be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1900, then P’s share in the profit of Rupees is: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350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380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400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PROFIT AND LOSS</a:t>
            </a:r>
            <a:endParaRPr lang="en-US"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necklace and a shop were sold for 1 lakh each. In this transaction, the necklace sale resulted into 20% loss whereas the shop sale resulted into 20% profit. His net profit or loss percentage is: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743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17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892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56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743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5.26%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17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892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6.20%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56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7.12%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50936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E)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07700" y="50936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chocolates are bought at the rate of 10 for a rupee, then how many must be sold for a rupee so as to gain a profit of 25%?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dishonest wheat vendor uses a weight of 1350 grams instead of 1 kg while buying his provisions, and uses a weight of 900 grams instead of 1 kg weight while selling them. He then professes to sell the provisions at their cost price to his customers. What is his profit percentage?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19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94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968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533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19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94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968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50%	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533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63078" y="510649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E)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61178" y="510649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shop owner adds a mark-up of 50% to the cost price and then offers a discount of 10% to please his customers. He also uses false weights to reduce the quantity sold by 20%. What is his profit percentage?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8165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807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57.5%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68.75%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8165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52.5%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807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41%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0205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E)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0205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store keeper allows a discount of 70% to his customers and still gains 15%. Find the marked price (in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) of an article which cost him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6000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23000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18000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4793773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4793773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Mr. </a:t>
            </a:r>
            <a:r>
              <a:rPr lang="en-US" sz="2500" dirty="0" err="1">
                <a:latin typeface="Nunito Sans" panose="00000500000000000000" pitchFamily="2" charset="0"/>
              </a:rPr>
              <a:t>Sugan</a:t>
            </a:r>
            <a:r>
              <a:rPr lang="en-US" sz="2500" dirty="0">
                <a:latin typeface="Nunito Sans" panose="00000500000000000000" pitchFamily="2" charset="0"/>
              </a:rPr>
              <a:t> professes to sell his goods at cost price, but he gives 600g instead of 400g due to a problem in the weighing machine. What is his profit or loss percentage?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60% loss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50% profit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33.33% loss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66.66% profit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Microsoft Office PowerPoint</Application>
  <PresentationFormat>Widescreen</PresentationFormat>
  <Paragraphs>276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Nunito Sans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2019-08-31T11:19:15Z</dcterms:modified>
</cp:coreProperties>
</file>