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364" r:id="rId3"/>
    <p:sldId id="349" r:id="rId4"/>
    <p:sldId id="365" r:id="rId5"/>
    <p:sldId id="366" r:id="rId6"/>
    <p:sldId id="367" r:id="rId7"/>
    <p:sldId id="370" r:id="rId8"/>
    <p:sldId id="373" r:id="rId9"/>
    <p:sldId id="374" r:id="rId10"/>
    <p:sldId id="375" r:id="rId11"/>
    <p:sldId id="376" r:id="rId12"/>
    <p:sldId id="377" r:id="rId13"/>
    <p:sldId id="378" r:id="rId14"/>
    <p:sldId id="369" r:id="rId15"/>
    <p:sldId id="372" r:id="rId16"/>
    <p:sldId id="371" r:id="rId17"/>
    <p:sldId id="368" r:id="rId18"/>
    <p:sldId id="28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Nunito Sans" pitchFamily="2" charset="0"/>
      <p:regular r:id="rId26"/>
      <p:bold r:id="rId27"/>
      <p:italic r:id="rId28"/>
      <p:boldItalic r:id="rId29"/>
    </p:embeddedFont>
    <p:embeddedFont>
      <p:font typeface="Nunito Sans SemiBold"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52418" autoAdjust="0"/>
  </p:normalViewPr>
  <p:slideViewPr>
    <p:cSldViewPr>
      <p:cViewPr varScale="1">
        <p:scale>
          <a:sx n="43" d="100"/>
          <a:sy n="43" d="100"/>
        </p:scale>
        <p:origin x="1992"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82BC8567-8950-4545-8097-17C3A048FCA8}"/>
    <pc:docChg chg="undo custSel modSld sldOrd">
      <pc:chgData name="mamatha gudavalli" userId="d413e1ebb6389b57" providerId="LiveId" clId="{82BC8567-8950-4545-8097-17C3A048FCA8}" dt="2023-07-13T05:15:51.488" v="68" actId="1076"/>
      <pc:docMkLst>
        <pc:docMk/>
      </pc:docMkLst>
      <pc:sldChg chg="ord">
        <pc:chgData name="mamatha gudavalli" userId="d413e1ebb6389b57" providerId="LiveId" clId="{82BC8567-8950-4545-8097-17C3A048FCA8}" dt="2023-07-13T04:39:30.750" v="13" actId="20578"/>
        <pc:sldMkLst>
          <pc:docMk/>
          <pc:sldMk cId="4222456944" sldId="365"/>
        </pc:sldMkLst>
      </pc:sldChg>
      <pc:sldChg chg="modNotesTx">
        <pc:chgData name="mamatha gudavalli" userId="d413e1ebb6389b57" providerId="LiveId" clId="{82BC8567-8950-4545-8097-17C3A048FCA8}" dt="2023-07-12T10:58:35.269" v="1" actId="20577"/>
        <pc:sldMkLst>
          <pc:docMk/>
          <pc:sldMk cId="3470120485" sldId="366"/>
        </pc:sldMkLst>
      </pc:sldChg>
      <pc:sldChg chg="modSp mod ord">
        <pc:chgData name="mamatha gudavalli" userId="d413e1ebb6389b57" providerId="LiveId" clId="{82BC8567-8950-4545-8097-17C3A048FCA8}" dt="2023-07-13T05:15:32.958" v="67" actId="20577"/>
        <pc:sldMkLst>
          <pc:docMk/>
          <pc:sldMk cId="3999794287" sldId="368"/>
        </pc:sldMkLst>
        <pc:spChg chg="mod">
          <ac:chgData name="mamatha gudavalli" userId="d413e1ebb6389b57" providerId="LiveId" clId="{82BC8567-8950-4545-8097-17C3A048FCA8}" dt="2023-07-13T05:15:32.958" v="67" actId="20577"/>
          <ac:spMkLst>
            <pc:docMk/>
            <pc:sldMk cId="3999794287" sldId="368"/>
            <ac:spMk id="20" creationId="{8D2B7F5C-7E52-4144-8109-FAA3BD7AA776}"/>
          </ac:spMkLst>
        </pc:spChg>
      </pc:sldChg>
      <pc:sldChg chg="modSp mod ord">
        <pc:chgData name="mamatha gudavalli" userId="d413e1ebb6389b57" providerId="LiveId" clId="{82BC8567-8950-4545-8097-17C3A048FCA8}" dt="2023-07-13T05:15:14.786" v="59" actId="20577"/>
        <pc:sldMkLst>
          <pc:docMk/>
          <pc:sldMk cId="2991996650" sldId="369"/>
        </pc:sldMkLst>
        <pc:spChg chg="mod">
          <ac:chgData name="mamatha gudavalli" userId="d413e1ebb6389b57" providerId="LiveId" clId="{82BC8567-8950-4545-8097-17C3A048FCA8}" dt="2023-07-13T05:15:14.786" v="59" actId="20577"/>
          <ac:spMkLst>
            <pc:docMk/>
            <pc:sldMk cId="2991996650" sldId="369"/>
            <ac:spMk id="20" creationId="{8D2B7F5C-7E52-4144-8109-FAA3BD7AA776}"/>
          </ac:spMkLst>
        </pc:spChg>
      </pc:sldChg>
      <pc:sldChg chg="modSp mod ord">
        <pc:chgData name="mamatha gudavalli" userId="d413e1ebb6389b57" providerId="LiveId" clId="{82BC8567-8950-4545-8097-17C3A048FCA8}" dt="2023-07-13T05:15:51.488" v="68" actId="1076"/>
        <pc:sldMkLst>
          <pc:docMk/>
          <pc:sldMk cId="183748969" sldId="370"/>
        </pc:sldMkLst>
        <pc:spChg chg="mod">
          <ac:chgData name="mamatha gudavalli" userId="d413e1ebb6389b57" providerId="LiveId" clId="{82BC8567-8950-4545-8097-17C3A048FCA8}" dt="2023-07-13T05:13:53.418" v="25" actId="1076"/>
          <ac:spMkLst>
            <pc:docMk/>
            <pc:sldMk cId="183748969" sldId="370"/>
            <ac:spMk id="19" creationId="{BC5E04D4-0543-4484-B3B6-0DDB2FCDCEA4}"/>
          </ac:spMkLst>
        </pc:spChg>
        <pc:spChg chg="mod">
          <ac:chgData name="mamatha gudavalli" userId="d413e1ebb6389b57" providerId="LiveId" clId="{82BC8567-8950-4545-8097-17C3A048FCA8}" dt="2023-07-13T05:15:51.488" v="68" actId="1076"/>
          <ac:spMkLst>
            <pc:docMk/>
            <pc:sldMk cId="183748969" sldId="370"/>
            <ac:spMk id="20" creationId="{8D2B7F5C-7E52-4144-8109-FAA3BD7AA776}"/>
          </ac:spMkLst>
        </pc:spChg>
      </pc:sldChg>
      <pc:sldChg chg="modSp mod ord">
        <pc:chgData name="mamatha gudavalli" userId="d413e1ebb6389b57" providerId="LiveId" clId="{82BC8567-8950-4545-8097-17C3A048FCA8}" dt="2023-07-13T05:15:27.346" v="66" actId="20577"/>
        <pc:sldMkLst>
          <pc:docMk/>
          <pc:sldMk cId="3691161041" sldId="371"/>
        </pc:sldMkLst>
        <pc:spChg chg="mod">
          <ac:chgData name="mamatha gudavalli" userId="d413e1ebb6389b57" providerId="LiveId" clId="{82BC8567-8950-4545-8097-17C3A048FCA8}" dt="2023-07-13T05:15:27.346" v="66" actId="20577"/>
          <ac:spMkLst>
            <pc:docMk/>
            <pc:sldMk cId="3691161041" sldId="371"/>
            <ac:spMk id="20" creationId="{8D2B7F5C-7E52-4144-8109-FAA3BD7AA776}"/>
          </ac:spMkLst>
        </pc:spChg>
      </pc:sldChg>
      <pc:sldChg chg="modSp mod ord">
        <pc:chgData name="mamatha gudavalli" userId="d413e1ebb6389b57" providerId="LiveId" clId="{82BC8567-8950-4545-8097-17C3A048FCA8}" dt="2023-07-13T05:15:21.927" v="63" actId="20577"/>
        <pc:sldMkLst>
          <pc:docMk/>
          <pc:sldMk cId="4245205060" sldId="372"/>
        </pc:sldMkLst>
        <pc:spChg chg="mod">
          <ac:chgData name="mamatha gudavalli" userId="d413e1ebb6389b57" providerId="LiveId" clId="{82BC8567-8950-4545-8097-17C3A048FCA8}" dt="2023-07-13T05:15:18.199" v="60" actId="1076"/>
          <ac:spMkLst>
            <pc:docMk/>
            <pc:sldMk cId="4245205060" sldId="372"/>
            <ac:spMk id="19" creationId="{BC5E04D4-0543-4484-B3B6-0DDB2FCDCEA4}"/>
          </ac:spMkLst>
        </pc:spChg>
        <pc:spChg chg="mod">
          <ac:chgData name="mamatha gudavalli" userId="d413e1ebb6389b57" providerId="LiveId" clId="{82BC8567-8950-4545-8097-17C3A048FCA8}" dt="2023-07-13T05:15:21.927" v="63" actId="20577"/>
          <ac:spMkLst>
            <pc:docMk/>
            <pc:sldMk cId="4245205060" sldId="372"/>
            <ac:spMk id="20" creationId="{8D2B7F5C-7E52-4144-8109-FAA3BD7AA776}"/>
          </ac:spMkLst>
        </pc:spChg>
      </pc:sldChg>
      <pc:sldChg chg="modSp mod">
        <pc:chgData name="mamatha gudavalli" userId="d413e1ebb6389b57" providerId="LiveId" clId="{82BC8567-8950-4545-8097-17C3A048FCA8}" dt="2023-07-13T05:14:27.102" v="35" actId="20577"/>
        <pc:sldMkLst>
          <pc:docMk/>
          <pc:sldMk cId="3561012393" sldId="373"/>
        </pc:sldMkLst>
        <pc:spChg chg="mod">
          <ac:chgData name="mamatha gudavalli" userId="d413e1ebb6389b57" providerId="LiveId" clId="{82BC8567-8950-4545-8097-17C3A048FCA8}" dt="2023-07-13T05:14:27.102" v="35" actId="20577"/>
          <ac:spMkLst>
            <pc:docMk/>
            <pc:sldMk cId="3561012393" sldId="373"/>
            <ac:spMk id="20" creationId="{8D2B7F5C-7E52-4144-8109-FAA3BD7AA776}"/>
          </ac:spMkLst>
        </pc:spChg>
      </pc:sldChg>
      <pc:sldChg chg="addSp delSp modSp mod">
        <pc:chgData name="mamatha gudavalli" userId="d413e1ebb6389b57" providerId="LiveId" clId="{82BC8567-8950-4545-8097-17C3A048FCA8}" dt="2023-07-13T05:14:41.094" v="40" actId="20577"/>
        <pc:sldMkLst>
          <pc:docMk/>
          <pc:sldMk cId="2595418241" sldId="374"/>
        </pc:sldMkLst>
        <pc:spChg chg="add del mod">
          <ac:chgData name="mamatha gudavalli" userId="d413e1ebb6389b57" providerId="LiveId" clId="{82BC8567-8950-4545-8097-17C3A048FCA8}" dt="2023-07-13T05:14:41.094" v="40" actId="20577"/>
          <ac:spMkLst>
            <pc:docMk/>
            <pc:sldMk cId="2595418241" sldId="374"/>
            <ac:spMk id="20" creationId="{8D2B7F5C-7E52-4144-8109-FAA3BD7AA776}"/>
          </ac:spMkLst>
        </pc:spChg>
      </pc:sldChg>
      <pc:sldChg chg="modSp mod">
        <pc:chgData name="mamatha gudavalli" userId="d413e1ebb6389b57" providerId="LiveId" clId="{82BC8567-8950-4545-8097-17C3A048FCA8}" dt="2023-07-13T05:14:48.108" v="44" actId="20577"/>
        <pc:sldMkLst>
          <pc:docMk/>
          <pc:sldMk cId="2234807927" sldId="375"/>
        </pc:sldMkLst>
        <pc:spChg chg="mod">
          <ac:chgData name="mamatha gudavalli" userId="d413e1ebb6389b57" providerId="LiveId" clId="{82BC8567-8950-4545-8097-17C3A048FCA8}" dt="2023-07-13T05:14:48.108" v="44" actId="20577"/>
          <ac:spMkLst>
            <pc:docMk/>
            <pc:sldMk cId="2234807927" sldId="375"/>
            <ac:spMk id="20" creationId="{8D2B7F5C-7E52-4144-8109-FAA3BD7AA776}"/>
          </ac:spMkLst>
        </pc:spChg>
      </pc:sldChg>
      <pc:sldChg chg="modSp mod">
        <pc:chgData name="mamatha gudavalli" userId="d413e1ebb6389b57" providerId="LiveId" clId="{82BC8567-8950-4545-8097-17C3A048FCA8}" dt="2023-07-13T05:14:54.368" v="47" actId="20577"/>
        <pc:sldMkLst>
          <pc:docMk/>
          <pc:sldMk cId="475606020" sldId="376"/>
        </pc:sldMkLst>
        <pc:spChg chg="mod">
          <ac:chgData name="mamatha gudavalli" userId="d413e1ebb6389b57" providerId="LiveId" clId="{82BC8567-8950-4545-8097-17C3A048FCA8}" dt="2023-07-13T05:14:54.368" v="47" actId="20577"/>
          <ac:spMkLst>
            <pc:docMk/>
            <pc:sldMk cId="475606020" sldId="376"/>
            <ac:spMk id="20" creationId="{8D2B7F5C-7E52-4144-8109-FAA3BD7AA776}"/>
          </ac:spMkLst>
        </pc:spChg>
      </pc:sldChg>
      <pc:sldChg chg="modSp mod">
        <pc:chgData name="mamatha gudavalli" userId="d413e1ebb6389b57" providerId="LiveId" clId="{82BC8567-8950-4545-8097-17C3A048FCA8}" dt="2023-07-13T05:15:01.580" v="52" actId="20577"/>
        <pc:sldMkLst>
          <pc:docMk/>
          <pc:sldMk cId="3653707423" sldId="377"/>
        </pc:sldMkLst>
        <pc:spChg chg="mod">
          <ac:chgData name="mamatha gudavalli" userId="d413e1ebb6389b57" providerId="LiveId" clId="{82BC8567-8950-4545-8097-17C3A048FCA8}" dt="2023-07-13T05:15:01.580" v="52" actId="20577"/>
          <ac:spMkLst>
            <pc:docMk/>
            <pc:sldMk cId="3653707423" sldId="377"/>
            <ac:spMk id="20" creationId="{8D2B7F5C-7E52-4144-8109-FAA3BD7AA776}"/>
          </ac:spMkLst>
        </pc:spChg>
      </pc:sldChg>
      <pc:sldChg chg="modSp mod">
        <pc:chgData name="mamatha gudavalli" userId="d413e1ebb6389b57" providerId="LiveId" clId="{82BC8567-8950-4545-8097-17C3A048FCA8}" dt="2023-07-13T05:15:07.903" v="56" actId="20577"/>
        <pc:sldMkLst>
          <pc:docMk/>
          <pc:sldMk cId="2853154784" sldId="378"/>
        </pc:sldMkLst>
        <pc:spChg chg="mod">
          <ac:chgData name="mamatha gudavalli" userId="d413e1ebb6389b57" providerId="LiveId" clId="{82BC8567-8950-4545-8097-17C3A048FCA8}" dt="2023-07-13T05:15:07.903" v="56" actId="20577"/>
          <ac:spMkLst>
            <pc:docMk/>
            <pc:sldMk cId="2853154784" sldId="378"/>
            <ac:spMk id="20" creationId="{8D2B7F5C-7E52-4144-8109-FAA3BD7AA7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Relative speed of two boats, since they are in opposite directions,</a:t>
                </a:r>
              </a:p>
              <a:p>
                <a:r>
                  <a:rPr lang="en-IN" sz="1200" kern="1200" dirty="0">
                    <a:solidFill>
                      <a:schemeClr val="tx1"/>
                    </a:solidFill>
                    <a:effectLst/>
                    <a:latin typeface="+mn-lt"/>
                    <a:ea typeface="+mn-ea"/>
                    <a:cs typeface="+mn-cs"/>
                  </a:rPr>
                  <a:t>10 km/hr+5 km/hr = 15 km/hr </a:t>
                </a:r>
              </a:p>
              <a:p>
                <a:r>
                  <a:rPr lang="en-IN" sz="1200" kern="1200" dirty="0">
                    <a:solidFill>
                      <a:schemeClr val="tx1"/>
                    </a:solidFill>
                    <a:effectLst/>
                    <a:latin typeface="+mn-lt"/>
                    <a:ea typeface="+mn-ea"/>
                    <a:cs typeface="+mn-cs"/>
                  </a:rPr>
                  <a:t>Relative distance travelled in 1 hr = 15 km </a:t>
                </a:r>
              </a:p>
              <a:p>
                <a:r>
                  <a:rPr lang="en-IN" sz="1200" kern="1200" dirty="0">
                    <a:solidFill>
                      <a:schemeClr val="tx1"/>
                    </a:solidFill>
                    <a:effectLst/>
                    <a:latin typeface="+mn-lt"/>
                    <a:ea typeface="+mn-ea"/>
                    <a:cs typeface="+mn-cs"/>
                  </a:rPr>
                  <a:t>Distance between them before 1 hr of collision = 15 km</a:t>
                </a:r>
              </a:p>
              <a:p>
                <a:r>
                  <a:rPr lang="en-IN" sz="1200" kern="1200" dirty="0">
                    <a:solidFill>
                      <a:schemeClr val="tx1"/>
                    </a:solidFill>
                    <a:effectLst/>
                    <a:latin typeface="+mn-lt"/>
                    <a:ea typeface="+mn-ea"/>
                    <a:cs typeface="+mn-cs"/>
                  </a:rPr>
                  <a:t>Distance between them before 1 min of collision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15</m:t>
                        </m:r>
                      </m:num>
                      <m:den>
                        <m:r>
                          <a:rPr lang="en-IN" sz="1200" i="1" kern="1200">
                            <a:solidFill>
                              <a:schemeClr val="tx1"/>
                            </a:solidFill>
                            <a:effectLst/>
                            <a:latin typeface="Cambria Math" panose="02040503050406030204" pitchFamily="18" charset="0"/>
                            <a:ea typeface="+mn-ea"/>
                            <a:cs typeface="+mn-cs"/>
                          </a:rPr>
                          <m:t>60</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b="1" i="1" kern="1200">
                            <a:solidFill>
                              <a:schemeClr val="tx1"/>
                            </a:solidFill>
                            <a:effectLst/>
                            <a:latin typeface="Cambria Math" panose="02040503050406030204" pitchFamily="18" charset="0"/>
                            <a:ea typeface="+mn-ea"/>
                            <a:cs typeface="+mn-cs"/>
                          </a:rPr>
                        </m:ctrlPr>
                      </m:fPr>
                      <m:num>
                        <m:r>
                          <a:rPr lang="en-IN" sz="1200" b="1" i="1" kern="1200">
                            <a:solidFill>
                              <a:schemeClr val="tx1"/>
                            </a:solidFill>
                            <a:effectLst/>
                            <a:latin typeface="Cambria Math" panose="02040503050406030204" pitchFamily="18" charset="0"/>
                            <a:ea typeface="+mn-ea"/>
                            <a:cs typeface="+mn-cs"/>
                          </a:rPr>
                          <m:t>𝟏</m:t>
                        </m:r>
                      </m:num>
                      <m:den>
                        <m:r>
                          <a:rPr lang="en-IN" sz="1200" b="1" i="1" kern="1200">
                            <a:solidFill>
                              <a:schemeClr val="tx1"/>
                            </a:solidFill>
                            <a:effectLst/>
                            <a:latin typeface="Cambria Math" panose="02040503050406030204" pitchFamily="18" charset="0"/>
                            <a:ea typeface="+mn-ea"/>
                            <a:cs typeface="+mn-cs"/>
                          </a:rPr>
                          <m:t>𝟒</m:t>
                        </m:r>
                      </m:den>
                    </m:f>
                  </m:oMath>
                </a14:m>
                <a:r>
                  <a:rPr lang="en-IN" sz="1200" b="1" kern="1200" dirty="0">
                    <a:solidFill>
                      <a:schemeClr val="tx1"/>
                    </a:solidFill>
                    <a:effectLst/>
                    <a:latin typeface="+mn-lt"/>
                    <a:ea typeface="+mn-ea"/>
                    <a:cs typeface="+mn-cs"/>
                  </a:rPr>
                  <a:t> km</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marL="0" indent="0">
                  <a:buFont typeface="Symbol" panose="05050102010706020507" pitchFamily="18" charset="2"/>
                  <a:buNone/>
                </a:pPr>
                <a:endParaRPr lang="en-US" b="1" dirty="0"/>
              </a:p>
            </p:txBody>
          </p:sp>
        </mc:Choice>
        <mc:Fallback xmlns="">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Relative speed of two boats, since they are in opposite directions,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10 km/hr+5 km/hr = 15 </a:t>
                </a:r>
                <a:r>
                  <a:rPr lang="en-IN" sz="1200" kern="1200" dirty="0" smtClean="0">
                    <a:solidFill>
                      <a:schemeClr val="tx1"/>
                    </a:solidFill>
                    <a:effectLst/>
                    <a:latin typeface="+mn-lt"/>
                    <a:ea typeface="+mn-ea"/>
                    <a:cs typeface="+mn-cs"/>
                  </a:rPr>
                  <a:t>km/hr</a:t>
                </a:r>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Relative distance travelled in 1 hr = 15 km </a:t>
                </a:r>
              </a:p>
              <a:p>
                <a:r>
                  <a:rPr lang="en-IN" sz="1200" kern="1200" dirty="0">
                    <a:solidFill>
                      <a:schemeClr val="tx1"/>
                    </a:solidFill>
                    <a:effectLst/>
                    <a:latin typeface="+mn-lt"/>
                    <a:ea typeface="+mn-ea"/>
                    <a:cs typeface="+mn-cs"/>
                  </a:rPr>
                  <a:t>Distance between them before 1 hr of collision = 15 km</a:t>
                </a:r>
              </a:p>
              <a:p>
                <a:r>
                  <a:rPr lang="en-IN" sz="1200" kern="1200" dirty="0">
                    <a:solidFill>
                      <a:schemeClr val="tx1"/>
                    </a:solidFill>
                    <a:effectLst/>
                    <a:latin typeface="+mn-lt"/>
                    <a:ea typeface="+mn-ea"/>
                    <a:cs typeface="+mn-cs"/>
                  </a:rPr>
                  <a:t>Distance between them before 1 min of collision = </a:t>
                </a:r>
                <a:r>
                  <a:rPr lang="en-IN" sz="1200" i="0" kern="1200">
                    <a:solidFill>
                      <a:schemeClr val="tx1"/>
                    </a:solidFill>
                    <a:effectLst/>
                    <a:latin typeface="+mn-lt"/>
                    <a:ea typeface="+mn-ea"/>
                    <a:cs typeface="+mn-cs"/>
                  </a:rPr>
                  <a:t>15/60</a:t>
                </a:r>
                <a:r>
                  <a:rPr lang="en-IN" sz="1200" kern="1200" dirty="0">
                    <a:solidFill>
                      <a:schemeClr val="tx1"/>
                    </a:solidFill>
                    <a:effectLst/>
                    <a:latin typeface="+mn-lt"/>
                    <a:ea typeface="+mn-ea"/>
                    <a:cs typeface="+mn-cs"/>
                  </a:rPr>
                  <a:t> = </a:t>
                </a:r>
                <a:r>
                  <a:rPr lang="en-IN" sz="1200" b="1" i="0" kern="1200">
                    <a:solidFill>
                      <a:schemeClr val="tx1"/>
                    </a:solidFill>
                    <a:effectLst/>
                    <a:latin typeface="+mn-lt"/>
                    <a:ea typeface="+mn-ea"/>
                    <a:cs typeface="+mn-cs"/>
                  </a:rPr>
                  <a:t>𝟏/𝟒</a:t>
                </a:r>
                <a:r>
                  <a:rPr lang="en-IN" sz="1200" b="1" kern="1200" dirty="0">
                    <a:solidFill>
                      <a:schemeClr val="tx1"/>
                    </a:solidFill>
                    <a:effectLst/>
                    <a:latin typeface="+mn-lt"/>
                    <a:ea typeface="+mn-ea"/>
                    <a:cs typeface="+mn-cs"/>
                  </a:rPr>
                  <a:t> km</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marL="0" indent="0">
                  <a:buFont typeface="Symbol" panose="05050102010706020507" pitchFamily="18" charset="2"/>
                  <a:buNone/>
                </a:pPr>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93454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304800" y="4800600"/>
            <a:ext cx="6858000" cy="5356248"/>
          </a:xfrm>
          <a:prstGeom prst="rect">
            <a:avLst/>
          </a:prstGeom>
        </p:spPr>
      </p:pic>
      <p:sp>
        <p:nvSpPr>
          <p:cNvPr id="3" name="Notes Placeholder 2"/>
          <p:cNvSpPr>
            <a:spLocks noGrp="1"/>
          </p:cNvSpPr>
          <p:nvPr>
            <p:ph type="body" idx="1"/>
          </p:nvPr>
        </p:nvSpPr>
        <p:spPr/>
        <p:txBody>
          <a:bodyPr/>
          <a:lstStyle/>
          <a:p>
            <a:pPr marL="0" indent="0">
              <a:buFont typeface="Symbol" panose="05050102010706020507" pitchFamily="18" charset="2"/>
              <a:buNone/>
            </a:pPr>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767543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Option 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Car A takes 6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to reach from P to q. </a:t>
            </a:r>
          </a:p>
          <a:p>
            <a:r>
              <a:rPr lang="en-US" sz="1200" kern="1200" dirty="0">
                <a:solidFill>
                  <a:schemeClr val="tx1"/>
                </a:solidFill>
                <a:effectLst/>
                <a:latin typeface="+mn-lt"/>
                <a:ea typeface="+mn-ea"/>
                <a:cs typeface="+mn-cs"/>
              </a:rPr>
              <a:t>so the speed of car A = 240/6 = 40 kmph. </a:t>
            </a:r>
          </a:p>
          <a:p>
            <a:r>
              <a:rPr lang="en-US" sz="1200" kern="1200" dirty="0">
                <a:solidFill>
                  <a:schemeClr val="tx1"/>
                </a:solidFill>
                <a:effectLst/>
                <a:latin typeface="+mn-lt"/>
                <a:ea typeface="+mn-ea"/>
                <a:cs typeface="+mn-cs"/>
              </a:rPr>
              <a:t>Car B takes 8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to reach from q to p. </a:t>
            </a:r>
          </a:p>
          <a:p>
            <a:r>
              <a:rPr lang="en-US" sz="1200" kern="1200" dirty="0">
                <a:solidFill>
                  <a:schemeClr val="tx1"/>
                </a:solidFill>
                <a:effectLst/>
                <a:latin typeface="+mn-lt"/>
                <a:ea typeface="+mn-ea"/>
                <a:cs typeface="+mn-cs"/>
              </a:rPr>
              <a:t>so the speed of car B = 240/8 = 30 kmph.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Car A starts at 6 am from P. Car B starts at 7 am from Q. The time required (in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after 7 am for car A and B to meet each other is = 200/70 = 20/7 hours. Car C starts from A at 5 am. The time required (in </a:t>
            </a:r>
            <a:r>
              <a:rPr lang="en-US" sz="1200" kern="1200" dirty="0" err="1">
                <a:solidFill>
                  <a:schemeClr val="tx1"/>
                </a:solidFill>
                <a:effectLst/>
                <a:latin typeface="+mn-lt"/>
                <a:ea typeface="+mn-ea"/>
                <a:cs typeface="+mn-cs"/>
              </a:rPr>
              <a:t>hrs</a:t>
            </a:r>
            <a:r>
              <a:rPr lang="en-US" sz="1200" kern="1200" dirty="0">
                <a:solidFill>
                  <a:schemeClr val="tx1"/>
                </a:solidFill>
                <a:effectLst/>
                <a:latin typeface="+mn-lt"/>
                <a:ea typeface="+mn-ea"/>
                <a:cs typeface="+mn-cs"/>
              </a:rPr>
              <a:t>) for Car A and C meet each other after 6 am is = (20/7 + 1) hrs.</a:t>
            </a:r>
          </a:p>
          <a:p>
            <a:r>
              <a:rPr lang="en-US" sz="1200" kern="1200" dirty="0">
                <a:solidFill>
                  <a:schemeClr val="tx1"/>
                </a:solidFill>
                <a:effectLst/>
                <a:latin typeface="+mn-lt"/>
                <a:ea typeface="+mn-ea"/>
                <a:cs typeface="+mn-cs"/>
              </a:rPr>
              <a:t>If the speed of Car C is </a:t>
            </a:r>
            <a:r>
              <a:rPr lang="en-US" sz="1200" kern="1200" dirty="0" err="1">
                <a:solidFill>
                  <a:schemeClr val="tx1"/>
                </a:solidFill>
                <a:effectLst/>
                <a:latin typeface="+mn-lt"/>
                <a:ea typeface="+mn-ea"/>
                <a:cs typeface="+mn-cs"/>
              </a:rPr>
              <a:t>Sc</a:t>
            </a:r>
            <a:r>
              <a:rPr lang="en-US" sz="1200" kern="1200" dirty="0">
                <a:solidFill>
                  <a:schemeClr val="tx1"/>
                </a:solidFill>
                <a:effectLst/>
                <a:latin typeface="+mn-lt"/>
                <a:ea typeface="+mn-ea"/>
                <a:cs typeface="+mn-cs"/>
              </a:rPr>
              <a:t>, then</a:t>
            </a:r>
          </a:p>
          <a:p>
            <a:r>
              <a:rPr lang="en-US" sz="1200" kern="1200" dirty="0" err="1">
                <a:solidFill>
                  <a:schemeClr val="tx1"/>
                </a:solidFill>
                <a:effectLst/>
                <a:latin typeface="+mn-lt"/>
                <a:ea typeface="+mn-ea"/>
                <a:cs typeface="+mn-cs"/>
              </a:rPr>
              <a:t>Sc</a:t>
            </a:r>
            <a:r>
              <a:rPr lang="en-US" sz="1200" kern="1200" dirty="0">
                <a:solidFill>
                  <a:schemeClr val="tx1"/>
                </a:solidFill>
                <a:effectLst/>
                <a:latin typeface="+mn-lt"/>
                <a:ea typeface="+mn-ea"/>
                <a:cs typeface="+mn-cs"/>
              </a:rPr>
              <a:t>/ (40-sc) =20/7+1 </a:t>
            </a:r>
          </a:p>
          <a:p>
            <a:r>
              <a:rPr lang="en-US" sz="1200" kern="1200" dirty="0">
                <a:solidFill>
                  <a:schemeClr val="tx1"/>
                </a:solidFill>
                <a:effectLst/>
                <a:latin typeface="+mn-lt"/>
                <a:ea typeface="+mn-ea"/>
                <a:cs typeface="+mn-cs"/>
              </a:rPr>
              <a:t>7Sc = 27*40 – 27Sc,  </a:t>
            </a:r>
            <a:r>
              <a:rPr lang="en-US" sz="1200" kern="1200" dirty="0" err="1">
                <a:solidFill>
                  <a:schemeClr val="tx1"/>
                </a:solidFill>
                <a:effectLst/>
                <a:latin typeface="+mn-lt"/>
                <a:ea typeface="+mn-ea"/>
                <a:cs typeface="+mn-cs"/>
              </a:rPr>
              <a:t>Sc</a:t>
            </a:r>
            <a:r>
              <a:rPr lang="en-US" sz="1200" kern="1200" dirty="0">
                <a:solidFill>
                  <a:schemeClr val="tx1"/>
                </a:solidFill>
                <a:effectLst/>
                <a:latin typeface="+mn-lt"/>
                <a:ea typeface="+mn-ea"/>
                <a:cs typeface="+mn-cs"/>
              </a:rPr>
              <a:t>= (27*40)/34   </a:t>
            </a:r>
          </a:p>
          <a:p>
            <a:r>
              <a:rPr lang="en-US" sz="1200" kern="1200" dirty="0">
                <a:solidFill>
                  <a:schemeClr val="tx1"/>
                </a:solidFill>
                <a:effectLst/>
                <a:latin typeface="+mn-lt"/>
                <a:ea typeface="+mn-ea"/>
                <a:cs typeface="+mn-cs"/>
              </a:rPr>
              <a:t>Time taken by Car C to travel from P to Q = 240/ ((27*40)/34) = (240*34)/(27*40)=68/9 Hours    </a:t>
            </a:r>
          </a:p>
          <a:p>
            <a:r>
              <a:rPr lang="en-US" sz="1200" kern="1200" dirty="0">
                <a:solidFill>
                  <a:schemeClr val="tx1"/>
                </a:solidFill>
                <a:effectLst/>
                <a:latin typeface="+mn-lt"/>
                <a:ea typeface="+mn-ea"/>
                <a:cs typeface="+mn-cs"/>
              </a:rPr>
              <a:t>Hence the correct Answer is </a:t>
            </a:r>
            <a:r>
              <a:rPr lang="en-US" sz="1200" b="1" kern="1200" dirty="0">
                <a:solidFill>
                  <a:schemeClr val="tx1"/>
                </a:solidFill>
                <a:effectLst/>
                <a:latin typeface="+mn-lt"/>
                <a:ea typeface="+mn-ea"/>
                <a:cs typeface="+mn-cs"/>
              </a:rPr>
              <a:t>Option A</a:t>
            </a:r>
            <a:endParaRPr lang="en-US" sz="1200" kern="1200" dirty="0">
              <a:solidFill>
                <a:schemeClr val="tx1"/>
              </a:solidFill>
              <a:effectLst/>
              <a:latin typeface="+mn-lt"/>
              <a:ea typeface="+mn-ea"/>
              <a:cs typeface="+mn-cs"/>
            </a:endParaRPr>
          </a:p>
          <a:p>
            <a:endParaRPr lang="en-US" dirty="0"/>
          </a:p>
          <a:p>
            <a:pPr marL="0" indent="0">
              <a:buFont typeface="Symbol" panose="05050102010706020507" pitchFamily="18" charset="2"/>
              <a:buNone/>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159249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are two bodies moving at different Speeds. So assume </a:t>
            </a:r>
            <a:r>
              <a:rPr lang="en-IN" sz="1200" b="0" i="0" kern="1200" dirty="0" err="1">
                <a:solidFill>
                  <a:schemeClr val="tx1"/>
                </a:solidFill>
                <a:effectLst/>
                <a:latin typeface="+mn-lt"/>
                <a:ea typeface="+mn-ea"/>
                <a:cs typeface="+mn-cs"/>
              </a:rPr>
              <a:t>Bhagu</a:t>
            </a:r>
            <a:r>
              <a:rPr lang="en-IN" sz="1200" b="0" i="0" kern="1200" dirty="0">
                <a:solidFill>
                  <a:schemeClr val="tx1"/>
                </a:solidFill>
                <a:effectLst/>
                <a:latin typeface="+mn-lt"/>
                <a:ea typeface="+mn-ea"/>
                <a:cs typeface="+mn-cs"/>
              </a:rPr>
              <a:t> Ram to be stationary and take the Speed of </a:t>
            </a:r>
            <a:r>
              <a:rPr lang="en-IN" sz="1200" b="0" i="0" kern="1200" dirty="0" err="1">
                <a:solidFill>
                  <a:schemeClr val="tx1"/>
                </a:solidFill>
                <a:effectLst/>
                <a:latin typeface="+mn-lt"/>
                <a:ea typeface="+mn-ea"/>
                <a:cs typeface="+mn-cs"/>
              </a:rPr>
              <a:t>Pakad</a:t>
            </a:r>
            <a:r>
              <a:rPr lang="en-IN" sz="1200" b="0" i="0" kern="1200" dirty="0">
                <a:solidFill>
                  <a:schemeClr val="tx1"/>
                </a:solidFill>
                <a:effectLst/>
                <a:latin typeface="+mn-lt"/>
                <a:ea typeface="+mn-ea"/>
                <a:cs typeface="+mn-cs"/>
              </a:rPr>
              <a:t> Singh relative to </a:t>
            </a:r>
            <a:r>
              <a:rPr lang="en-IN" sz="1200" b="0" i="0" kern="1200" dirty="0" err="1">
                <a:solidFill>
                  <a:schemeClr val="tx1"/>
                </a:solidFill>
                <a:effectLst/>
                <a:latin typeface="+mn-lt"/>
                <a:ea typeface="+mn-ea"/>
                <a:cs typeface="+mn-cs"/>
              </a:rPr>
              <a:t>Bhagu</a:t>
            </a:r>
            <a:r>
              <a:rPr lang="en-IN" sz="1200" b="0" i="0" kern="1200" dirty="0">
                <a:solidFill>
                  <a:schemeClr val="tx1"/>
                </a:solidFill>
                <a:effectLst/>
                <a:latin typeface="+mn-lt"/>
                <a:ea typeface="+mn-ea"/>
                <a:cs typeface="+mn-cs"/>
              </a:rPr>
              <a:t> Ram. So, now once the concept of relative Speed is applied, it can be deduced that </a:t>
            </a:r>
            <a:r>
              <a:rPr lang="en-IN" sz="1200" b="0" i="0" kern="1200" dirty="0" err="1">
                <a:solidFill>
                  <a:schemeClr val="tx1"/>
                </a:solidFill>
                <a:effectLst/>
                <a:latin typeface="+mn-lt"/>
                <a:ea typeface="+mn-ea"/>
                <a:cs typeface="+mn-cs"/>
              </a:rPr>
              <a:t>Bhagu</a:t>
            </a:r>
            <a:r>
              <a:rPr lang="en-IN" sz="1200" b="0" i="0" kern="1200" dirty="0">
                <a:solidFill>
                  <a:schemeClr val="tx1"/>
                </a:solidFill>
                <a:effectLst/>
                <a:latin typeface="+mn-lt"/>
                <a:ea typeface="+mn-ea"/>
                <a:cs typeface="+mn-cs"/>
              </a:rPr>
              <a:t> Ram is standing and </a:t>
            </a:r>
            <a:r>
              <a:rPr lang="en-IN" sz="1200" b="0" i="0" kern="1200" dirty="0" err="1">
                <a:solidFill>
                  <a:schemeClr val="tx1"/>
                </a:solidFill>
                <a:effectLst/>
                <a:latin typeface="+mn-lt"/>
                <a:ea typeface="+mn-ea"/>
                <a:cs typeface="+mn-cs"/>
              </a:rPr>
              <a:t>Pakad</a:t>
            </a:r>
            <a:r>
              <a:rPr lang="en-IN" sz="1200" b="0" i="0" kern="1200" dirty="0">
                <a:solidFill>
                  <a:schemeClr val="tx1"/>
                </a:solidFill>
                <a:effectLst/>
                <a:latin typeface="+mn-lt"/>
                <a:ea typeface="+mn-ea"/>
                <a:cs typeface="+mn-cs"/>
              </a:rPr>
              <a:t> Singh who is at a Distance of 200 m is running at 7 – 5 = 2 kmph. To catch </a:t>
            </a:r>
            <a:r>
              <a:rPr lang="en-IN" sz="1200" b="0" i="0" kern="1200" dirty="0" err="1">
                <a:solidFill>
                  <a:schemeClr val="tx1"/>
                </a:solidFill>
                <a:effectLst/>
                <a:latin typeface="+mn-lt"/>
                <a:ea typeface="+mn-ea"/>
                <a:cs typeface="+mn-cs"/>
              </a:rPr>
              <a:t>Bhagu</a:t>
            </a:r>
            <a:r>
              <a:rPr lang="en-IN" sz="1200" b="0" i="0" kern="1200" dirty="0">
                <a:solidFill>
                  <a:schemeClr val="tx1"/>
                </a:solidFill>
                <a:effectLst/>
                <a:latin typeface="+mn-lt"/>
                <a:ea typeface="+mn-ea"/>
                <a:cs typeface="+mn-cs"/>
              </a:rPr>
              <a:t> Ram he needs to travel a Distance of 200 </a:t>
            </a:r>
            <a:r>
              <a:rPr lang="en-IN" sz="1200" b="0" i="0" kern="1200" dirty="0" err="1">
                <a:solidFill>
                  <a:schemeClr val="tx1"/>
                </a:solidFill>
                <a:effectLst/>
                <a:latin typeface="+mn-lt"/>
                <a:ea typeface="+mn-ea"/>
                <a:cs typeface="+mn-cs"/>
              </a:rPr>
              <a:t>ms</a:t>
            </a:r>
            <a:r>
              <a:rPr lang="en-IN" sz="1200" b="0" i="0" kern="1200" dirty="0">
                <a:solidFill>
                  <a:schemeClr val="tx1"/>
                </a:solidFill>
                <a:effectLst/>
                <a:latin typeface="+mn-lt"/>
                <a:ea typeface="+mn-ea"/>
                <a:cs typeface="+mn-cs"/>
              </a:rPr>
              <a:t> or 0.2 km. So Time taken = 0.2/2 = 0.1 hours or 6 minutes. Thus the Distance that is covered by </a:t>
            </a:r>
            <a:r>
              <a:rPr lang="en-IN" sz="1200" b="0" i="0" kern="1200" dirty="0" err="1">
                <a:solidFill>
                  <a:schemeClr val="tx1"/>
                </a:solidFill>
                <a:effectLst/>
                <a:latin typeface="+mn-lt"/>
                <a:ea typeface="+mn-ea"/>
                <a:cs typeface="+mn-cs"/>
              </a:rPr>
              <a:t>Bhagu</a:t>
            </a:r>
            <a:r>
              <a:rPr lang="en-IN" sz="1200" b="0" i="0" kern="1200" dirty="0">
                <a:solidFill>
                  <a:schemeClr val="tx1"/>
                </a:solidFill>
                <a:effectLst/>
                <a:latin typeface="+mn-lt"/>
                <a:ea typeface="+mn-ea"/>
                <a:cs typeface="+mn-cs"/>
              </a:rPr>
              <a:t> Ram before being caught is 0.5 km.</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131703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us assume that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started running at 10 AM and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started at 12 noon.</a:t>
            </a:r>
          </a:p>
          <a:p>
            <a:r>
              <a:rPr lang="en-IN" sz="1200" b="0" i="0" kern="1200" dirty="0">
                <a:solidFill>
                  <a:schemeClr val="tx1"/>
                </a:solidFill>
                <a:effectLst/>
                <a:latin typeface="+mn-lt"/>
                <a:ea typeface="+mn-ea"/>
                <a:cs typeface="+mn-cs"/>
              </a:rPr>
              <a:t>So, in these two hours distance travelled by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60 km and the relative speed of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w.r.t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10 km/hr.</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will overtake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after </a:t>
            </a:r>
            <a:r>
              <a:rPr lang="en-IN" sz="1200" b="0" i="0" u="none" strike="noStrike" kern="1200" dirty="0">
                <a:solidFill>
                  <a:schemeClr val="tx1"/>
                </a:solidFill>
                <a:effectLst/>
                <a:latin typeface="+mn-lt"/>
                <a:ea typeface="+mn-ea"/>
                <a:cs typeface="+mn-cs"/>
              </a:rPr>
              <a:t>=60/10=6</a:t>
            </a:r>
            <a:r>
              <a:rPr lang="en-IN" sz="1200" b="0" i="0" u="none" strike="noStrike"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hrs</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reaches there at 6 PM.</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also overtakes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at 6 PM.</a:t>
            </a:r>
          </a:p>
          <a:p>
            <a:r>
              <a:rPr lang="en-IN" sz="1200" b="0" i="0" kern="1200" dirty="0">
                <a:solidFill>
                  <a:schemeClr val="tx1"/>
                </a:solidFill>
                <a:effectLst/>
                <a:latin typeface="+mn-lt"/>
                <a:ea typeface="+mn-ea"/>
                <a:cs typeface="+mn-cs"/>
              </a:rPr>
              <a:t>Let us assume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takes </a:t>
            </a:r>
            <a:r>
              <a:rPr lang="en-IN" sz="1200" b="0" i="0" u="none" strike="noStrike" kern="1200" dirty="0">
                <a:solidFill>
                  <a:schemeClr val="tx1"/>
                </a:solidFill>
                <a:effectLst/>
                <a:latin typeface="+mn-lt"/>
                <a:ea typeface="+mn-ea"/>
                <a:cs typeface="+mn-cs"/>
              </a:rPr>
              <a:t>t</a:t>
            </a:r>
            <a:r>
              <a:rPr lang="en-IN" sz="1200" b="0" i="0" kern="1200" dirty="0">
                <a:solidFill>
                  <a:schemeClr val="tx1"/>
                </a:solidFill>
                <a:effectLst/>
                <a:latin typeface="+mn-lt"/>
                <a:ea typeface="+mn-ea"/>
                <a:cs typeface="+mn-cs"/>
              </a:rPr>
              <a:t> time to overtake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and the relative speed of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w.r.t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30 km/hr and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ran for 8 hrs.</a:t>
            </a:r>
          </a:p>
          <a:p>
            <a:r>
              <a:rPr lang="en-IN" sz="1200" b="0" i="0" kern="1200" dirty="0">
                <a:solidFill>
                  <a:schemeClr val="tx1"/>
                </a:solidFill>
                <a:effectLst/>
                <a:latin typeface="+mn-lt"/>
                <a:ea typeface="+mn-ea"/>
                <a:cs typeface="+mn-cs"/>
              </a:rPr>
              <a:t>So, distance travelled by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a:t>
            </a:r>
          </a:p>
          <a:p>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time×speed</a:t>
            </a:r>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=8×30</a:t>
            </a:r>
            <a:r>
              <a:rPr lang="en-IN" sz="1200" b="0" i="0" kern="1200" dirty="0">
                <a:solidFill>
                  <a:schemeClr val="tx1"/>
                </a:solidFill>
                <a:effectLst/>
                <a:latin typeface="+mn-lt"/>
                <a:ea typeface="+mn-ea"/>
                <a:cs typeface="+mn-cs"/>
              </a:rPr>
              <a:t> -------- (1)</a:t>
            </a:r>
          </a:p>
          <a:p>
            <a:r>
              <a:rPr lang="en-IN" sz="1200" b="0" i="0" kern="1200" dirty="0">
                <a:solidFill>
                  <a:schemeClr val="tx1"/>
                </a:solidFill>
                <a:effectLst/>
                <a:latin typeface="+mn-lt"/>
                <a:ea typeface="+mn-ea"/>
                <a:cs typeface="+mn-cs"/>
              </a:rPr>
              <a:t>While </a:t>
            </a:r>
            <a:r>
              <a:rPr lang="en-IN" sz="1200" b="0" i="0" kern="1200" dirty="0" err="1">
                <a:solidFill>
                  <a:schemeClr val="tx1"/>
                </a:solidFill>
                <a:effectLst/>
                <a:latin typeface="+mn-lt"/>
                <a:ea typeface="+mn-ea"/>
                <a:cs typeface="+mn-cs"/>
              </a:rPr>
              <a:t>Kiranmala's</a:t>
            </a:r>
            <a:r>
              <a:rPr lang="en-IN" sz="1200" b="0" i="0" kern="1200" dirty="0">
                <a:solidFill>
                  <a:schemeClr val="tx1"/>
                </a:solidFill>
                <a:effectLst/>
                <a:latin typeface="+mn-lt"/>
                <a:ea typeface="+mn-ea"/>
                <a:cs typeface="+mn-cs"/>
              </a:rPr>
              <a:t> distance travelled is:</a:t>
            </a:r>
          </a:p>
          <a:p>
            <a:r>
              <a:rPr lang="en-IN" sz="1200" b="0" i="0" u="none" strike="noStrike" kern="1200" dirty="0">
                <a:solidFill>
                  <a:schemeClr val="tx1"/>
                </a:solidFill>
                <a:effectLst/>
                <a:latin typeface="+mn-lt"/>
                <a:ea typeface="+mn-ea"/>
                <a:cs typeface="+mn-cs"/>
              </a:rPr>
              <a:t>=t×60</a:t>
            </a:r>
            <a:r>
              <a:rPr lang="en-IN" sz="1200" b="0" i="0" kern="1200" dirty="0">
                <a:solidFill>
                  <a:schemeClr val="tx1"/>
                </a:solidFill>
                <a:effectLst/>
                <a:latin typeface="+mn-lt"/>
                <a:ea typeface="+mn-ea"/>
                <a:cs typeface="+mn-cs"/>
              </a:rPr>
              <a:t> -------- (2)</a:t>
            </a:r>
          </a:p>
          <a:p>
            <a:r>
              <a:rPr lang="en-IN" sz="1200" b="0" i="0" kern="1200" dirty="0">
                <a:solidFill>
                  <a:schemeClr val="tx1"/>
                </a:solidFill>
                <a:effectLst/>
                <a:latin typeface="+mn-lt"/>
                <a:ea typeface="+mn-ea"/>
                <a:cs typeface="+mn-cs"/>
              </a:rPr>
              <a:t>Since distance </a:t>
            </a:r>
            <a:r>
              <a:rPr lang="en-IN" sz="1200" b="0" i="0" kern="1200" dirty="0" err="1">
                <a:solidFill>
                  <a:schemeClr val="tx1"/>
                </a:solidFill>
                <a:effectLst/>
                <a:latin typeface="+mn-lt"/>
                <a:ea typeface="+mn-ea"/>
                <a:cs typeface="+mn-cs"/>
              </a:rPr>
              <a:t>traveled</a:t>
            </a:r>
            <a:r>
              <a:rPr lang="en-IN" sz="1200" b="0" i="0" kern="1200" dirty="0">
                <a:solidFill>
                  <a:schemeClr val="tx1"/>
                </a:solidFill>
                <a:effectLst/>
                <a:latin typeface="+mn-lt"/>
                <a:ea typeface="+mn-ea"/>
                <a:cs typeface="+mn-cs"/>
              </a:rPr>
              <a:t> by them is equal,</a:t>
            </a:r>
          </a:p>
          <a:p>
            <a:r>
              <a:rPr lang="en-IN" sz="1200" b="0" i="0" u="none" strike="noStrike" kern="1200" dirty="0">
                <a:solidFill>
                  <a:schemeClr val="tx1"/>
                </a:solidFill>
                <a:effectLst/>
                <a:latin typeface="+mn-lt"/>
                <a:ea typeface="+mn-ea"/>
                <a:cs typeface="+mn-cs"/>
              </a:rPr>
              <a:t>⇒(1)=(2)</a:t>
            </a:r>
            <a:endParaRPr lang="en-IN" sz="1200" b="0" i="0"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⇒8×30=t×60</a:t>
            </a:r>
            <a:endParaRPr lang="en-IN" sz="1200" b="0" i="0"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t=4</a:t>
            </a:r>
            <a:r>
              <a:rPr lang="en-IN" sz="1200" b="0" i="0" kern="1200" dirty="0">
                <a:solidFill>
                  <a:schemeClr val="tx1"/>
                </a:solidFill>
                <a:effectLst/>
                <a:latin typeface="+mn-lt"/>
                <a:ea typeface="+mn-ea"/>
                <a:cs typeface="+mn-cs"/>
              </a:rPr>
              <a:t> hours</a:t>
            </a:r>
          </a:p>
          <a:p>
            <a:r>
              <a:rPr lang="en-IN" sz="1200" b="0" i="0" kern="1200" dirty="0">
                <a:solidFill>
                  <a:schemeClr val="tx1"/>
                </a:solidFill>
                <a:effectLst/>
                <a:latin typeface="+mn-lt"/>
                <a:ea typeface="+mn-ea"/>
                <a:cs typeface="+mn-cs"/>
              </a:rPr>
              <a:t>So, after </a:t>
            </a:r>
            <a:r>
              <a:rPr lang="en-IN" sz="1200" b="0" i="0" u="none" strike="noStrike" kern="1200" dirty="0">
                <a:solidFill>
                  <a:schemeClr val="tx1"/>
                </a:solidFill>
                <a:effectLst/>
                <a:latin typeface="+mn-lt"/>
                <a:ea typeface="+mn-ea"/>
                <a:cs typeface="+mn-cs"/>
              </a:rPr>
              <a:t>4 hrs</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will start running</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30925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Bus A</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Travels 200km @ 40kmph</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next 200km @ 50kmph and</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final 200km @ 60kmph</a:t>
            </a:r>
            <a:br>
              <a:rPr lang="en-IN" sz="1200" b="0" i="0" kern="1200" dirty="0">
                <a:solidFill>
                  <a:schemeClr val="tx1"/>
                </a:solidFill>
                <a:effectLst/>
                <a:latin typeface="+mn-lt"/>
                <a:ea typeface="+mn-ea"/>
                <a:cs typeface="+mn-cs"/>
              </a:rPr>
            </a:b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So, Bus A will be at a distance of 200km from city M after 5 hours, and at a distance of 400km after 9 hours, and reach N after 12 hours and 20 mins</a:t>
            </a:r>
            <a:br>
              <a:rPr lang="en-IN" sz="1200" b="0" i="0" kern="1200" dirty="0">
                <a:solidFill>
                  <a:schemeClr val="tx1"/>
                </a:solidFill>
                <a:effectLst/>
                <a:latin typeface="+mn-lt"/>
                <a:ea typeface="+mn-ea"/>
                <a:cs typeface="+mn-cs"/>
              </a:rPr>
            </a:b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Bus B</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Travels at an overall average speed of 50kmph, so will take 12 hours for the entire trip.</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So, Bus B will travel 160 </a:t>
            </a:r>
            <a:r>
              <a:rPr lang="en-IN" sz="1200" b="0" i="0" kern="1200" dirty="0" err="1">
                <a:solidFill>
                  <a:schemeClr val="tx1"/>
                </a:solidFill>
                <a:effectLst/>
                <a:latin typeface="+mn-lt"/>
                <a:ea typeface="+mn-ea"/>
                <a:cs typeface="+mn-cs"/>
              </a:rPr>
              <a:t>kms</a:t>
            </a:r>
            <a:r>
              <a:rPr lang="en-IN" sz="1200" b="0" i="0" kern="1200" dirty="0">
                <a:solidFill>
                  <a:schemeClr val="tx1"/>
                </a:solidFill>
                <a:effectLst/>
                <a:latin typeface="+mn-lt"/>
                <a:ea typeface="+mn-ea"/>
                <a:cs typeface="+mn-cs"/>
              </a:rPr>
              <a:t> in the first 4 hours , 200 </a:t>
            </a:r>
            <a:r>
              <a:rPr lang="en-IN" sz="1200" b="0" i="0" kern="1200" dirty="0" err="1">
                <a:solidFill>
                  <a:schemeClr val="tx1"/>
                </a:solidFill>
                <a:effectLst/>
                <a:latin typeface="+mn-lt"/>
                <a:ea typeface="+mn-ea"/>
                <a:cs typeface="+mn-cs"/>
              </a:rPr>
              <a:t>kms</a:t>
            </a:r>
            <a:r>
              <a:rPr lang="en-IN" sz="1200" b="0" i="0" kern="1200" dirty="0">
                <a:solidFill>
                  <a:schemeClr val="tx1"/>
                </a:solidFill>
                <a:effectLst/>
                <a:latin typeface="+mn-lt"/>
                <a:ea typeface="+mn-ea"/>
                <a:cs typeface="+mn-cs"/>
              </a:rPr>
              <a:t> in the next 4 hours and 240 in the final 4 hours</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So, both buses cross each other when they are in their middle legs.</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After 5 hours, bus A will be at a position 200kms from city M. At the same time, bus B will be at a distance 210kms from city N (4 * 40 + 50).</a:t>
            </a:r>
            <a:br>
              <a:rPr lang="en-IN" dirty="0"/>
            </a:br>
            <a:br>
              <a:rPr lang="en-IN" dirty="0"/>
            </a:br>
            <a:r>
              <a:rPr lang="en-IN" sz="1200" b="0" i="0" kern="1200" dirty="0">
                <a:solidFill>
                  <a:schemeClr val="tx1"/>
                </a:solidFill>
                <a:effectLst/>
                <a:latin typeface="+mn-lt"/>
                <a:ea typeface="+mn-ea"/>
                <a:cs typeface="+mn-cs"/>
              </a:rPr>
              <a:t>The distance between them will be 190kms (600 - 200 - 210). Relative speed = Sum of the two speeds = 50 + 50 = 100 kmph.</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Time taken = </a:t>
            </a:r>
            <a:r>
              <a:rPr lang="en-IN" sz="1200" b="0" i="0" u="none" strike="noStrike" kern="1200" dirty="0">
                <a:solidFill>
                  <a:schemeClr val="tx1"/>
                </a:solidFill>
                <a:effectLst/>
                <a:latin typeface="+mn-lt"/>
                <a:ea typeface="+mn-ea"/>
                <a:cs typeface="+mn-cs"/>
              </a:rPr>
              <a:t>190/100</a:t>
            </a:r>
            <a:r>
              <a:rPr lang="en-IN" sz="1200" b="0" i="0" kern="1200" dirty="0">
                <a:solidFill>
                  <a:schemeClr val="tx1"/>
                </a:solidFill>
                <a:effectLst/>
                <a:latin typeface="+mn-lt"/>
                <a:ea typeface="+mn-ea"/>
                <a:cs typeface="+mn-cs"/>
              </a:rPr>
              <a:t>= 1.9 hours. = 1 hour and 54 minutes. So, the two buses will meet after 6 hours and 54 minutes. Bus B will have travelled 210 + 95 = 305 </a:t>
            </a:r>
            <a:r>
              <a:rPr lang="en-IN" sz="1200" b="0" i="0" kern="1200" dirty="0" err="1">
                <a:solidFill>
                  <a:schemeClr val="tx1"/>
                </a:solidFill>
                <a:effectLst/>
                <a:latin typeface="+mn-lt"/>
                <a:ea typeface="+mn-ea"/>
                <a:cs typeface="+mn-cs"/>
              </a:rPr>
              <a:t>kms</a:t>
            </a:r>
            <a:r>
              <a:rPr lang="en-IN" sz="1200" b="0" i="0" kern="1200" dirty="0">
                <a:solidFill>
                  <a:schemeClr val="tx1"/>
                </a:solidFill>
                <a:effectLst/>
                <a:latin typeface="+mn-lt"/>
                <a:ea typeface="+mn-ea"/>
                <a:cs typeface="+mn-cs"/>
              </a:rPr>
              <a:t>. So, the two buses will meet at a point that is 305 </a:t>
            </a:r>
            <a:r>
              <a:rPr lang="en-IN" sz="1200" b="0" i="0" kern="1200" dirty="0" err="1">
                <a:solidFill>
                  <a:schemeClr val="tx1"/>
                </a:solidFill>
                <a:effectLst/>
                <a:latin typeface="+mn-lt"/>
                <a:ea typeface="+mn-ea"/>
                <a:cs typeface="+mn-cs"/>
              </a:rPr>
              <a:t>kms</a:t>
            </a:r>
            <a:r>
              <a:rPr lang="en-IN" sz="1200" b="0" i="0" kern="1200" dirty="0">
                <a:solidFill>
                  <a:schemeClr val="tx1"/>
                </a:solidFill>
                <a:effectLst/>
                <a:latin typeface="+mn-lt"/>
                <a:ea typeface="+mn-ea"/>
                <a:cs typeface="+mn-cs"/>
              </a:rPr>
              <a:t> from City N and 295 </a:t>
            </a:r>
            <a:r>
              <a:rPr lang="en-IN" sz="1200" b="0" i="0" kern="1200" dirty="0" err="1">
                <a:solidFill>
                  <a:schemeClr val="tx1"/>
                </a:solidFill>
                <a:effectLst/>
                <a:latin typeface="+mn-lt"/>
                <a:ea typeface="+mn-ea"/>
                <a:cs typeface="+mn-cs"/>
              </a:rPr>
              <a:t>kms</a:t>
            </a:r>
            <a:r>
              <a:rPr lang="en-IN" sz="1200" b="0" i="0" kern="1200" dirty="0">
                <a:solidFill>
                  <a:schemeClr val="tx1"/>
                </a:solidFill>
                <a:effectLst/>
                <a:latin typeface="+mn-lt"/>
                <a:ea typeface="+mn-ea"/>
                <a:cs typeface="+mn-cs"/>
              </a:rPr>
              <a:t> from city A.</a:t>
            </a:r>
          </a:p>
          <a:p>
            <a:r>
              <a:rPr lang="en-IN" sz="1200" b="0" i="0" kern="1200" dirty="0">
                <a:solidFill>
                  <a:schemeClr val="tx1"/>
                </a:solidFill>
                <a:effectLst/>
                <a:latin typeface="+mn-lt"/>
                <a:ea typeface="+mn-ea"/>
                <a:cs typeface="+mn-cs"/>
              </a:rPr>
              <a:t>The question is </a:t>
            </a:r>
            <a:r>
              <a:rPr lang="en-IN" sz="1200" b="1" i="0" kern="1200" dirty="0">
                <a:solidFill>
                  <a:schemeClr val="tx1"/>
                </a:solidFill>
                <a:effectLst/>
                <a:latin typeface="+mn-lt"/>
                <a:ea typeface="+mn-ea"/>
                <a:cs typeface="+mn-cs"/>
              </a:rPr>
              <a:t>"When and where will the two buses cross each other?</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Hence, the buses cross 295 </a:t>
            </a:r>
            <a:r>
              <a:rPr lang="en-IN" sz="1200" b="1" i="0" kern="1200" dirty="0" err="1">
                <a:solidFill>
                  <a:schemeClr val="tx1"/>
                </a:solidFill>
                <a:effectLst/>
                <a:latin typeface="+mn-lt"/>
                <a:ea typeface="+mn-ea"/>
                <a:cs typeface="+mn-cs"/>
              </a:rPr>
              <a:t>kms</a:t>
            </a:r>
            <a:r>
              <a:rPr lang="en-IN" sz="1200" b="1" i="0" kern="1200" dirty="0">
                <a:solidFill>
                  <a:schemeClr val="tx1"/>
                </a:solidFill>
                <a:effectLst/>
                <a:latin typeface="+mn-lt"/>
                <a:ea typeface="+mn-ea"/>
                <a:cs typeface="+mn-cs"/>
              </a:rPr>
              <a:t> from city A.</a:t>
            </a:r>
          </a:p>
          <a:p>
            <a:r>
              <a:rPr lang="en-IN" sz="1200" b="0" i="0" kern="1200" dirty="0">
                <a:solidFill>
                  <a:schemeClr val="tx1"/>
                </a:solidFill>
                <a:effectLst/>
                <a:latin typeface="+mn-lt"/>
                <a:ea typeface="+mn-ea"/>
                <a:cs typeface="+mn-cs"/>
              </a:rPr>
              <a:t>Choice D is the correct answer.</a:t>
            </a:r>
          </a:p>
          <a:p>
            <a:r>
              <a:rPr lang="en-IN" sz="1200" b="0" i="0" kern="1200" dirty="0">
                <a:solidFill>
                  <a:schemeClr val="tx1"/>
                </a:solidFill>
                <a:effectLst/>
                <a:latin typeface="+mn-lt"/>
                <a:ea typeface="+mn-ea"/>
                <a:cs typeface="+mn-cs"/>
              </a:rPr>
              <a:t> </a:t>
            </a:r>
          </a:p>
          <a:p>
            <a:pPr marL="171450" indent="-171450">
              <a:buFont typeface="Symbol" panose="05050102010706020507" pitchFamily="18" charset="2"/>
              <a:buChar char="Þ"/>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729355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begin with, let us ignore car A. Car B and car C travel in opposite directions.</a:t>
            </a:r>
            <a:br>
              <a:rPr lang="en-IN" dirty="0"/>
            </a:br>
            <a:r>
              <a:rPr lang="en-IN" sz="1200" b="0" i="0" kern="1200" dirty="0">
                <a:solidFill>
                  <a:schemeClr val="tx1"/>
                </a:solidFill>
                <a:effectLst/>
                <a:latin typeface="+mn-lt"/>
                <a:ea typeface="+mn-ea"/>
                <a:cs typeface="+mn-cs"/>
              </a:rPr>
              <a:t>Their relative speed = Sum of the two speeds = 45 + 54 kmph = 99kmph.</a:t>
            </a:r>
          </a:p>
          <a:p>
            <a:r>
              <a:rPr lang="en-IN" sz="1200" b="0" i="0" kern="1200" dirty="0">
                <a:solidFill>
                  <a:schemeClr val="tx1"/>
                </a:solidFill>
                <a:effectLst/>
                <a:latin typeface="+mn-lt"/>
                <a:ea typeface="+mn-ea"/>
                <a:cs typeface="+mn-cs"/>
              </a:rPr>
              <a:t>= 99 * (</a:t>
            </a:r>
            <a:r>
              <a:rPr lang="en-IN" sz="1200" b="0" i="0" u="none" strike="noStrike" kern="1200" dirty="0">
                <a:solidFill>
                  <a:schemeClr val="tx1"/>
                </a:solidFill>
                <a:effectLst/>
                <a:latin typeface="+mn-lt"/>
                <a:ea typeface="+mn-ea"/>
                <a:cs typeface="+mn-cs"/>
              </a:rPr>
              <a:t>5/18)</a:t>
            </a:r>
            <a:r>
              <a:rPr lang="en-IN" sz="1200" b="0" i="0" kern="1200" dirty="0">
                <a:solidFill>
                  <a:schemeClr val="tx1"/>
                </a:solidFill>
                <a:effectLst/>
                <a:latin typeface="+mn-lt"/>
                <a:ea typeface="+mn-ea"/>
                <a:cs typeface="+mn-cs"/>
              </a:rPr>
              <a:t>m/s = </a:t>
            </a:r>
            <a:r>
              <a:rPr lang="en-IN" sz="1200" b="0" i="0" u="none" strike="noStrike" kern="1200" dirty="0">
                <a:solidFill>
                  <a:schemeClr val="tx1"/>
                </a:solidFill>
                <a:effectLst/>
                <a:latin typeface="+mn-lt"/>
                <a:ea typeface="+mn-ea"/>
                <a:cs typeface="+mn-cs"/>
              </a:rPr>
              <a:t>55/2 </a:t>
            </a:r>
            <a:r>
              <a:rPr lang="en-IN" sz="1200" b="0" i="0" kern="1200" dirty="0">
                <a:solidFill>
                  <a:schemeClr val="tx1"/>
                </a:solidFill>
                <a:effectLst/>
                <a:latin typeface="+mn-lt"/>
                <a:ea typeface="+mn-ea"/>
                <a:cs typeface="+mn-cs"/>
              </a:rPr>
              <a:t>m/s = 27.5m/s</a:t>
            </a:r>
          </a:p>
          <a:p>
            <a:r>
              <a:rPr lang="en-IN" sz="1200" b="0" i="0" kern="1200" dirty="0">
                <a:solidFill>
                  <a:schemeClr val="tx1"/>
                </a:solidFill>
                <a:effectLst/>
                <a:latin typeface="+mn-lt"/>
                <a:ea typeface="+mn-ea"/>
                <a:cs typeface="+mn-cs"/>
              </a:rPr>
              <a:t>The relative distance = 220m. So, time they will take to cross each other = </a:t>
            </a:r>
            <a:r>
              <a:rPr lang="en-IN" sz="1200" b="0" i="0" u="none" strike="noStrike" kern="1200" dirty="0">
                <a:solidFill>
                  <a:schemeClr val="tx1"/>
                </a:solidFill>
                <a:effectLst/>
                <a:latin typeface="+mn-lt"/>
                <a:ea typeface="+mn-ea"/>
                <a:cs typeface="+mn-cs"/>
              </a:rPr>
              <a:t>220/27.5</a:t>
            </a:r>
            <a:r>
              <a:rPr lang="en-IN" sz="1200" b="0" i="0" kern="1200" dirty="0">
                <a:solidFill>
                  <a:schemeClr val="tx1"/>
                </a:solidFill>
                <a:effectLst/>
                <a:latin typeface="+mn-lt"/>
                <a:ea typeface="+mn-ea"/>
                <a:cs typeface="+mn-cs"/>
              </a:rPr>
              <a:t> = 8 seconds</a:t>
            </a:r>
          </a:p>
          <a:p>
            <a:r>
              <a:rPr lang="en-IN" sz="1200" b="0" i="0" kern="1200" dirty="0">
                <a:solidFill>
                  <a:schemeClr val="tx1"/>
                </a:solidFill>
                <a:effectLst/>
                <a:latin typeface="+mn-lt"/>
                <a:ea typeface="+mn-ea"/>
                <a:cs typeface="+mn-cs"/>
              </a:rPr>
              <a:t>Now, car A has to overtake car B within 8 seconds. The relative distance = 50m</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Relative speed should be at least </a:t>
            </a:r>
            <a:r>
              <a:rPr lang="en-IN" sz="1200" b="0" i="0" u="none" strike="noStrike" kern="1200" dirty="0">
                <a:solidFill>
                  <a:schemeClr val="tx1"/>
                </a:solidFill>
                <a:effectLst/>
                <a:latin typeface="+mn-lt"/>
                <a:ea typeface="+mn-ea"/>
                <a:cs typeface="+mn-cs"/>
              </a:rPr>
              <a:t>50/8 </a:t>
            </a:r>
            <a:r>
              <a:rPr lang="en-IN" sz="1200" b="0" i="0" kern="1200" dirty="0">
                <a:solidFill>
                  <a:schemeClr val="tx1"/>
                </a:solidFill>
                <a:effectLst/>
                <a:latin typeface="+mn-lt"/>
                <a:ea typeface="+mn-ea"/>
                <a:cs typeface="+mn-cs"/>
              </a:rPr>
              <a:t>m/s = 6.25 m/s.</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=&gt;6.25 * (</a:t>
            </a:r>
            <a:r>
              <a:rPr lang="en-IN" sz="1200" b="0" i="0" u="none" strike="noStrike" kern="1200" dirty="0">
                <a:solidFill>
                  <a:schemeClr val="tx1"/>
                </a:solidFill>
                <a:effectLst/>
                <a:latin typeface="+mn-lt"/>
                <a:ea typeface="+mn-ea"/>
                <a:cs typeface="+mn-cs"/>
              </a:rPr>
              <a:t>18/5) </a:t>
            </a:r>
            <a:r>
              <a:rPr lang="en-IN" sz="1200" b="0" i="0" kern="1200" dirty="0">
                <a:solidFill>
                  <a:schemeClr val="tx1"/>
                </a:solidFill>
                <a:effectLst/>
                <a:latin typeface="+mn-lt"/>
                <a:ea typeface="+mn-ea"/>
                <a:cs typeface="+mn-cs"/>
              </a:rPr>
              <a:t>kmph = 22.5 kmph</a:t>
            </a:r>
          </a:p>
          <a:p>
            <a:r>
              <a:rPr lang="en-IN" sz="1200" b="0" i="0" kern="1200" dirty="0">
                <a:solidFill>
                  <a:schemeClr val="tx1"/>
                </a:solidFill>
                <a:effectLst/>
                <a:latin typeface="+mn-lt"/>
                <a:ea typeface="+mn-ea"/>
                <a:cs typeface="+mn-cs"/>
              </a:rPr>
              <a:t>Car B travels at 45kmph, so car A should travel at </a:t>
            </a:r>
            <a:r>
              <a:rPr lang="en-IN" sz="1200" b="0" i="0" kern="1200" dirty="0" err="1">
                <a:solidFill>
                  <a:schemeClr val="tx1"/>
                </a:solidFill>
                <a:effectLst/>
                <a:latin typeface="+mn-lt"/>
                <a:ea typeface="+mn-ea"/>
                <a:cs typeface="+mn-cs"/>
              </a:rPr>
              <a:t>at</a:t>
            </a:r>
            <a:r>
              <a:rPr lang="en-IN" sz="1200" b="0" i="0" kern="1200" dirty="0">
                <a:solidFill>
                  <a:schemeClr val="tx1"/>
                </a:solidFill>
                <a:effectLst/>
                <a:latin typeface="+mn-lt"/>
                <a:ea typeface="+mn-ea"/>
                <a:cs typeface="+mn-cs"/>
              </a:rPr>
              <a:t> least 45 + 22.5 = 67.5kmph.</a:t>
            </a:r>
          </a:p>
          <a:p>
            <a:r>
              <a:rPr lang="en-IN" sz="1200" b="1" i="0" kern="1200" dirty="0">
                <a:solidFill>
                  <a:schemeClr val="tx1"/>
                </a:solidFill>
                <a:effectLst/>
                <a:latin typeface="+mn-lt"/>
                <a:ea typeface="+mn-ea"/>
                <a:cs typeface="+mn-cs"/>
              </a:rPr>
              <a:t>Hence, the answer is 67.5kmph.</a:t>
            </a:r>
          </a:p>
          <a:p>
            <a:r>
              <a:rPr lang="en-IN" sz="1200" b="0" i="0" kern="1200" dirty="0">
                <a:solidFill>
                  <a:schemeClr val="tx1"/>
                </a:solidFill>
                <a:effectLst/>
                <a:latin typeface="+mn-lt"/>
                <a:ea typeface="+mn-ea"/>
                <a:cs typeface="+mn-cs"/>
              </a:rPr>
              <a:t>Choice C is the correct answer.</a:t>
            </a:r>
          </a:p>
          <a:p>
            <a:r>
              <a:rPr lang="en-IN" sz="1200" b="0" i="0" kern="1200" dirty="0">
                <a:solidFill>
                  <a:schemeClr val="tx1"/>
                </a:solidFill>
                <a:effectLst/>
                <a:latin typeface="+mn-lt"/>
                <a:ea typeface="+mn-ea"/>
                <a:cs typeface="+mn-cs"/>
              </a:rPr>
              <a:t> </a:t>
            </a:r>
          </a:p>
          <a:p>
            <a:pPr marL="171450" indent="-171450">
              <a:buFont typeface="Symbol" panose="05050102010706020507" pitchFamily="18" charset="2"/>
              <a:buChar char="Þ"/>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755617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us assume that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started running at 10 AM and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started at 12 noon.</a:t>
            </a:r>
          </a:p>
          <a:p>
            <a:r>
              <a:rPr lang="en-IN" sz="1200" b="0" i="0" kern="1200" dirty="0">
                <a:solidFill>
                  <a:schemeClr val="tx1"/>
                </a:solidFill>
                <a:effectLst/>
                <a:latin typeface="+mn-lt"/>
                <a:ea typeface="+mn-ea"/>
                <a:cs typeface="+mn-cs"/>
              </a:rPr>
              <a:t>So, in these two hours distance travelled by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60 km and the relative speed of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w.r.t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10 km/hr.</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will overtake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after </a:t>
            </a:r>
            <a:r>
              <a:rPr lang="en-IN" sz="1200" b="0" i="0" u="none" strike="noStrike" kern="1200" dirty="0">
                <a:solidFill>
                  <a:schemeClr val="tx1"/>
                </a:solidFill>
                <a:effectLst/>
                <a:latin typeface="+mn-lt"/>
                <a:ea typeface="+mn-ea"/>
                <a:cs typeface="+mn-cs"/>
              </a:rPr>
              <a:t>=60/10=6</a:t>
            </a:r>
            <a:r>
              <a:rPr lang="en-IN" sz="1200" b="0" i="0" u="none" strike="noStrike"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hrs</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Barun</a:t>
            </a:r>
            <a:r>
              <a:rPr lang="en-IN" sz="1200" b="0" i="0" kern="1200" dirty="0">
                <a:solidFill>
                  <a:schemeClr val="tx1"/>
                </a:solidFill>
                <a:effectLst/>
                <a:latin typeface="+mn-lt"/>
                <a:ea typeface="+mn-ea"/>
                <a:cs typeface="+mn-cs"/>
              </a:rPr>
              <a:t> reaches there at 6 PM.</a:t>
            </a:r>
          </a:p>
          <a:p>
            <a:r>
              <a:rPr lang="en-IN" sz="1200" b="0" i="0" kern="1200" dirty="0">
                <a:solidFill>
                  <a:schemeClr val="tx1"/>
                </a:solidFill>
                <a:effectLst/>
                <a:latin typeface="+mn-lt"/>
                <a:ea typeface="+mn-ea"/>
                <a:cs typeface="+mn-cs"/>
              </a:rPr>
              <a:t>So,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also overtakes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at 6 PM.</a:t>
            </a:r>
          </a:p>
          <a:p>
            <a:r>
              <a:rPr lang="en-IN" sz="1200" b="0" i="0" kern="1200" dirty="0">
                <a:solidFill>
                  <a:schemeClr val="tx1"/>
                </a:solidFill>
                <a:effectLst/>
                <a:latin typeface="+mn-lt"/>
                <a:ea typeface="+mn-ea"/>
                <a:cs typeface="+mn-cs"/>
              </a:rPr>
              <a:t>Let us assume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takes </a:t>
            </a:r>
            <a:r>
              <a:rPr lang="en-IN" sz="1200" b="0" i="0" u="none" strike="noStrike" kern="1200" dirty="0">
                <a:solidFill>
                  <a:schemeClr val="tx1"/>
                </a:solidFill>
                <a:effectLst/>
                <a:latin typeface="+mn-lt"/>
                <a:ea typeface="+mn-ea"/>
                <a:cs typeface="+mn-cs"/>
              </a:rPr>
              <a:t>t</a:t>
            </a:r>
            <a:r>
              <a:rPr lang="en-IN" sz="1200" b="0" i="0" kern="1200" dirty="0">
                <a:solidFill>
                  <a:schemeClr val="tx1"/>
                </a:solidFill>
                <a:effectLst/>
                <a:latin typeface="+mn-lt"/>
                <a:ea typeface="+mn-ea"/>
                <a:cs typeface="+mn-cs"/>
              </a:rPr>
              <a:t> time to overtake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and the relative speed of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w.r.t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 30 km/hr and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ran for 8 hrs.</a:t>
            </a:r>
          </a:p>
          <a:p>
            <a:r>
              <a:rPr lang="en-IN" sz="1200" b="0" i="0" kern="1200" dirty="0">
                <a:solidFill>
                  <a:schemeClr val="tx1"/>
                </a:solidFill>
                <a:effectLst/>
                <a:latin typeface="+mn-lt"/>
                <a:ea typeface="+mn-ea"/>
                <a:cs typeface="+mn-cs"/>
              </a:rPr>
              <a:t>So, distance travelled by </a:t>
            </a:r>
            <a:r>
              <a:rPr lang="en-IN" sz="1200" b="0" i="0" kern="1200" dirty="0" err="1">
                <a:solidFill>
                  <a:schemeClr val="tx1"/>
                </a:solidFill>
                <a:effectLst/>
                <a:latin typeface="+mn-lt"/>
                <a:ea typeface="+mn-ea"/>
                <a:cs typeface="+mn-cs"/>
              </a:rPr>
              <a:t>Arun</a:t>
            </a:r>
            <a:r>
              <a:rPr lang="en-IN" sz="1200" b="0" i="0" kern="1200" dirty="0">
                <a:solidFill>
                  <a:schemeClr val="tx1"/>
                </a:solidFill>
                <a:effectLst/>
                <a:latin typeface="+mn-lt"/>
                <a:ea typeface="+mn-ea"/>
                <a:cs typeface="+mn-cs"/>
              </a:rPr>
              <a:t> is:</a:t>
            </a:r>
          </a:p>
          <a:p>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time×speed</a:t>
            </a:r>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=8×30</a:t>
            </a:r>
            <a:r>
              <a:rPr lang="en-IN" sz="1200" b="0" i="0" kern="1200" dirty="0">
                <a:solidFill>
                  <a:schemeClr val="tx1"/>
                </a:solidFill>
                <a:effectLst/>
                <a:latin typeface="+mn-lt"/>
                <a:ea typeface="+mn-ea"/>
                <a:cs typeface="+mn-cs"/>
              </a:rPr>
              <a:t> -------- (1)</a:t>
            </a:r>
          </a:p>
          <a:p>
            <a:r>
              <a:rPr lang="en-IN" sz="1200" b="0" i="0" kern="1200" dirty="0">
                <a:solidFill>
                  <a:schemeClr val="tx1"/>
                </a:solidFill>
                <a:effectLst/>
                <a:latin typeface="+mn-lt"/>
                <a:ea typeface="+mn-ea"/>
                <a:cs typeface="+mn-cs"/>
              </a:rPr>
              <a:t>While </a:t>
            </a:r>
            <a:r>
              <a:rPr lang="en-IN" sz="1200" b="0" i="0" kern="1200" dirty="0" err="1">
                <a:solidFill>
                  <a:schemeClr val="tx1"/>
                </a:solidFill>
                <a:effectLst/>
                <a:latin typeface="+mn-lt"/>
                <a:ea typeface="+mn-ea"/>
                <a:cs typeface="+mn-cs"/>
              </a:rPr>
              <a:t>Kiranmala's</a:t>
            </a:r>
            <a:r>
              <a:rPr lang="en-IN" sz="1200" b="0" i="0" kern="1200" dirty="0">
                <a:solidFill>
                  <a:schemeClr val="tx1"/>
                </a:solidFill>
                <a:effectLst/>
                <a:latin typeface="+mn-lt"/>
                <a:ea typeface="+mn-ea"/>
                <a:cs typeface="+mn-cs"/>
              </a:rPr>
              <a:t> distance travelled is:</a:t>
            </a:r>
          </a:p>
          <a:p>
            <a:r>
              <a:rPr lang="en-IN" sz="1200" b="0" i="0" u="none" strike="noStrike" kern="1200" dirty="0">
                <a:solidFill>
                  <a:schemeClr val="tx1"/>
                </a:solidFill>
                <a:effectLst/>
                <a:latin typeface="+mn-lt"/>
                <a:ea typeface="+mn-ea"/>
                <a:cs typeface="+mn-cs"/>
              </a:rPr>
              <a:t>=t×60</a:t>
            </a:r>
            <a:r>
              <a:rPr lang="en-IN" sz="1200" b="0" i="0" kern="1200" dirty="0">
                <a:solidFill>
                  <a:schemeClr val="tx1"/>
                </a:solidFill>
                <a:effectLst/>
                <a:latin typeface="+mn-lt"/>
                <a:ea typeface="+mn-ea"/>
                <a:cs typeface="+mn-cs"/>
              </a:rPr>
              <a:t> -------- (2)</a:t>
            </a:r>
          </a:p>
          <a:p>
            <a:r>
              <a:rPr lang="en-IN" sz="1200" b="0" i="0" kern="1200" dirty="0">
                <a:solidFill>
                  <a:schemeClr val="tx1"/>
                </a:solidFill>
                <a:effectLst/>
                <a:latin typeface="+mn-lt"/>
                <a:ea typeface="+mn-ea"/>
                <a:cs typeface="+mn-cs"/>
              </a:rPr>
              <a:t>Since distance </a:t>
            </a:r>
            <a:r>
              <a:rPr lang="en-IN" sz="1200" b="0" i="0" kern="1200" dirty="0" err="1">
                <a:solidFill>
                  <a:schemeClr val="tx1"/>
                </a:solidFill>
                <a:effectLst/>
                <a:latin typeface="+mn-lt"/>
                <a:ea typeface="+mn-ea"/>
                <a:cs typeface="+mn-cs"/>
              </a:rPr>
              <a:t>traveled</a:t>
            </a:r>
            <a:r>
              <a:rPr lang="en-IN" sz="1200" b="0" i="0" kern="1200" dirty="0">
                <a:solidFill>
                  <a:schemeClr val="tx1"/>
                </a:solidFill>
                <a:effectLst/>
                <a:latin typeface="+mn-lt"/>
                <a:ea typeface="+mn-ea"/>
                <a:cs typeface="+mn-cs"/>
              </a:rPr>
              <a:t> by them is equal,</a:t>
            </a:r>
          </a:p>
          <a:p>
            <a:r>
              <a:rPr lang="en-IN" sz="1200" b="0" i="0" u="none" strike="noStrike" kern="1200" dirty="0">
                <a:solidFill>
                  <a:schemeClr val="tx1"/>
                </a:solidFill>
                <a:effectLst/>
                <a:latin typeface="+mn-lt"/>
                <a:ea typeface="+mn-ea"/>
                <a:cs typeface="+mn-cs"/>
              </a:rPr>
              <a:t>⇒(1)=(2)</a:t>
            </a:r>
            <a:endParaRPr lang="en-IN" sz="1200" b="0" i="0"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⇒8×30=t×60</a:t>
            </a:r>
            <a:endParaRPr lang="en-IN" sz="1200" b="0" i="0"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t=4</a:t>
            </a:r>
            <a:r>
              <a:rPr lang="en-IN" sz="1200" b="0" i="0" kern="1200" dirty="0">
                <a:solidFill>
                  <a:schemeClr val="tx1"/>
                </a:solidFill>
                <a:effectLst/>
                <a:latin typeface="+mn-lt"/>
                <a:ea typeface="+mn-ea"/>
                <a:cs typeface="+mn-cs"/>
              </a:rPr>
              <a:t> hours</a:t>
            </a:r>
          </a:p>
          <a:p>
            <a:r>
              <a:rPr lang="en-IN" sz="1200" b="0" i="0" kern="1200" dirty="0">
                <a:solidFill>
                  <a:schemeClr val="tx1"/>
                </a:solidFill>
                <a:effectLst/>
                <a:latin typeface="+mn-lt"/>
                <a:ea typeface="+mn-ea"/>
                <a:cs typeface="+mn-cs"/>
              </a:rPr>
              <a:t>So, after </a:t>
            </a:r>
            <a:r>
              <a:rPr lang="en-IN" sz="1200" b="0" i="0" u="none" strike="noStrike" kern="1200" dirty="0">
                <a:solidFill>
                  <a:schemeClr val="tx1"/>
                </a:solidFill>
                <a:effectLst/>
                <a:latin typeface="+mn-lt"/>
                <a:ea typeface="+mn-ea"/>
                <a:cs typeface="+mn-cs"/>
              </a:rPr>
              <a:t>4 hrs</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Kiranmala</a:t>
            </a:r>
            <a:r>
              <a:rPr lang="en-IN" sz="1200" b="0" i="0" kern="1200" dirty="0">
                <a:solidFill>
                  <a:schemeClr val="tx1"/>
                </a:solidFill>
                <a:effectLst/>
                <a:latin typeface="+mn-lt"/>
                <a:ea typeface="+mn-ea"/>
                <a:cs typeface="+mn-cs"/>
              </a:rPr>
              <a:t> will start running</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057197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1147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B</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Distance covered by the thief in one hour = 15 km</a:t>
            </a:r>
          </a:p>
          <a:p>
            <a:r>
              <a:rPr lang="en-IN" sz="1200" b="0" i="0" kern="1200" dirty="0">
                <a:solidFill>
                  <a:schemeClr val="tx1"/>
                </a:solidFill>
                <a:effectLst/>
                <a:latin typeface="+mn-lt"/>
                <a:ea typeface="+mn-ea"/>
                <a:cs typeface="+mn-cs"/>
              </a:rPr>
              <a:t>Now this distance is to be covered by the relative speed of </a:t>
            </a:r>
            <a:r>
              <a:rPr lang="en-IN" sz="1200" b="0" i="0" u="none" strike="noStrike" kern="1200" dirty="0">
                <a:solidFill>
                  <a:schemeClr val="tx1"/>
                </a:solidFill>
                <a:effectLst/>
                <a:latin typeface="+mn-lt"/>
                <a:ea typeface="+mn-ea"/>
                <a:cs typeface="+mn-cs"/>
              </a:rPr>
              <a:t>(25−15)=10</a:t>
            </a:r>
            <a:r>
              <a:rPr lang="en-IN" sz="1200" b="0" i="0" kern="1200" dirty="0">
                <a:solidFill>
                  <a:schemeClr val="tx1"/>
                </a:solidFill>
                <a:effectLst/>
                <a:latin typeface="+mn-lt"/>
                <a:ea typeface="+mn-ea"/>
                <a:cs typeface="+mn-cs"/>
              </a:rPr>
              <a:t> km/hr</a:t>
            </a:r>
          </a:p>
          <a:p>
            <a:r>
              <a:rPr lang="en-IN" sz="1200" b="0" i="0" kern="1200" dirty="0">
                <a:solidFill>
                  <a:schemeClr val="tx1"/>
                </a:solidFill>
                <a:effectLst/>
                <a:latin typeface="+mn-lt"/>
                <a:ea typeface="+mn-ea"/>
                <a:cs typeface="+mn-cs"/>
              </a:rPr>
              <a:t>Hence, time required to cover this distance at a speed of 10 km/hr: </a:t>
            </a:r>
          </a:p>
          <a:p>
            <a:r>
              <a:rPr lang="en-IN" sz="1200" b="0" i="0" u="none" strike="noStrike" kern="1200" dirty="0">
                <a:solidFill>
                  <a:schemeClr val="tx1"/>
                </a:solidFill>
                <a:effectLst/>
                <a:latin typeface="+mn-lt"/>
                <a:ea typeface="+mn-ea"/>
                <a:cs typeface="+mn-cs"/>
              </a:rPr>
              <a:t>=10/15</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1.5 hr</a:t>
            </a:r>
            <a:endParaRPr lang="en-IN"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759652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60400" y="4913313"/>
            <a:ext cx="5467350" cy="4048125"/>
          </a:xfrm>
          <a:prstGeom prst="rect">
            <a:avLst/>
          </a:prstGeom>
        </p:spPr>
      </p:pic>
      <p:sp>
        <p:nvSpPr>
          <p:cNvPr id="3" name="Notes Placeholder 2"/>
          <p:cNvSpPr>
            <a:spLocks noGrp="1"/>
          </p:cNvSpPr>
          <p:nvPr>
            <p:ph type="body" idx="1"/>
          </p:nvPr>
        </p:nvSpPr>
        <p:spPr/>
        <p:txBody>
          <a:bodyPr/>
          <a:lstStyle/>
          <a:p>
            <a:r>
              <a:rPr lang="en-US" b="1" dirty="0"/>
              <a:t>View -&gt; Notes Page</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113851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D</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after </a:t>
            </a:r>
            <a:r>
              <a:rPr lang="en-IN" sz="1200" b="0" i="0" u="none" strike="noStrike" kern="1200" dirty="0">
                <a:solidFill>
                  <a:schemeClr val="tx1"/>
                </a:solidFill>
                <a:effectLst/>
                <a:latin typeface="+mn-lt"/>
                <a:ea typeface="+mn-ea"/>
                <a:cs typeface="+mn-cs"/>
              </a:rPr>
              <a:t>T</a:t>
            </a:r>
            <a:r>
              <a:rPr lang="en-IN" sz="1200" b="0" i="0" kern="1200" dirty="0">
                <a:solidFill>
                  <a:schemeClr val="tx1"/>
                </a:solidFill>
                <a:effectLst/>
                <a:latin typeface="+mn-lt"/>
                <a:ea typeface="+mn-ea"/>
                <a:cs typeface="+mn-cs"/>
              </a:rPr>
              <a:t> hours they meet</a:t>
            </a:r>
          </a:p>
          <a:p>
            <a:r>
              <a:rPr lang="en-IN" sz="1200" b="0" i="0" kern="1200" dirty="0">
                <a:solidFill>
                  <a:schemeClr val="tx1"/>
                </a:solidFill>
                <a:effectLst/>
                <a:latin typeface="+mn-lt"/>
                <a:ea typeface="+mn-ea"/>
                <a:cs typeface="+mn-cs"/>
              </a:rPr>
              <a:t>Then, </a:t>
            </a:r>
            <a:r>
              <a:rPr lang="en-IN" sz="1200" b="0" i="0" u="none" strike="noStrike" kern="1200" dirty="0">
                <a:solidFill>
                  <a:schemeClr val="tx1"/>
                </a:solidFill>
                <a:effectLst/>
                <a:latin typeface="+mn-lt"/>
                <a:ea typeface="+mn-ea"/>
                <a:cs typeface="+mn-cs"/>
              </a:rPr>
              <a:t>3T+4T=17.53T+4T=17.5</a:t>
            </a:r>
            <a:endParaRPr lang="en-IN" sz="1200" b="0" i="0"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T=2.5 T=2.5</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Time = 10:00 am + 2.5 hour = </a:t>
            </a:r>
            <a:r>
              <a:rPr lang="en-IN" sz="1200" b="1" i="0" kern="1200" dirty="0">
                <a:solidFill>
                  <a:schemeClr val="tx1"/>
                </a:solidFill>
                <a:effectLst/>
                <a:latin typeface="+mn-lt"/>
                <a:ea typeface="+mn-ea"/>
                <a:cs typeface="+mn-cs"/>
              </a:rPr>
              <a:t>12:30 pm</a:t>
            </a:r>
            <a:endParaRPr lang="en-IN"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05731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Distance covered by hare in 2 min = (</a:t>
            </a:r>
            <a:r>
              <a:rPr lang="en-IN" sz="1200" b="0" i="0" u="none" strike="noStrike" kern="1200" dirty="0">
                <a:solidFill>
                  <a:schemeClr val="tx1"/>
                </a:solidFill>
                <a:effectLst/>
                <a:latin typeface="+mn-lt"/>
                <a:ea typeface="+mn-ea"/>
                <a:cs typeface="+mn-cs"/>
              </a:rPr>
              <a:t>24/60)×2=800</a:t>
            </a:r>
            <a:r>
              <a:rPr lang="en-IN" sz="1200" b="0" i="0" kern="1200" dirty="0">
                <a:solidFill>
                  <a:schemeClr val="tx1"/>
                </a:solidFill>
                <a:effectLst/>
                <a:latin typeface="+mn-lt"/>
                <a:ea typeface="+mn-ea"/>
                <a:cs typeface="+mn-cs"/>
              </a:rPr>
              <a:t> m</a:t>
            </a:r>
          </a:p>
          <a:p>
            <a:r>
              <a:rPr lang="en-IN" sz="1200" b="0" i="0" kern="1200" dirty="0">
                <a:solidFill>
                  <a:schemeClr val="tx1"/>
                </a:solidFill>
                <a:effectLst/>
                <a:latin typeface="+mn-lt"/>
                <a:ea typeface="+mn-ea"/>
                <a:cs typeface="+mn-cs"/>
              </a:rPr>
              <a:t>Now to overtake the hare dog has to cover a distance of </a:t>
            </a:r>
            <a:r>
              <a:rPr lang="en-IN" sz="1200" b="0" i="0" u="none" strike="noStrike" kern="1200" dirty="0">
                <a:solidFill>
                  <a:schemeClr val="tx1"/>
                </a:solidFill>
                <a:effectLst/>
                <a:latin typeface="+mn-lt"/>
                <a:ea typeface="+mn-ea"/>
                <a:cs typeface="+mn-cs"/>
              </a:rPr>
              <a:t>(800+200)=1000</a:t>
            </a:r>
            <a:r>
              <a:rPr lang="en-IN" sz="1200" b="0" i="0" kern="1200" dirty="0">
                <a:solidFill>
                  <a:schemeClr val="tx1"/>
                </a:solidFill>
                <a:effectLst/>
                <a:latin typeface="+mn-lt"/>
                <a:ea typeface="+mn-ea"/>
                <a:cs typeface="+mn-cs"/>
              </a:rPr>
              <a:t> m with the relative speed of </a:t>
            </a:r>
            <a:r>
              <a:rPr lang="en-IN" sz="1200" b="0" i="0" u="none" strike="noStrike" kern="1200" dirty="0">
                <a:solidFill>
                  <a:schemeClr val="tx1"/>
                </a:solidFill>
                <a:effectLst/>
                <a:latin typeface="+mn-lt"/>
                <a:ea typeface="+mn-ea"/>
                <a:cs typeface="+mn-cs"/>
              </a:rPr>
              <a:t>(32−24)=8</a:t>
            </a:r>
            <a:r>
              <a:rPr lang="en-IN" sz="1200" b="0" i="0" kern="1200" dirty="0">
                <a:solidFill>
                  <a:schemeClr val="tx1"/>
                </a:solidFill>
                <a:effectLst/>
                <a:latin typeface="+mn-lt"/>
                <a:ea typeface="+mn-ea"/>
                <a:cs typeface="+mn-cs"/>
              </a:rPr>
              <a:t> km/hr</a:t>
            </a:r>
          </a:p>
          <a:p>
            <a:r>
              <a:rPr lang="en-IN" sz="1200" b="0" i="0" kern="1200" dirty="0">
                <a:solidFill>
                  <a:schemeClr val="tx1"/>
                </a:solidFill>
                <a:effectLst/>
                <a:latin typeface="+mn-lt"/>
                <a:ea typeface="+mn-ea"/>
                <a:cs typeface="+mn-cs"/>
              </a:rPr>
              <a:t>Time = </a:t>
            </a:r>
            <a:r>
              <a:rPr lang="en-IN" sz="1200" b="0" i="0" u="none" strike="noStrike" kern="1200" dirty="0">
                <a:solidFill>
                  <a:schemeClr val="tx1"/>
                </a:solidFill>
                <a:effectLst/>
                <a:latin typeface="+mn-lt"/>
                <a:ea typeface="+mn-ea"/>
                <a:cs typeface="+mn-cs"/>
              </a:rPr>
              <a:t>1/8</a:t>
            </a:r>
            <a:r>
              <a:rPr lang="en-IN" sz="1200" b="0" i="0" kern="1200" dirty="0">
                <a:solidFill>
                  <a:schemeClr val="tx1"/>
                </a:solidFill>
                <a:effectLst/>
                <a:latin typeface="+mn-lt"/>
                <a:ea typeface="+mn-ea"/>
                <a:cs typeface="+mn-cs"/>
              </a:rPr>
              <a:t> hr</a:t>
            </a:r>
          </a:p>
          <a:p>
            <a:r>
              <a:rPr lang="en-IN" sz="1200" b="0" i="0" kern="1200" dirty="0">
                <a:solidFill>
                  <a:schemeClr val="tx1"/>
                </a:solidFill>
                <a:effectLst/>
                <a:latin typeface="+mn-lt"/>
                <a:ea typeface="+mn-ea"/>
                <a:cs typeface="+mn-cs"/>
              </a:rPr>
              <a:t>Now distance travelled by hare in </a:t>
            </a:r>
            <a:r>
              <a:rPr lang="en-IN" sz="1200" b="0" i="0" u="none" strike="noStrike" kern="1200" dirty="0">
                <a:solidFill>
                  <a:schemeClr val="tx1"/>
                </a:solidFill>
                <a:effectLst/>
                <a:latin typeface="+mn-lt"/>
                <a:ea typeface="+mn-ea"/>
                <a:cs typeface="+mn-cs"/>
              </a:rPr>
              <a:t>1/8</a:t>
            </a:r>
            <a:r>
              <a:rPr lang="en-IN" sz="1200" b="0" i="0" kern="1200" dirty="0">
                <a:solidFill>
                  <a:schemeClr val="tx1"/>
                </a:solidFill>
                <a:effectLst/>
                <a:latin typeface="+mn-lt"/>
                <a:ea typeface="+mn-ea"/>
                <a:cs typeface="+mn-cs"/>
              </a:rPr>
              <a:t> hr</a:t>
            </a:r>
          </a:p>
          <a:p>
            <a:r>
              <a:rPr lang="en-IN" sz="1200" b="0" i="0" u="none" strike="noStrike" kern="1200" dirty="0">
                <a:solidFill>
                  <a:schemeClr val="tx1"/>
                </a:solidFill>
                <a:effectLst/>
                <a:latin typeface="+mn-lt"/>
                <a:ea typeface="+mn-ea"/>
                <a:cs typeface="+mn-cs"/>
              </a:rPr>
              <a:t>=1/8×24=3</a:t>
            </a:r>
            <a:r>
              <a:rPr lang="en-IN" sz="1200" b="0" i="0" kern="1200" dirty="0">
                <a:solidFill>
                  <a:schemeClr val="tx1"/>
                </a:solidFill>
                <a:effectLst/>
                <a:latin typeface="+mn-lt"/>
                <a:ea typeface="+mn-ea"/>
                <a:cs typeface="+mn-cs"/>
              </a:rPr>
              <a:t>km</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17998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Writing ratio = </a:t>
            </a:r>
            <a:r>
              <a:rPr lang="en-IN" sz="1200" b="0" i="0" u="none" strike="noStrike" kern="1200" dirty="0">
                <a:solidFill>
                  <a:schemeClr val="tx1"/>
                </a:solidFill>
                <a:effectLst/>
                <a:latin typeface="+mn-lt"/>
                <a:ea typeface="+mn-ea"/>
                <a:cs typeface="+mn-cs"/>
              </a:rPr>
              <a:t>100:50=2:1</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Since equal quantities are taken,</a:t>
            </a:r>
          </a:p>
          <a:p>
            <a:r>
              <a:rPr lang="en-IN" sz="1200" b="0" i="0" kern="1200" dirty="0">
                <a:solidFill>
                  <a:schemeClr val="tx1"/>
                </a:solidFill>
                <a:effectLst/>
                <a:latin typeface="+mn-lt"/>
                <a:ea typeface="+mn-ea"/>
                <a:cs typeface="+mn-cs"/>
              </a:rPr>
              <a:t>Therefore in a given time, first boy will be writing the line number </a:t>
            </a:r>
          </a:p>
          <a:p>
            <a:r>
              <a:rPr lang="en-IN" sz="1200" b="0" i="0" u="none" strike="noStrike" kern="1200" dirty="0">
                <a:solidFill>
                  <a:schemeClr val="tx1"/>
                </a:solidFill>
                <a:effectLst/>
                <a:latin typeface="+mn-lt"/>
                <a:ea typeface="+mn-ea"/>
                <a:cs typeface="+mn-cs"/>
              </a:rPr>
              <a:t>2/3×535 or 357th</a:t>
            </a:r>
            <a:r>
              <a:rPr lang="en-IN" sz="1200" b="0" i="0" kern="1200" dirty="0">
                <a:solidFill>
                  <a:schemeClr val="tx1"/>
                </a:solidFill>
                <a:effectLst/>
                <a:latin typeface="+mn-lt"/>
                <a:ea typeface="+mn-ea"/>
                <a:cs typeface="+mn-cs"/>
              </a:rPr>
              <a:t> line</a:t>
            </a:r>
          </a:p>
          <a:p>
            <a:r>
              <a:rPr lang="en-IN" sz="1200" b="0" i="0" kern="1200" dirty="0">
                <a:solidFill>
                  <a:schemeClr val="tx1"/>
                </a:solidFill>
                <a:effectLst/>
                <a:latin typeface="+mn-lt"/>
                <a:ea typeface="+mn-ea"/>
                <a:cs typeface="+mn-cs"/>
              </a:rPr>
              <a:t>Hence, both of them shall meet on </a:t>
            </a:r>
            <a:r>
              <a:rPr lang="en-IN" sz="1200" b="0" i="0" u="none" strike="noStrike" kern="1200" dirty="0">
                <a:solidFill>
                  <a:schemeClr val="tx1"/>
                </a:solidFill>
                <a:effectLst/>
                <a:latin typeface="+mn-lt"/>
                <a:ea typeface="+mn-ea"/>
                <a:cs typeface="+mn-cs"/>
              </a:rPr>
              <a:t>357th</a:t>
            </a:r>
            <a:r>
              <a:rPr lang="en-IN" sz="1200" b="0" i="0" kern="1200" dirty="0">
                <a:solidFill>
                  <a:schemeClr val="tx1"/>
                </a:solidFill>
                <a:effectLst/>
                <a:latin typeface="+mn-lt"/>
                <a:ea typeface="+mn-ea"/>
                <a:cs typeface="+mn-cs"/>
              </a:rPr>
              <a:t> line</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58351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Symbol" panose="05050102010706020507" pitchFamily="18" charset="2"/>
              <a:buNone/>
            </a:pPr>
            <a:r>
              <a:rPr lang="en-IN" sz="1200" b="0" i="0" kern="1200" dirty="0">
                <a:solidFill>
                  <a:schemeClr val="tx1"/>
                </a:solidFill>
                <a:effectLst/>
                <a:latin typeface="+mn-lt"/>
                <a:ea typeface="+mn-ea"/>
                <a:cs typeface="+mn-cs"/>
              </a:rPr>
              <a:t>Given :</a:t>
            </a:r>
            <a:br>
              <a:rPr lang="en-IN" dirty="0"/>
            </a:br>
            <a:r>
              <a:rPr lang="en-IN" sz="1200" b="0" i="0" kern="1200" dirty="0">
                <a:solidFill>
                  <a:schemeClr val="tx1"/>
                </a:solidFill>
                <a:effectLst/>
                <a:latin typeface="+mn-lt"/>
                <a:ea typeface="+mn-ea"/>
                <a:cs typeface="+mn-cs"/>
              </a:rPr>
              <a:t>car of length = 4 m</a:t>
            </a:r>
            <a:br>
              <a:rPr lang="en-IN" dirty="0"/>
            </a:br>
            <a:r>
              <a:rPr lang="en-IN" sz="1200" b="0" i="0" kern="1200" dirty="0">
                <a:solidFill>
                  <a:schemeClr val="tx1"/>
                </a:solidFill>
                <a:effectLst/>
                <a:latin typeface="+mn-lt"/>
                <a:ea typeface="+mn-ea"/>
                <a:cs typeface="+mn-cs"/>
              </a:rPr>
              <a:t>length of truck = 20 m</a:t>
            </a:r>
            <a:br>
              <a:rPr lang="en-IN" dirty="0"/>
            </a:br>
            <a:r>
              <a:rPr lang="en-IN" sz="1200" b="0" i="0" kern="1200" dirty="0">
                <a:solidFill>
                  <a:schemeClr val="tx1"/>
                </a:solidFill>
                <a:effectLst/>
                <a:latin typeface="+mn-lt"/>
                <a:ea typeface="+mn-ea"/>
                <a:cs typeface="+mn-cs"/>
              </a:rPr>
              <a:t>Speed of truck = 36 km/hr</a:t>
            </a:r>
            <a:br>
              <a:rPr lang="en-IN" dirty="0"/>
            </a:br>
            <a:br>
              <a:rPr lang="en-IN" dirty="0"/>
            </a:br>
            <a:r>
              <a:rPr lang="en-IN" sz="1200" b="0" i="0" kern="1200" dirty="0">
                <a:solidFill>
                  <a:schemeClr val="tx1"/>
                </a:solidFill>
                <a:effectLst/>
                <a:latin typeface="+mn-lt"/>
                <a:ea typeface="+mn-ea"/>
                <a:cs typeface="+mn-cs"/>
              </a:rPr>
              <a:t>Approach:</a:t>
            </a:r>
            <a:br>
              <a:rPr lang="en-IN" dirty="0"/>
            </a:br>
            <a:r>
              <a:rPr lang="en-IN" sz="1200" b="0" i="0" kern="1200" dirty="0">
                <a:solidFill>
                  <a:schemeClr val="tx1"/>
                </a:solidFill>
                <a:effectLst/>
                <a:latin typeface="+mn-lt"/>
                <a:ea typeface="+mn-ea"/>
                <a:cs typeface="+mn-cs"/>
              </a:rPr>
              <a:t>Total distance to be covered by the car 'd' = 20 + 4 = 24 m</a:t>
            </a:r>
            <a:br>
              <a:rPr lang="en-IN" dirty="0"/>
            </a:br>
            <a:r>
              <a:rPr lang="en-IN" sz="1200" b="0" i="0" kern="1200" dirty="0">
                <a:solidFill>
                  <a:schemeClr val="tx1"/>
                </a:solidFill>
                <a:effectLst/>
                <a:latin typeface="+mn-lt"/>
                <a:ea typeface="+mn-ea"/>
                <a:cs typeface="+mn-cs"/>
              </a:rPr>
              <a:t>Let speed of car be S1 m/s</a:t>
            </a:r>
            <a:br>
              <a:rPr lang="en-IN" dirty="0"/>
            </a:br>
            <a:r>
              <a:rPr lang="en-IN" sz="1200" b="0" i="0" kern="1200" dirty="0">
                <a:solidFill>
                  <a:schemeClr val="tx1"/>
                </a:solidFill>
                <a:effectLst/>
                <a:latin typeface="+mn-lt"/>
                <a:ea typeface="+mn-ea"/>
                <a:cs typeface="+mn-cs"/>
              </a:rPr>
              <a:t>Speed of truck S2 = 36 km/hr = 10 m/s</a:t>
            </a:r>
            <a:br>
              <a:rPr lang="en-IN" dirty="0"/>
            </a:br>
            <a:r>
              <a:rPr lang="en-IN" sz="1200" b="0" i="0" kern="1200" dirty="0">
                <a:solidFill>
                  <a:schemeClr val="tx1"/>
                </a:solidFill>
                <a:effectLst/>
                <a:latin typeface="+mn-lt"/>
                <a:ea typeface="+mn-ea"/>
                <a:cs typeface="+mn-cs"/>
              </a:rPr>
              <a:t>Both the car and the truck are travelling in the same direction and we know that to overtake the truck, the speed of the ca should be more than that of the truck.</a:t>
            </a:r>
            <a:br>
              <a:rPr lang="en-IN" dirty="0"/>
            </a:br>
            <a:r>
              <a:rPr lang="en-IN" sz="1200" b="0" i="0" kern="1200" dirty="0">
                <a:solidFill>
                  <a:schemeClr val="tx1"/>
                </a:solidFill>
                <a:effectLst/>
                <a:latin typeface="+mn-lt"/>
                <a:ea typeface="+mn-ea"/>
                <a:cs typeface="+mn-cs"/>
              </a:rPr>
              <a:t>Hence, relative speed = |S1 - S2|</a:t>
            </a:r>
            <a:br>
              <a:rPr lang="en-IN" dirty="0"/>
            </a:br>
            <a:r>
              <a:rPr lang="en-IN" sz="1200" b="0" i="0" kern="1200" dirty="0">
                <a:solidFill>
                  <a:schemeClr val="tx1"/>
                </a:solidFill>
                <a:effectLst/>
                <a:latin typeface="+mn-lt"/>
                <a:ea typeface="+mn-ea"/>
                <a:cs typeface="+mn-cs"/>
              </a:rPr>
              <a:t>Time to overtake = 10s</a:t>
            </a:r>
          </a:p>
          <a:p>
            <a:pPr marL="0" indent="0">
              <a:buFont typeface="Symbol" panose="05050102010706020507" pitchFamily="18" charset="2"/>
              <a:buNone/>
            </a:pP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|S1 - 10| = </a:t>
            </a:r>
            <a:r>
              <a:rPr lang="en-IN" sz="1200" b="0" i="0" u="none" strike="noStrike" kern="1200" dirty="0">
                <a:solidFill>
                  <a:schemeClr val="tx1"/>
                </a:solidFill>
                <a:effectLst/>
                <a:latin typeface="+mn-lt"/>
                <a:ea typeface="+mn-ea"/>
                <a:cs typeface="+mn-cs"/>
              </a:rPr>
              <a:t>24/10</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S1 - 10 = 2.4</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S1 = 10 + 2.4 = 12.4 m/s</a:t>
            </a:r>
          </a:p>
          <a:p>
            <a:r>
              <a:rPr lang="en-IN" sz="1200" b="0" i="0" kern="1200" dirty="0">
                <a:solidFill>
                  <a:schemeClr val="tx1"/>
                </a:solidFill>
                <a:effectLst/>
                <a:latin typeface="+mn-lt"/>
                <a:ea typeface="+mn-ea"/>
                <a:cs typeface="+mn-cs"/>
              </a:rPr>
              <a:t>The question is </a:t>
            </a:r>
            <a:r>
              <a:rPr lang="en-IN" sz="1200" b="1" i="0" kern="1200" dirty="0">
                <a:solidFill>
                  <a:schemeClr val="tx1"/>
                </a:solidFill>
                <a:effectLst/>
                <a:latin typeface="+mn-lt"/>
                <a:ea typeface="+mn-ea"/>
                <a:cs typeface="+mn-cs"/>
              </a:rPr>
              <a:t>" At what speed should the car travel? "</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Hence, the answer is 12.4 m/s</a:t>
            </a:r>
          </a:p>
          <a:p>
            <a:r>
              <a:rPr lang="en-IN" sz="1200" b="0" i="0" kern="1200" dirty="0">
                <a:solidFill>
                  <a:schemeClr val="tx1"/>
                </a:solidFill>
                <a:effectLst/>
                <a:latin typeface="+mn-lt"/>
                <a:ea typeface="+mn-ea"/>
                <a:cs typeface="+mn-cs"/>
              </a:rPr>
              <a:t>Choice C is the correct answer.</a:t>
            </a:r>
          </a:p>
          <a:p>
            <a:pPr marL="0" indent="0">
              <a:buFont typeface="Symbol" panose="05050102010706020507" pitchFamily="18" charset="2"/>
              <a:buNone/>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67394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one hour, the earlier rider covers a distance of 10 km.</a:t>
            </a:r>
          </a:p>
          <a:p>
            <a:r>
              <a:rPr lang="en-IN" sz="1200" b="0" i="0" kern="1200" dirty="0">
                <a:solidFill>
                  <a:schemeClr val="tx1"/>
                </a:solidFill>
                <a:effectLst/>
                <a:latin typeface="+mn-lt"/>
                <a:ea typeface="+mn-ea"/>
                <a:cs typeface="+mn-cs"/>
              </a:rPr>
              <a:t>The distance between the two = 80 – 10 = 70 km.</a:t>
            </a:r>
          </a:p>
          <a:p>
            <a:r>
              <a:rPr lang="en-IN" sz="1200" b="0" i="0" kern="1200" dirty="0">
                <a:solidFill>
                  <a:schemeClr val="tx1"/>
                </a:solidFill>
                <a:effectLst/>
                <a:latin typeface="+mn-lt"/>
                <a:ea typeface="+mn-ea"/>
                <a:cs typeface="+mn-cs"/>
              </a:rPr>
              <a:t>Hence, the two riders approach each other with a relative speed of 10 + 25 = 35 kmph.</a:t>
            </a:r>
          </a:p>
          <a:p>
            <a:r>
              <a:rPr lang="en-IN" sz="1200" b="0" i="0" kern="1200" dirty="0">
                <a:solidFill>
                  <a:schemeClr val="tx1"/>
                </a:solidFill>
                <a:effectLst/>
                <a:latin typeface="+mn-lt"/>
                <a:ea typeface="+mn-ea"/>
                <a:cs typeface="+mn-cs"/>
              </a:rPr>
              <a:t>The time taken = 70/35 = 2 hrs. Therefore, they meet each other at (8 + 2) = 10 am.</a:t>
            </a:r>
          </a:p>
          <a:p>
            <a:pPr marL="0" indent="0">
              <a:buFont typeface="Symbol" panose="05050102010706020507" pitchFamily="18" charset="2"/>
              <a:buNone/>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23742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1246495"/>
          </a:xfrm>
          <a:prstGeom prst="rect">
            <a:avLst/>
          </a:prstGeom>
          <a:noFill/>
        </p:spPr>
        <p:txBody>
          <a:bodyPr wrap="square" rtlCol="0">
            <a:spAutoFit/>
          </a:bodyPr>
          <a:lstStyle/>
          <a:p>
            <a:r>
              <a:rPr lang="en-US" sz="2500" dirty="0">
                <a:latin typeface="Nunito Sans" panose="00000500000000000000" pitchFamily="2" charset="0"/>
              </a:rPr>
              <a:t>Two boats travelling at 5 kmph and 10 kmph head towards each other. They begin at a distance of 20 km from each other. How far apart are they (in km) one minute before they collide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56882"/>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480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2015936"/>
          </a:xfrm>
          <a:prstGeom prst="rect">
            <a:avLst/>
          </a:prstGeom>
          <a:noFill/>
        </p:spPr>
        <p:txBody>
          <a:bodyPr wrap="square" rtlCol="0">
            <a:spAutoFit/>
          </a:bodyPr>
          <a:lstStyle/>
          <a:p>
            <a:r>
              <a:rPr lang="en-IN" sz="2500" dirty="0">
                <a:latin typeface="Nunito Sans" panose="00000500000000000000" pitchFamily="2" charset="0"/>
              </a:rPr>
              <a:t>Three cars leave A for B in equal time intervals. They reach B simultaneously and then leave for Point C which is 240 km away from B. The first car arrives at C an hour after the second car. The third car, having reached C, immediately turns back and heads towards B. The first and the third car meet a point that is 80 km away from C. What is the difference between the speed of the first and the third car?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7560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2015936"/>
          </a:xfrm>
          <a:prstGeom prst="rect">
            <a:avLst/>
          </a:prstGeom>
          <a:noFill/>
        </p:spPr>
        <p:txBody>
          <a:bodyPr wrap="square" rtlCol="0">
            <a:spAutoFit/>
          </a:bodyPr>
          <a:lstStyle/>
          <a:p>
            <a:r>
              <a:rPr lang="en-IN" sz="2500" dirty="0">
                <a:latin typeface="Nunito Sans" panose="00000500000000000000" pitchFamily="2" charset="0"/>
              </a:rPr>
              <a:t>There are 2 cities P and Q if a car A starts from city P at 6 AM and reaches city Q at noon. another car B starts from city Q at 7 AM and reaches city P at 3 pm another car C starts from city P, an hour earlier than car A if d distance between 2 cities is 240km, and car C can meets car A and car B simultaneously, den how much time would the car C require travelling from city P to city Q?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68/9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68/7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86/9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69/8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56882"/>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5370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1631216"/>
          </a:xfrm>
          <a:prstGeom prst="rect">
            <a:avLst/>
          </a:prstGeom>
          <a:noFill/>
        </p:spPr>
        <p:txBody>
          <a:bodyPr wrap="square" rtlCol="0">
            <a:spAutoFit/>
          </a:bodyPr>
          <a:lstStyle/>
          <a:p>
            <a:r>
              <a:rPr lang="en-IN" sz="2500" dirty="0">
                <a:latin typeface="Nunito Sans" panose="00000500000000000000" pitchFamily="2" charset="0"/>
              </a:rPr>
              <a:t>The thief </a:t>
            </a:r>
            <a:r>
              <a:rPr lang="en-IN" sz="2500" dirty="0" err="1">
                <a:latin typeface="Nunito Sans" panose="00000500000000000000" pitchFamily="2" charset="0"/>
              </a:rPr>
              <a:t>Bhagu</a:t>
            </a:r>
            <a:r>
              <a:rPr lang="en-IN" sz="2500" dirty="0">
                <a:latin typeface="Nunito Sans" panose="00000500000000000000" pitchFamily="2" charset="0"/>
              </a:rPr>
              <a:t> Ram is spotted by the policeman </a:t>
            </a:r>
            <a:r>
              <a:rPr lang="en-IN" sz="2500" dirty="0" err="1">
                <a:latin typeface="Nunito Sans" panose="00000500000000000000" pitchFamily="2" charset="0"/>
              </a:rPr>
              <a:t>Pakad</a:t>
            </a:r>
            <a:r>
              <a:rPr lang="en-IN" sz="2500" dirty="0">
                <a:latin typeface="Nunito Sans" panose="00000500000000000000" pitchFamily="2" charset="0"/>
              </a:rPr>
              <a:t> Singh from a Distance of 200m. Once they see each other they start running. What is the Distance </a:t>
            </a:r>
            <a:r>
              <a:rPr lang="en-IN" sz="2500" dirty="0" err="1">
                <a:latin typeface="Nunito Sans" panose="00000500000000000000" pitchFamily="2" charset="0"/>
              </a:rPr>
              <a:t>Bhagu</a:t>
            </a:r>
            <a:r>
              <a:rPr lang="en-IN" sz="2500" dirty="0">
                <a:latin typeface="Nunito Sans" panose="00000500000000000000" pitchFamily="2" charset="0"/>
              </a:rPr>
              <a:t> Ram who is running at 5 kmph would have covered before being caught by </a:t>
            </a:r>
            <a:r>
              <a:rPr lang="en-IN" sz="2500" dirty="0" err="1">
                <a:latin typeface="Nunito Sans" panose="00000500000000000000" pitchFamily="2" charset="0"/>
              </a:rPr>
              <a:t>Pakad</a:t>
            </a:r>
            <a:r>
              <a:rPr lang="en-IN" sz="2500" dirty="0">
                <a:latin typeface="Nunito Sans" panose="00000500000000000000" pitchFamily="2" charset="0"/>
              </a:rPr>
              <a:t> Singh running at 7 kmph?</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15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err="1">
                <a:latin typeface="Nunito Sans" panose="00000500000000000000" pitchFamily="2" charset="0"/>
              </a:rPr>
              <a:t>Arun</a:t>
            </a:r>
            <a:r>
              <a:rPr lang="en-IN" sz="2500" dirty="0">
                <a:latin typeface="Nunito Sans" panose="00000500000000000000" pitchFamily="2" charset="0"/>
              </a:rPr>
              <a:t>, </a:t>
            </a:r>
            <a:r>
              <a:rPr lang="en-IN" sz="2500" dirty="0" err="1">
                <a:latin typeface="Nunito Sans" panose="00000500000000000000" pitchFamily="2" charset="0"/>
              </a:rPr>
              <a:t>Barun</a:t>
            </a:r>
            <a:r>
              <a:rPr lang="en-IN" sz="2500" dirty="0">
                <a:latin typeface="Nunito Sans" panose="00000500000000000000" pitchFamily="2" charset="0"/>
              </a:rPr>
              <a:t> and </a:t>
            </a:r>
            <a:r>
              <a:rPr lang="en-IN" sz="2500" dirty="0" err="1">
                <a:latin typeface="Nunito Sans" panose="00000500000000000000" pitchFamily="2" charset="0"/>
              </a:rPr>
              <a:t>Kiranmala</a:t>
            </a:r>
            <a:r>
              <a:rPr lang="en-IN" sz="2500" dirty="0">
                <a:latin typeface="Nunito Sans" panose="00000500000000000000" pitchFamily="2" charset="0"/>
              </a:rPr>
              <a:t> start from the same place and travel in the same direction at speeds of 30, 40 and 60 km per hour respectively. </a:t>
            </a:r>
            <a:r>
              <a:rPr lang="en-IN" sz="2500" dirty="0" err="1">
                <a:latin typeface="Nunito Sans" panose="00000500000000000000" pitchFamily="2" charset="0"/>
              </a:rPr>
              <a:t>Barun</a:t>
            </a:r>
            <a:r>
              <a:rPr lang="en-IN" sz="2500" dirty="0">
                <a:latin typeface="Nunito Sans" panose="00000500000000000000" pitchFamily="2" charset="0"/>
              </a:rPr>
              <a:t> starts two hours after </a:t>
            </a:r>
            <a:r>
              <a:rPr lang="en-IN" sz="2500" dirty="0" err="1">
                <a:latin typeface="Nunito Sans" panose="00000500000000000000" pitchFamily="2" charset="0"/>
              </a:rPr>
              <a:t>Arun.If</a:t>
            </a:r>
            <a:r>
              <a:rPr lang="en-IN" sz="2500" dirty="0">
                <a:latin typeface="Nunito Sans" panose="00000500000000000000" pitchFamily="2" charset="0"/>
              </a:rPr>
              <a:t> </a:t>
            </a:r>
            <a:r>
              <a:rPr lang="en-IN" sz="2500" dirty="0" err="1">
                <a:latin typeface="Nunito Sans" panose="00000500000000000000" pitchFamily="2" charset="0"/>
              </a:rPr>
              <a:t>Barun</a:t>
            </a:r>
            <a:r>
              <a:rPr lang="en-IN" sz="2500" dirty="0">
                <a:latin typeface="Nunito Sans" panose="00000500000000000000" pitchFamily="2" charset="0"/>
              </a:rPr>
              <a:t> and </a:t>
            </a:r>
            <a:r>
              <a:rPr lang="en-IN" sz="2500" dirty="0" err="1">
                <a:latin typeface="Nunito Sans" panose="00000500000000000000" pitchFamily="2" charset="0"/>
              </a:rPr>
              <a:t>Kiranmala</a:t>
            </a:r>
            <a:r>
              <a:rPr lang="en-IN" sz="2500" dirty="0">
                <a:latin typeface="Nunito Sans" panose="00000500000000000000" pitchFamily="2" charset="0"/>
              </a:rPr>
              <a:t> overtake </a:t>
            </a:r>
            <a:r>
              <a:rPr lang="en-IN" sz="2500" dirty="0" err="1">
                <a:latin typeface="Nunito Sans" panose="00000500000000000000" pitchFamily="2" charset="0"/>
              </a:rPr>
              <a:t>Arun</a:t>
            </a:r>
            <a:r>
              <a:rPr lang="en-IN" sz="2500" dirty="0">
                <a:latin typeface="Nunito Sans" panose="00000500000000000000" pitchFamily="2" charset="0"/>
              </a:rPr>
              <a:t> at the same instant, how many hours after </a:t>
            </a:r>
            <a:r>
              <a:rPr lang="en-IN" sz="2500" dirty="0" err="1">
                <a:latin typeface="Nunito Sans" panose="00000500000000000000" pitchFamily="2" charset="0"/>
              </a:rPr>
              <a:t>Arun</a:t>
            </a:r>
            <a:r>
              <a:rPr lang="en-IN" sz="2500" dirty="0">
                <a:latin typeface="Nunito Sans" panose="00000500000000000000" pitchFamily="2" charset="0"/>
              </a:rPr>
              <a:t> did </a:t>
            </a:r>
            <a:r>
              <a:rPr lang="en-IN" sz="2500" dirty="0" err="1">
                <a:latin typeface="Nunito Sans" panose="00000500000000000000" pitchFamily="2" charset="0"/>
              </a:rPr>
              <a:t>Kiranmala</a:t>
            </a:r>
            <a:r>
              <a:rPr lang="en-IN" sz="2500" dirty="0">
                <a:latin typeface="Nunito Sans" panose="00000500000000000000" pitchFamily="2" charset="0"/>
              </a:rPr>
              <a:t> start?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1996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2400657"/>
          </a:xfrm>
          <a:prstGeom prst="rect">
            <a:avLst/>
          </a:prstGeom>
          <a:noFill/>
        </p:spPr>
        <p:txBody>
          <a:bodyPr wrap="square" rtlCol="0">
            <a:spAutoFit/>
          </a:bodyPr>
          <a:lstStyle/>
          <a:p>
            <a:r>
              <a:rPr lang="en-IN" sz="2500" dirty="0">
                <a:latin typeface="Nunito Sans" panose="00000500000000000000" pitchFamily="2" charset="0"/>
              </a:rPr>
              <a:t>Cities M and N are 600km apart. Bus A starts from city M towards N at 9AM and bus B starts from city N towards M at the same time. Bus A travels the first one-third of the distance at a speed of 40kmph, the second one-third at 50kmph and the third one-third at 60kmph. Bus B travels the first one-third of the total time taken at a speed of 40kmph, the second one-third at 50kmph and the third one-third at 60kmph. When and where will the two buses cross each other?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 </a:t>
            </a:r>
            <a:r>
              <a:rPr lang="en-US" sz="2500" dirty="0" err="1">
                <a:latin typeface="Nunito Sans" panose="00000500000000000000" pitchFamily="2" charset="0"/>
              </a:rPr>
              <a:t>kms</a:t>
            </a:r>
            <a:r>
              <a:rPr lang="en-US" sz="2500" dirty="0">
                <a:latin typeface="Nunito Sans" panose="00000500000000000000" pitchFamily="2" charset="0"/>
              </a:rPr>
              <a:t> from 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280 </a:t>
            </a:r>
            <a:r>
              <a:rPr lang="en-US" sz="2500" dirty="0" err="1">
                <a:latin typeface="Nunito Sans" panose="00000500000000000000" pitchFamily="2" charset="0"/>
              </a:rPr>
              <a:t>kms</a:t>
            </a:r>
            <a:r>
              <a:rPr lang="en-US" sz="2500" dirty="0">
                <a:latin typeface="Nunito Sans" panose="00000500000000000000" pitchFamily="2" charset="0"/>
              </a:rPr>
              <a:t> from 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305 </a:t>
            </a:r>
            <a:r>
              <a:rPr lang="en-US" sz="2500" dirty="0" err="1">
                <a:latin typeface="Nunito Sans" panose="00000500000000000000" pitchFamily="2" charset="0"/>
              </a:rPr>
              <a:t>kms</a:t>
            </a:r>
            <a:r>
              <a:rPr lang="en-US" sz="2500" dirty="0">
                <a:latin typeface="Nunito Sans" panose="00000500000000000000" pitchFamily="2" charset="0"/>
              </a:rPr>
              <a:t> from 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295 </a:t>
            </a:r>
            <a:r>
              <a:rPr lang="en-US" sz="2500" dirty="0" err="1">
                <a:latin typeface="Nunito Sans" panose="00000500000000000000" pitchFamily="2" charset="0"/>
              </a:rPr>
              <a:t>kms</a:t>
            </a:r>
            <a:r>
              <a:rPr lang="en-US" sz="2500" dirty="0">
                <a:latin typeface="Nunito Sans" panose="00000500000000000000" pitchFamily="2" charset="0"/>
              </a:rPr>
              <a:t> from M</a:t>
            </a:r>
          </a:p>
        </p:txBody>
      </p:sp>
      <p:sp>
        <p:nvSpPr>
          <p:cNvPr id="19" name="Rectangle 18">
            <a:extLst>
              <a:ext uri="{FF2B5EF4-FFF2-40B4-BE49-F238E27FC236}">
                <a16:creationId xmlns:a16="http://schemas.microsoft.com/office/drawing/2014/main" id="{BC5E04D4-0543-4484-B3B6-0DDB2FCDCEA4}"/>
              </a:ext>
            </a:extLst>
          </p:cNvPr>
          <p:cNvSpPr/>
          <p:nvPr/>
        </p:nvSpPr>
        <p:spPr>
          <a:xfrm>
            <a:off x="0" y="-71718"/>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4520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a:latin typeface="Nunito Sans" panose="00000500000000000000" pitchFamily="2" charset="0"/>
              </a:rPr>
              <a:t>Car A trails car B by 50 meters. Car B travels at 45km/hr. Car C travels from the opposite direction at 54km/hr. Car C is at a distance of 220 meters from Car B. If car A decides to overtake Car B before cars B and C cross each other, what is the minimum speed at which car A must travel?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67.5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9116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err="1">
                <a:latin typeface="Nunito Sans" panose="00000500000000000000" pitchFamily="2" charset="0"/>
              </a:rPr>
              <a:t>Arun</a:t>
            </a:r>
            <a:r>
              <a:rPr lang="en-IN" sz="2500" dirty="0">
                <a:latin typeface="Nunito Sans" panose="00000500000000000000" pitchFamily="2" charset="0"/>
              </a:rPr>
              <a:t>, </a:t>
            </a:r>
            <a:r>
              <a:rPr lang="en-IN" sz="2500" dirty="0" err="1">
                <a:latin typeface="Nunito Sans" panose="00000500000000000000" pitchFamily="2" charset="0"/>
              </a:rPr>
              <a:t>Barun</a:t>
            </a:r>
            <a:r>
              <a:rPr lang="en-IN" sz="2500" dirty="0">
                <a:latin typeface="Nunito Sans" panose="00000500000000000000" pitchFamily="2" charset="0"/>
              </a:rPr>
              <a:t> and </a:t>
            </a:r>
            <a:r>
              <a:rPr lang="en-IN" sz="2500" dirty="0" err="1">
                <a:latin typeface="Nunito Sans" panose="00000500000000000000" pitchFamily="2" charset="0"/>
              </a:rPr>
              <a:t>Kiranmala</a:t>
            </a:r>
            <a:r>
              <a:rPr lang="en-IN" sz="2500" dirty="0">
                <a:latin typeface="Nunito Sans" panose="00000500000000000000" pitchFamily="2" charset="0"/>
              </a:rPr>
              <a:t> start from the same place and travel in the same direction at speeds of 30, 40 and 60 km per hour respectively. </a:t>
            </a:r>
            <a:r>
              <a:rPr lang="en-IN" sz="2500" dirty="0" err="1">
                <a:latin typeface="Nunito Sans" panose="00000500000000000000" pitchFamily="2" charset="0"/>
              </a:rPr>
              <a:t>Barun</a:t>
            </a:r>
            <a:r>
              <a:rPr lang="en-IN" sz="2500" dirty="0">
                <a:latin typeface="Nunito Sans" panose="00000500000000000000" pitchFamily="2" charset="0"/>
              </a:rPr>
              <a:t> starts two hours after </a:t>
            </a:r>
            <a:r>
              <a:rPr lang="en-IN" sz="2500" dirty="0" err="1">
                <a:latin typeface="Nunito Sans" panose="00000500000000000000" pitchFamily="2" charset="0"/>
              </a:rPr>
              <a:t>Arun.If</a:t>
            </a:r>
            <a:r>
              <a:rPr lang="en-IN" sz="2500" dirty="0">
                <a:latin typeface="Nunito Sans" panose="00000500000000000000" pitchFamily="2" charset="0"/>
              </a:rPr>
              <a:t> </a:t>
            </a:r>
            <a:r>
              <a:rPr lang="en-IN" sz="2500" dirty="0" err="1">
                <a:latin typeface="Nunito Sans" panose="00000500000000000000" pitchFamily="2" charset="0"/>
              </a:rPr>
              <a:t>Barun</a:t>
            </a:r>
            <a:r>
              <a:rPr lang="en-IN" sz="2500" dirty="0">
                <a:latin typeface="Nunito Sans" panose="00000500000000000000" pitchFamily="2" charset="0"/>
              </a:rPr>
              <a:t> and </a:t>
            </a:r>
            <a:r>
              <a:rPr lang="en-IN" sz="2500" dirty="0" err="1">
                <a:latin typeface="Nunito Sans" panose="00000500000000000000" pitchFamily="2" charset="0"/>
              </a:rPr>
              <a:t>Kiranmala</a:t>
            </a:r>
            <a:r>
              <a:rPr lang="en-IN" sz="2500" dirty="0">
                <a:latin typeface="Nunito Sans" panose="00000500000000000000" pitchFamily="2" charset="0"/>
              </a:rPr>
              <a:t> overtake </a:t>
            </a:r>
            <a:r>
              <a:rPr lang="en-IN" sz="2500" dirty="0" err="1">
                <a:latin typeface="Nunito Sans" panose="00000500000000000000" pitchFamily="2" charset="0"/>
              </a:rPr>
              <a:t>Arun</a:t>
            </a:r>
            <a:r>
              <a:rPr lang="en-IN" sz="2500" dirty="0">
                <a:latin typeface="Nunito Sans" panose="00000500000000000000" pitchFamily="2" charset="0"/>
              </a:rPr>
              <a:t> at the same instant, how many hours after </a:t>
            </a:r>
            <a:r>
              <a:rPr lang="en-IN" sz="2500" dirty="0" err="1">
                <a:latin typeface="Nunito Sans" panose="00000500000000000000" pitchFamily="2" charset="0"/>
              </a:rPr>
              <a:t>Arun</a:t>
            </a:r>
            <a:r>
              <a:rPr lang="en-IN" sz="2500" dirty="0">
                <a:latin typeface="Nunito Sans" panose="00000500000000000000" pitchFamily="2" charset="0"/>
              </a:rPr>
              <a:t> did </a:t>
            </a:r>
            <a:r>
              <a:rPr lang="en-IN" sz="2500" dirty="0" err="1">
                <a:latin typeface="Nunito Sans" panose="00000500000000000000" pitchFamily="2" charset="0"/>
              </a:rPr>
              <a:t>Kiranmala</a:t>
            </a:r>
            <a:r>
              <a:rPr lang="en-IN" sz="2500" dirty="0">
                <a:latin typeface="Nunito Sans" panose="00000500000000000000" pitchFamily="2" charset="0"/>
              </a:rPr>
              <a:t> start?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9979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Relative Speed</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26382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246495"/>
          </a:xfrm>
          <a:prstGeom prst="rect">
            <a:avLst/>
          </a:prstGeom>
          <a:noFill/>
        </p:spPr>
        <p:txBody>
          <a:bodyPr wrap="square" rtlCol="0">
            <a:spAutoFit/>
          </a:bodyPr>
          <a:lstStyle/>
          <a:p>
            <a:r>
              <a:rPr lang="en-IN" sz="2500" dirty="0">
                <a:latin typeface="Nunito Sans" panose="00000500000000000000" pitchFamily="2" charset="0"/>
              </a:rPr>
              <a:t>A thief steals a car and drives it at 15 km/hr. The theft has been discovered after one hour and the owner of the car sets off in another car at 25 km/hr. When will the owner overtake the thief from the starting point?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hour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hour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hour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hour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369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a:latin typeface="Nunito Sans" panose="00000500000000000000" pitchFamily="2" charset="0"/>
              </a:rPr>
              <a:t>P  and Q start running in opposite directions (towards each other) on a circular track starting at diametrically opposite points. They first meet after P has run for 75m and then they next meet after Q has run 100 m after their first meeting. Assume that both of them are running a constant speed. The length of the track (in metre)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245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861774"/>
          </a:xfrm>
          <a:prstGeom prst="rect">
            <a:avLst/>
          </a:prstGeom>
          <a:noFill/>
        </p:spPr>
        <p:txBody>
          <a:bodyPr wrap="square" rtlCol="0">
            <a:spAutoFit/>
          </a:bodyPr>
          <a:lstStyle/>
          <a:p>
            <a:r>
              <a:rPr lang="en-IN" sz="2500" dirty="0">
                <a:latin typeface="Nunito Sans" panose="00000500000000000000" pitchFamily="2" charset="0"/>
              </a:rPr>
              <a:t>X  and Y start walking towards each other at 10 am at speeds of 3 km/hr and 4 km/hr respectively. They were initially 17.5 km apart. At what time do they meet?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2:30 pm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:30 pm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1:30 pm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:30 pm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012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a:latin typeface="Nunito Sans" panose="00000500000000000000" pitchFamily="2" charset="0"/>
              </a:rPr>
              <a:t>A hare sees a dog 200m away from her and scuds off in opposite direction at a speed of 24 km/hr. Two minutes later the dog perceives her and gives chase at a speed of 32 km/hr. How soon will the dog overtake the hare, and what distance from the spot from where the hare took flight?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min, 2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min, 2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min, 3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min, 2.5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1567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a:latin typeface="Nunito Sans" panose="00000500000000000000" pitchFamily="2" charset="0"/>
              </a:rPr>
              <a:t>Two boys begin together to write out a booklet containing 535 lines. The first boy starts with the first line, writing at the rate of 100 lines an hour; and the second starts with the last line then writes line 534 and so on, backward proceeding at the rate of 50 lines an hour. At what line will they meet?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267</a:t>
            </a:r>
          </a:p>
        </p:txBody>
      </p:sp>
      <p:sp>
        <p:nvSpPr>
          <p:cNvPr id="19" name="Rectangle 18">
            <a:extLst>
              <a:ext uri="{FF2B5EF4-FFF2-40B4-BE49-F238E27FC236}">
                <a16:creationId xmlns:a16="http://schemas.microsoft.com/office/drawing/2014/main" id="{BC5E04D4-0543-4484-B3B6-0DDB2FCDCEA4}"/>
              </a:ext>
            </a:extLst>
          </p:cNvPr>
          <p:cNvSpPr/>
          <p:nvPr/>
        </p:nvSpPr>
        <p:spPr>
          <a:xfrm>
            <a:off x="0" y="-71718"/>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1362" y="49639"/>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374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861774"/>
          </a:xfrm>
          <a:prstGeom prst="rect">
            <a:avLst/>
          </a:prstGeom>
          <a:noFill/>
        </p:spPr>
        <p:txBody>
          <a:bodyPr wrap="square" rtlCol="0">
            <a:spAutoFit/>
          </a:bodyPr>
          <a:lstStyle/>
          <a:p>
            <a:r>
              <a:rPr lang="en-IN" sz="2500" dirty="0">
                <a:latin typeface="Nunito Sans" panose="00000500000000000000" pitchFamily="2" charset="0"/>
              </a:rPr>
              <a:t>A car of length 4m wants to overtake a trailer truck of length 20m travelling at 36km/hr within 10 seconds. At what speed should the car travel?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m/s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14.8 m/s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12.4 m/s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 m/s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6101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443" y="835833"/>
            <a:ext cx="12192000" cy="1246495"/>
          </a:xfrm>
          <a:prstGeom prst="rect">
            <a:avLst/>
          </a:prstGeom>
          <a:noFill/>
        </p:spPr>
        <p:txBody>
          <a:bodyPr wrap="square" rtlCol="0">
            <a:spAutoFit/>
          </a:bodyPr>
          <a:lstStyle/>
          <a:p>
            <a:r>
              <a:rPr lang="en-IN" sz="2500" dirty="0">
                <a:latin typeface="Nunito Sans" panose="00000500000000000000" pitchFamily="2" charset="0"/>
              </a:rPr>
              <a:t>The distance between two cities A and B is 80 km. A motorcycle rider starts from A towards B at 7 am at a speed of 10 km/hr. Another motorcyclist starts from B towards A at 8 am at a speed of 25 km/hr. At what time will they cross each other?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AM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AM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PM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 AM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9541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3720</TotalTime>
  <Words>2912</Words>
  <Application>Microsoft Office PowerPoint</Application>
  <PresentationFormat>Widescreen</PresentationFormat>
  <Paragraphs>279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Symbol</vt:lpstr>
      <vt:lpstr>Arial</vt:lpstr>
      <vt:lpstr>Nunito Sans SemiBold</vt:lpstr>
      <vt:lpstr>Nunito Sans</vt:lpstr>
      <vt:lpstr>Cambria Math</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226</cp:revision>
  <dcterms:created xsi:type="dcterms:W3CDTF">2006-08-16T00:00:00Z</dcterms:created>
  <dcterms:modified xsi:type="dcterms:W3CDTF">2023-07-13T05:16:02Z</dcterms:modified>
</cp:coreProperties>
</file>