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38"/>
  </p:notesMasterIdLst>
  <p:sldIdLst>
    <p:sldId id="272" r:id="rId2"/>
    <p:sldId id="271" r:id="rId3"/>
    <p:sldId id="258" r:id="rId4"/>
    <p:sldId id="282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289" r:id="rId37"/>
  </p:sldIdLst>
  <p:sldSz cx="12192000" cy="6858000"/>
  <p:notesSz cx="6858000" cy="9144000"/>
  <p:embeddedFontLst>
    <p:embeddedFont>
      <p:font typeface="Nunito Sans" pitchFamily="2" charset="0"/>
      <p:regular r:id="rId39"/>
      <p:bold r:id="rId40"/>
      <p:italic r:id="rId41"/>
      <p:boldItalic r:id="rId42"/>
    </p:embeddedFont>
    <p:embeddedFont>
      <p:font typeface="Nunito Sans SemiBold" pitchFamily="2" charset="0"/>
      <p:bold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70" d="100"/>
          <a:sy n="70" d="100"/>
        </p:scale>
        <p:origin x="92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33" d="100"/>
          <a:sy n="33" d="100"/>
        </p:scale>
        <p:origin x="2453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4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http://i1.facenow.in/modules/emanager/ques/img/tmp_8ca8da41fe1ebc8d22243ca31dc14f5fc56c8679235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72948"/>
            <a:ext cx="33909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4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8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 descr="http://i1.facenow.in/modules/emanager/ques/img/tmp_8ca8da41fe1ebc8d22243ca31dc14f5fc56c692289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3" y="4962524"/>
            <a:ext cx="28194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5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 descr="http://i1.facenow.in/modules/emanager/ques/img/tmp_8ca8da41fe1ebc8d22243ca31dc14f5fc56c1310119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81600"/>
            <a:ext cx="21240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96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1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 descr="http://i1.facenow.in/modules/emanager/ques/img/tmp_8ca8da41fe1ebc8d22243ca31dc14f5fc56c3386483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53012"/>
            <a:ext cx="30956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31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4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  <p:pic>
        <p:nvPicPr>
          <p:cNvPr id="7170" name="Picture 2" descr="http://i1.facenow.in/modules/emanager/ques/img/tmp_35d53d65c1fe09294370e3989be540541374517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556974"/>
            <a:ext cx="3883025" cy="128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36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9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  <p:pic>
        <p:nvPicPr>
          <p:cNvPr id="8194" name="Picture 2" descr="http://i1.facenow.in/modules/emanager/ques/img/tmp_8ca8da41fe1ebc8d22243ca31dc14f5fc56c2366655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31" y="5290344"/>
            <a:ext cx="3120019" cy="271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209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6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  <p:pic>
        <p:nvPicPr>
          <p:cNvPr id="9218" name="Picture 2" descr="http://i1.facenow.in/modules/emanager/ques/img/tmp_8ca8da41fe1ebc8d22243ca31dc14f5fc56c17357088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47363"/>
            <a:ext cx="2511425" cy="19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95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22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  <p:pic>
        <p:nvPicPr>
          <p:cNvPr id="10242" name="Picture 2" descr="http://i1.facenow.in/modules/emanager/ques/img/tmp_8ca8da41fe1ebc8d22243ca31dc14f5fc56c2184908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33962"/>
            <a:ext cx="27432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092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60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  <p:pic>
        <p:nvPicPr>
          <p:cNvPr id="11266" name="Picture 2" descr="http://i1.facenow.in/modules/emanager/ques/img/tmp_8ca8da41fe1ebc8d22243ca31dc14f5fc56c7916357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842975"/>
            <a:ext cx="3143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06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32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  <p:pic>
        <p:nvPicPr>
          <p:cNvPr id="12290" name="Picture 2" descr="http://i1.facenow.in/modules/emanager/ques/img/tmp_a82749446ffc8fe514f6af2b978ee37b14264729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56994"/>
            <a:ext cx="53054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04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  <p:pic>
        <p:nvPicPr>
          <p:cNvPr id="13314" name="Picture 2" descr="http://i1.facenow.in/modules/emanager/ques/img/tmp_8ca8da41fe1ebc8d22243ca31dc14f5fc56c16732385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23669"/>
            <a:ext cx="32766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45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3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  <p:pic>
        <p:nvPicPr>
          <p:cNvPr id="14338" name="Picture 2" descr="http://i1.facenow.in/modules/emanager/ques/img/tmp_8ca8da41fe1ebc8d22243ca31dc14f5fc56c15083966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07550"/>
            <a:ext cx="29718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28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5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35</a:t>
            </a:fld>
            <a:endParaRPr lang="en-US"/>
          </a:p>
        </p:txBody>
      </p:sp>
      <p:pic>
        <p:nvPicPr>
          <p:cNvPr id="15362" name="Picture 2" descr="http://i1.facenow.in/modules/emanager/ques/img/tmp_8ca8da41fe1ebc8d22243ca31dc14f5fc56c235088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42719"/>
            <a:ext cx="27717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993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6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figure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is clear that only conclusion 1 follows.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i1.facenow.in/modules/emanager/ques/img/tmp_8ca8da41fe1ebc8d22243ca31dc14f5fc56c7075091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" y="4913313"/>
            <a:ext cx="39909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9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image, we can infer that both (1) and (2) follow.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i1.facenow.in/modules/emanager/ques/img/tmp_8ca8da41fe1ebc8d22243ca31dc14f5fc56c14786455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33191"/>
            <a:ext cx="31051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All cabs are autos.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autos are buses.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No bus is a cab.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No auto is a cab.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6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46672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No coffee is a tea.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sweets are teas.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No coffee is a sweet.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Some coffees are sweets.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29064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All windows are doors.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No door is a wall.</a:t>
            </a:r>
          </a:p>
          <a:p>
            <a:pPr algn="just"/>
            <a:endParaRPr lang="en-US" sz="2500" u="sng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windows are walls.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No wall is a door.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4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301826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doctors are engineers.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engineers are architects.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doctors are architects.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No engineer is a doctor.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0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1944009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pens are pencils.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erasers are pencils.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pencils are erasers.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Some pencils are pens.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8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45773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VIT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All taxis are cars.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cars are vehicles.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No vehicle is a taxi.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No car is a taxi.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1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251909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No milk is a coffee.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</a:t>
            </a:r>
            <a:r>
              <a:rPr lang="en-US" sz="2500" dirty="0" err="1">
                <a:latin typeface="Nunito Sans" panose="00000500000000000000" pitchFamily="2" charset="0"/>
              </a:rPr>
              <a:t>savouries</a:t>
            </a:r>
            <a:r>
              <a:rPr lang="en-US" sz="2500" dirty="0">
                <a:latin typeface="Nunito Sans" panose="00000500000000000000" pitchFamily="2" charset="0"/>
              </a:rPr>
              <a:t> are coffees.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No milk is a </a:t>
            </a:r>
            <a:r>
              <a:rPr lang="en-US" sz="2500" dirty="0" err="1">
                <a:latin typeface="Nunito Sans" panose="00000500000000000000" pitchFamily="2" charset="0"/>
              </a:rPr>
              <a:t>savoury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Some milks are </a:t>
            </a:r>
            <a:r>
              <a:rPr lang="en-US" sz="2500" dirty="0" err="1">
                <a:latin typeface="Nunito Sans" panose="00000500000000000000" pitchFamily="2" charset="0"/>
              </a:rPr>
              <a:t>savouries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0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95620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watches are dogs.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Some dogs are cats.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watches are cats.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No cat is a dog.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89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217039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heroes are villains.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villains are actors.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heroes are actors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No </a:t>
            </a:r>
            <a:r>
              <a:rPr lang="en-US" sz="2500" dirty="0" err="1">
                <a:latin typeface="Nunito Sans" panose="00000500000000000000" pitchFamily="2" charset="0"/>
              </a:rPr>
              <a:t>villian</a:t>
            </a:r>
            <a:r>
              <a:rPr lang="en-US" sz="2500" dirty="0">
                <a:latin typeface="Nunito Sans" panose="00000500000000000000" pitchFamily="2" charset="0"/>
              </a:rPr>
              <a:t> is a hero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2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3158185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chairs are tables.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desks are tables.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tables are desks.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Some tables are chairs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52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8063" y="392936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21389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743200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Syllogisms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All doors are windows.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windows are tables.</a:t>
            </a:r>
          </a:p>
          <a:p>
            <a:pPr algn="just"/>
            <a:endParaRPr lang="en-US" sz="2500" u="sng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No table is a door.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No window is a door.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65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2593426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No liquid is solid.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juices are solids.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No liquid is a juice.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Some liquids are juices.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63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3107438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lions are cats.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Some cats are tigers.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lions are tigers.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No tiger is a cat.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71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2416390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b="1" dirty="0">
                <a:latin typeface="Nunito Sans" panose="00000500000000000000" pitchFamily="2" charset="0"/>
              </a:rPr>
              <a:t>Syllogism </a:t>
            </a:r>
            <a:r>
              <a:rPr lang="en-US" sz="2700" dirty="0">
                <a:latin typeface="Nunito Sans" panose="00000500000000000000" pitchFamily="2" charset="0"/>
              </a:rPr>
              <a:t>is a form of reasoning in which a </a:t>
            </a:r>
            <a:r>
              <a:rPr lang="en-US" sz="2700" b="1" dirty="0">
                <a:latin typeface="Nunito Sans" panose="00000500000000000000" pitchFamily="2" charset="0"/>
              </a:rPr>
              <a:t>conclusion </a:t>
            </a:r>
            <a:r>
              <a:rPr lang="en-US" sz="2700" dirty="0">
                <a:latin typeface="Nunito Sans" panose="00000500000000000000" pitchFamily="2" charset="0"/>
              </a:rPr>
              <a:t>is drawn from two or three </a:t>
            </a:r>
            <a:r>
              <a:rPr lang="en-US" sz="2700" b="1" dirty="0">
                <a:latin typeface="Nunito Sans" panose="00000500000000000000" pitchFamily="2" charset="0"/>
              </a:rPr>
              <a:t>given propositions</a:t>
            </a:r>
            <a:r>
              <a:rPr lang="en-US" sz="2700" dirty="0">
                <a:latin typeface="Nunito Sans" panose="00000500000000000000" pitchFamily="2" charset="0"/>
              </a:rPr>
              <a:t> or statements. It uses deductive reasoning rather than inductive reasoning. You have to take the given statements to be true, even if they are at a variance from established facts.</a:t>
            </a:r>
          </a:p>
          <a:p>
            <a:pPr algn="just"/>
            <a:endParaRPr lang="en-US" sz="27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Syllogisms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Let us see an example of deductive reasoning.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All cats are dogs.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All dogs are birds.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</a:t>
            </a:r>
            <a:r>
              <a:rPr lang="en-US" sz="2500" dirty="0">
                <a:latin typeface="Nunito Sans" panose="00000500000000000000" pitchFamily="2" charset="0"/>
              </a:rPr>
              <a:t> – All cats are birds.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This conclusion is quite visible.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Syllogisms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actors are singers.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singers are dancers.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actors are dancers.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No singer is actor.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77846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Read the given statements and find which of the conclusions given below, follows them:</a:t>
            </a: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Statements: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papers are pens.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All pencils are pens.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u="sng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1. Some pens are pencils.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Some pens are papers.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0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167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251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2825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3390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1676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(1)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251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(2) follows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2825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(1) or (2) follows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3390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(1) nor (2)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395879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395879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(1) and (2) follow</a:t>
            </a:r>
          </a:p>
        </p:txBody>
      </p:sp>
    </p:spTree>
    <p:extLst>
      <p:ext uri="{BB962C8B-B14F-4D97-AF65-F5344CB8AC3E}">
        <p14:creationId xmlns:p14="http://schemas.microsoft.com/office/powerpoint/2010/main" val="344080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1803</Words>
  <Application>Microsoft Office PowerPoint</Application>
  <PresentationFormat>Widescreen</PresentationFormat>
  <Paragraphs>384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Nunito Sans</vt:lpstr>
      <vt:lpstr>Nunito Sans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2024-03-03T17:45:44Z</dcterms:modified>
</cp:coreProperties>
</file>