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64" autoAdjust="0"/>
  </p:normalViewPr>
  <p:slideViewPr>
    <p:cSldViewPr snapToGrid="0">
      <p:cViewPr varScale="1">
        <p:scale>
          <a:sx n="60" d="100"/>
          <a:sy n="60" d="100"/>
        </p:scale>
        <p:origin x="152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a:p>
                <a:r>
                  <a:rPr lang="en-IN" dirty="0"/>
                  <a:t>Let S</a:t>
                </a:r>
                <a:r>
                  <a:rPr lang="en-IN" baseline="-25000" dirty="0"/>
                  <a:t>R </a:t>
                </a:r>
                <a:r>
                  <a:rPr lang="en-IN" dirty="0"/>
                  <a:t>&amp; S</a:t>
                </a:r>
                <a:r>
                  <a:rPr lang="en-IN" baseline="-25000" dirty="0"/>
                  <a:t>K </a:t>
                </a:r>
                <a:r>
                  <a:rPr lang="en-IN" dirty="0"/>
                  <a:t>be the speed of Ram and Karthik respectively. WKT, </a:t>
                </a:r>
                <a14:m>
                  <m:oMath xmlns:m="http://schemas.openxmlformats.org/officeDocument/2006/math">
                    <m:r>
                      <a:rPr lang="en-IN" i="1">
                        <a:latin typeface="Cambria Math" panose="02040503050406030204" pitchFamily="18" charset="0"/>
                      </a:rPr>
                      <m:t>𝑇</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𝐷</m:t>
                        </m:r>
                      </m:num>
                      <m:den>
                        <m:r>
                          <a:rPr lang="en-IN" i="1">
                            <a:latin typeface="Cambria Math" panose="02040503050406030204" pitchFamily="18" charset="0"/>
                          </a:rPr>
                          <m:t>𝑆</m:t>
                        </m:r>
                      </m:den>
                    </m:f>
                  </m:oMath>
                </a14:m>
                <a:endParaRPr lang="en-IN" dirty="0"/>
              </a:p>
              <a:p>
                <a:r>
                  <a:rPr lang="en-IN" dirty="0"/>
                  <a:t>180/S</a:t>
                </a:r>
                <a:r>
                  <a:rPr lang="en-IN" baseline="-25000" dirty="0"/>
                  <a:t>R </a:t>
                </a:r>
                <a:r>
                  <a:rPr lang="en-IN" dirty="0"/>
                  <a:t>= (180/S</a:t>
                </a:r>
                <a:r>
                  <a:rPr lang="en-IN" baseline="-25000" dirty="0"/>
                  <a:t>K</a:t>
                </a:r>
                <a:r>
                  <a:rPr lang="en-IN" dirty="0"/>
                  <a:t>) + 3 → (1)</a:t>
                </a:r>
              </a:p>
              <a:p>
                <a:r>
                  <a:rPr lang="en-IN" dirty="0"/>
                  <a:t>          S</a:t>
                </a:r>
                <a:r>
                  <a:rPr lang="en-IN" baseline="-25000" dirty="0"/>
                  <a:t>K</a:t>
                </a:r>
                <a:r>
                  <a:rPr lang="en-IN" dirty="0"/>
                  <a:t> = S</a:t>
                </a:r>
                <a:r>
                  <a:rPr lang="en-IN" baseline="-25000" dirty="0"/>
                  <a:t>R </a:t>
                </a:r>
                <a:r>
                  <a:rPr lang="en-IN" dirty="0"/>
                  <a:t>+ 5 → (2)</a:t>
                </a:r>
              </a:p>
              <a:p>
                <a:r>
                  <a:rPr lang="en-IN" dirty="0"/>
                  <a:t>Solve (1) and (2) to arrive at the answer.</a:t>
                </a:r>
              </a:p>
              <a:p>
                <a:r>
                  <a:rPr lang="en-IN" dirty="0"/>
                  <a:t>OR you can try to assume the value options and then solve.</a:t>
                </a:r>
              </a:p>
              <a:p>
                <a:r>
                  <a:rPr lang="en-IN" dirty="0"/>
                  <a:t>Answer will be Option c) 15 kmph</a:t>
                </a:r>
              </a:p>
              <a:p>
                <a:endParaRPr lang="en-IN" sz="1200" b="0" i="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endParaRPr lang="en-IN" sz="1200" kern="1200" dirty="0" smtClean="0">
                  <a:solidFill>
                    <a:schemeClr val="tx1"/>
                  </a:solidFill>
                  <a:effectLst/>
                  <a:latin typeface="+mn-lt"/>
                  <a:ea typeface="+mn-ea"/>
                  <a:cs typeface="+mn-cs"/>
                </a:endParaRPr>
              </a:p>
              <a:p>
                <a:r>
                  <a:rPr lang="en-IN" dirty="0"/>
                  <a:t>Let S</a:t>
                </a:r>
                <a:r>
                  <a:rPr lang="en-IN" baseline="-25000" dirty="0"/>
                  <a:t>R </a:t>
                </a:r>
                <a:r>
                  <a:rPr lang="en-IN" dirty="0"/>
                  <a:t>&amp; S</a:t>
                </a:r>
                <a:r>
                  <a:rPr lang="en-IN" baseline="-25000" dirty="0"/>
                  <a:t>K </a:t>
                </a:r>
                <a:r>
                  <a:rPr lang="en-IN" dirty="0"/>
                  <a:t>be the speed of Ram and Karthik respectively. WKT, </a:t>
                </a:r>
                <a:r>
                  <a:rPr lang="en-IN" i="0"/>
                  <a:t>𝑇 =𝐷/𝑆</a:t>
                </a:r>
                <a:endParaRPr lang="en-IN" dirty="0"/>
              </a:p>
              <a:p>
                <a:r>
                  <a:rPr lang="en-IN" dirty="0"/>
                  <a:t>180/S</a:t>
                </a:r>
                <a:r>
                  <a:rPr lang="en-IN" baseline="-25000" dirty="0"/>
                  <a:t>R </a:t>
                </a:r>
                <a:r>
                  <a:rPr lang="en-IN" dirty="0"/>
                  <a:t>= (180/S</a:t>
                </a:r>
                <a:r>
                  <a:rPr lang="en-IN" baseline="-25000" dirty="0"/>
                  <a:t>K</a:t>
                </a:r>
                <a:r>
                  <a:rPr lang="en-IN" dirty="0"/>
                  <a:t>) + 3 → (1)</a:t>
                </a:r>
              </a:p>
              <a:p>
                <a:r>
                  <a:rPr lang="en-IN" dirty="0"/>
                  <a:t>          S</a:t>
                </a:r>
                <a:r>
                  <a:rPr lang="en-IN" baseline="-25000" dirty="0"/>
                  <a:t>K</a:t>
                </a:r>
                <a:r>
                  <a:rPr lang="en-IN" dirty="0"/>
                  <a:t> = S</a:t>
                </a:r>
                <a:r>
                  <a:rPr lang="en-IN" baseline="-25000" dirty="0"/>
                  <a:t>R </a:t>
                </a:r>
                <a:r>
                  <a:rPr lang="en-IN" dirty="0"/>
                  <a:t>+ 5 → (2)</a:t>
                </a:r>
              </a:p>
              <a:p>
                <a:r>
                  <a:rPr lang="en-IN" dirty="0"/>
                  <a:t>Solve (1) and (2) to arrive at the answer</a:t>
                </a:r>
                <a:r>
                  <a:rPr lang="en-IN" dirty="0" smtClean="0"/>
                  <a:t>.</a:t>
                </a:r>
              </a:p>
              <a:p>
                <a:r>
                  <a:rPr lang="en-IN" dirty="0" smtClean="0"/>
                  <a:t>OR you can try to assume the value options and then solve.</a:t>
                </a:r>
              </a:p>
              <a:p>
                <a:r>
                  <a:rPr lang="en-IN" dirty="0" smtClean="0"/>
                  <a:t>Answer will be Option c) 15 kmph</a:t>
                </a:r>
                <a:endParaRPr lang="en-IN" dirty="0"/>
              </a:p>
              <a:p>
                <a:endParaRPr lang="en-IN" sz="1200" b="0" i="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362474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685800" y="4913313"/>
            <a:ext cx="5690878" cy="1868487"/>
          </a:xfrm>
          <a:prstGeom prst="rect">
            <a:avLst/>
          </a:prstGeom>
        </p:spPr>
      </p:pic>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View --</a:t>
            </a:r>
            <a:r>
              <a:rPr lang="en-IN" sz="1200" b="0" i="0" kern="1200" dirty="0">
                <a:solidFill>
                  <a:schemeClr val="tx1"/>
                </a:solidFill>
                <a:effectLst/>
                <a:latin typeface="+mn-lt"/>
                <a:ea typeface="+mn-ea"/>
                <a:cs typeface="+mn-cs"/>
                <a:sym typeface="Wingdings" panose="05000000000000000000" pitchFamily="2" charset="2"/>
              </a:rPr>
              <a:t> Notes page</a:t>
            </a:r>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425363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mc:AlternateContent xmlns:mc="http://schemas.openxmlformats.org/markup-compatibility/2006" xmlns:a14="http://schemas.microsoft.com/office/drawing/2010/main">
        <mc:Choice Requires="a14">
          <p:sp>
            <p:nvSpPr>
              <p:cNvPr id="6" name="Notes Placeholder 5"/>
              <p:cNvSpPr>
                <a:spLocks noGrp="1"/>
              </p:cNvSpPr>
              <p:nvPr>
                <p:ph type="body" idx="1"/>
              </p:nvPr>
            </p:nvSpPr>
            <p:spPr/>
            <p:txBody>
              <a:bodyPr/>
              <a:lstStyle/>
              <a:p>
                <a:r>
                  <a:rPr lang="en-IN" sz="1200" kern="1200" dirty="0">
                    <a:solidFill>
                      <a:schemeClr val="tx1"/>
                    </a:solidFill>
                    <a:effectLst/>
                    <a:latin typeface="+mn-lt"/>
                    <a:ea typeface="+mn-ea"/>
                    <a:cs typeface="+mn-cs"/>
                  </a:rPr>
                  <a:t> Let D = LCM(20,25) = 100 km</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100</m:t>
                        </m:r>
                      </m:num>
                      <m:den>
                        <m:r>
                          <a:rPr lang="en-IN" sz="1200" i="1" kern="1200">
                            <a:solidFill>
                              <a:schemeClr val="tx1"/>
                            </a:solidFill>
                            <a:effectLst/>
                            <a:latin typeface="Cambria Math" panose="02040503050406030204" pitchFamily="18" charset="0"/>
                            <a:ea typeface="+mn-ea"/>
                            <a:cs typeface="+mn-cs"/>
                          </a:rPr>
                          <m:t>20</m:t>
                        </m:r>
                      </m:den>
                    </m:f>
                  </m:oMath>
                </a14:m>
                <a:r>
                  <a:rPr lang="en-IN" sz="1200" kern="1200" dirty="0">
                    <a:solidFill>
                      <a:schemeClr val="tx1"/>
                    </a:solidFill>
                    <a:effectLst/>
                    <a:latin typeface="+mn-lt"/>
                    <a:ea typeface="+mn-ea"/>
                    <a:cs typeface="+mn-cs"/>
                  </a:rPr>
                  <a:t> = 5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100</m:t>
                        </m:r>
                      </m:num>
                      <m:den>
                        <m:r>
                          <a:rPr lang="en-IN" sz="1200" i="1" kern="1200">
                            <a:solidFill>
                              <a:schemeClr val="tx1"/>
                            </a:solidFill>
                            <a:effectLst/>
                            <a:latin typeface="Cambria Math" panose="02040503050406030204" pitchFamily="18" charset="0"/>
                            <a:ea typeface="+mn-ea"/>
                            <a:cs typeface="+mn-cs"/>
                          </a:rPr>
                          <m:t>25</m:t>
                        </m:r>
                      </m:den>
                    </m:f>
                  </m:oMath>
                </a14:m>
                <a:r>
                  <a:rPr lang="en-IN" sz="1200" kern="1200" dirty="0">
                    <a:solidFill>
                      <a:schemeClr val="tx1"/>
                    </a:solidFill>
                    <a:effectLst/>
                    <a:latin typeface="+mn-lt"/>
                    <a:ea typeface="+mn-ea"/>
                    <a:cs typeface="+mn-cs"/>
                  </a:rPr>
                  <a:t> = 4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1 hr</a:t>
                </a:r>
              </a:p>
              <a:p>
                <a:r>
                  <a:rPr lang="en-IN" sz="1200" kern="1200" dirty="0">
                    <a:solidFill>
                      <a:schemeClr val="tx1"/>
                    </a:solidFill>
                    <a:effectLst/>
                    <a:latin typeface="+mn-lt"/>
                    <a:ea typeface="+mn-ea"/>
                    <a:cs typeface="+mn-cs"/>
                  </a:rPr>
                  <a:t>        For D = 100 km, Time diff = 1 hr = 60 mins </a:t>
                </a:r>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D = ?               Time diff = 6 min (Given)     	</a:t>
                </a:r>
              </a:p>
              <a:p>
                <a:r>
                  <a:rPr lang="en-IN" sz="1200" kern="1200" dirty="0">
                    <a:solidFill>
                      <a:schemeClr val="tx1"/>
                    </a:solidFill>
                    <a:effectLst/>
                    <a:latin typeface="+mn-lt"/>
                    <a:ea typeface="+mn-ea"/>
                    <a:cs typeface="+mn-cs"/>
                  </a:rPr>
                  <a:t>        Therefore, </a:t>
                </a:r>
                <a:r>
                  <a:rPr lang="en-IN" sz="1200" b="1" kern="1200" dirty="0">
                    <a:solidFill>
                      <a:schemeClr val="tx1"/>
                    </a:solidFill>
                    <a:effectLst/>
                    <a:latin typeface="+mn-lt"/>
                    <a:ea typeface="+mn-ea"/>
                    <a:cs typeface="+mn-cs"/>
                  </a:rPr>
                  <a:t>D = </a:t>
                </a:r>
                <a14:m>
                  <m:oMath xmlns:m="http://schemas.openxmlformats.org/officeDocument/2006/math">
                    <m:f>
                      <m:fPr>
                        <m:ctrlPr>
                          <a:rPr lang="en-IN" sz="1200" b="1" i="1" kern="1200">
                            <a:solidFill>
                              <a:schemeClr val="tx1"/>
                            </a:solidFill>
                            <a:effectLst/>
                            <a:latin typeface="Cambria Math" panose="02040503050406030204" pitchFamily="18" charset="0"/>
                            <a:ea typeface="+mn-ea"/>
                            <a:cs typeface="+mn-cs"/>
                          </a:rPr>
                        </m:ctrlPr>
                      </m:fPr>
                      <m:num>
                        <m:r>
                          <a:rPr lang="en-IN" sz="1200" b="1" i="1" kern="1200">
                            <a:solidFill>
                              <a:schemeClr val="tx1"/>
                            </a:solidFill>
                            <a:effectLst/>
                            <a:latin typeface="Cambria Math" panose="02040503050406030204" pitchFamily="18" charset="0"/>
                            <a:ea typeface="+mn-ea"/>
                            <a:cs typeface="+mn-cs"/>
                          </a:rPr>
                          <m:t>𝟏𝟎𝟎</m:t>
                        </m:r>
                      </m:num>
                      <m:den>
                        <m:r>
                          <a:rPr lang="en-IN" sz="1200" b="1" i="1" kern="1200">
                            <a:solidFill>
                              <a:schemeClr val="tx1"/>
                            </a:solidFill>
                            <a:effectLst/>
                            <a:latin typeface="Cambria Math" panose="02040503050406030204" pitchFamily="18" charset="0"/>
                            <a:ea typeface="+mn-ea"/>
                            <a:cs typeface="+mn-cs"/>
                          </a:rPr>
                          <m:t>𝟏𝟎</m:t>
                        </m:r>
                      </m:den>
                    </m:f>
                  </m:oMath>
                </a14:m>
                <a:r>
                  <a:rPr lang="en-IN" sz="1200" b="1" kern="1200" dirty="0">
                    <a:solidFill>
                      <a:schemeClr val="tx1"/>
                    </a:solidFill>
                    <a:effectLst/>
                    <a:latin typeface="+mn-lt"/>
                    <a:ea typeface="+mn-ea"/>
                    <a:cs typeface="+mn-cs"/>
                  </a:rPr>
                  <a:t> = 10 km</a:t>
                </a:r>
                <a:endParaRPr lang="en-IN" dirty="0"/>
              </a:p>
            </p:txBody>
          </p:sp>
        </mc:Choice>
        <mc:Fallback xmlns="">
          <p:sp>
            <p:nvSpPr>
              <p:cNvPr id="6" name="Notes Placeholder 5"/>
              <p:cNvSpPr>
                <a:spLocks noGrp="1"/>
              </p:cNvSpPr>
              <p:nvPr>
                <p:ph type="body" idx="1"/>
              </p:nvPr>
            </p:nvSpPr>
            <p:spPr/>
            <p:txBody>
              <a:bodyPr/>
              <a:lstStyle/>
              <a:p>
                <a:r>
                  <a:rPr lang="en-IN" sz="1200" kern="1200" dirty="0" smtClean="0">
                    <a:solidFill>
                      <a:schemeClr val="tx1"/>
                    </a:solidFill>
                    <a:effectLst/>
                    <a:latin typeface="+mn-lt"/>
                    <a:ea typeface="+mn-ea"/>
                    <a:cs typeface="+mn-cs"/>
                  </a:rPr>
                  <a:t> Let D = LCM(20,25) = 100 km</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100/20</a:t>
                </a:r>
                <a:r>
                  <a:rPr lang="en-IN" sz="1200" kern="1200" dirty="0">
                    <a:solidFill>
                      <a:schemeClr val="tx1"/>
                    </a:solidFill>
                    <a:effectLst/>
                    <a:latin typeface="+mn-lt"/>
                    <a:ea typeface="+mn-ea"/>
                    <a:cs typeface="+mn-cs"/>
                  </a:rPr>
                  <a:t> = 5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100/25</a:t>
                </a:r>
                <a:r>
                  <a:rPr lang="en-IN" sz="1200" kern="1200" dirty="0">
                    <a:solidFill>
                      <a:schemeClr val="tx1"/>
                    </a:solidFill>
                    <a:effectLst/>
                    <a:latin typeface="+mn-lt"/>
                    <a:ea typeface="+mn-ea"/>
                    <a:cs typeface="+mn-cs"/>
                  </a:rPr>
                  <a:t> = 4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1 hr</a:t>
                </a:r>
              </a:p>
              <a:p>
                <a:r>
                  <a:rPr lang="en-IN" sz="1200" kern="1200" dirty="0">
                    <a:solidFill>
                      <a:schemeClr val="tx1"/>
                    </a:solidFill>
                    <a:effectLst/>
                    <a:latin typeface="+mn-lt"/>
                    <a:ea typeface="+mn-ea"/>
                    <a:cs typeface="+mn-cs"/>
                  </a:rPr>
                  <a:t>        For D = 100 km, Time diff = 1 hr = 60 mins </a:t>
                </a:r>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D = ?               Time diff = 6 min (Given)     	</a:t>
                </a:r>
              </a:p>
              <a:p>
                <a:r>
                  <a:rPr lang="en-IN" sz="1200" kern="1200" dirty="0">
                    <a:solidFill>
                      <a:schemeClr val="tx1"/>
                    </a:solidFill>
                    <a:effectLst/>
                    <a:latin typeface="+mn-lt"/>
                    <a:ea typeface="+mn-ea"/>
                    <a:cs typeface="+mn-cs"/>
                  </a:rPr>
                  <a:t>        Therefore, </a:t>
                </a:r>
                <a:r>
                  <a:rPr lang="en-IN" sz="1200" b="1" kern="1200" dirty="0">
                    <a:solidFill>
                      <a:schemeClr val="tx1"/>
                    </a:solidFill>
                    <a:effectLst/>
                    <a:latin typeface="+mn-lt"/>
                    <a:ea typeface="+mn-ea"/>
                    <a:cs typeface="+mn-cs"/>
                  </a:rPr>
                  <a:t>D = </a:t>
                </a:r>
                <a:r>
                  <a:rPr lang="en-IN" sz="1200" b="1" i="0" kern="1200">
                    <a:solidFill>
                      <a:schemeClr val="tx1"/>
                    </a:solidFill>
                    <a:effectLst/>
                    <a:latin typeface="+mn-lt"/>
                    <a:ea typeface="+mn-ea"/>
                    <a:cs typeface="+mn-cs"/>
                  </a:rPr>
                  <a:t>𝟏𝟎𝟎/𝟏𝟎</a:t>
                </a:r>
                <a:r>
                  <a:rPr lang="en-IN" sz="1200" b="1" kern="1200" dirty="0">
                    <a:solidFill>
                      <a:schemeClr val="tx1"/>
                    </a:solidFill>
                    <a:effectLst/>
                    <a:latin typeface="+mn-lt"/>
                    <a:ea typeface="+mn-ea"/>
                    <a:cs typeface="+mn-cs"/>
                  </a:rPr>
                  <a:t> = 10 km</a:t>
                </a:r>
                <a:endParaRPr lang="en-IN" dirty="0"/>
              </a:p>
            </p:txBody>
          </p:sp>
        </mc:Fallback>
      </mc:AlternateContent>
    </p:spTree>
    <p:extLst>
      <p:ext uri="{BB962C8B-B14F-4D97-AF65-F5344CB8AC3E}">
        <p14:creationId xmlns:p14="http://schemas.microsoft.com/office/powerpoint/2010/main" val="272052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mc:AlternateContent xmlns:mc="http://schemas.openxmlformats.org/markup-compatibility/2006" xmlns:a14="http://schemas.microsoft.com/office/drawing/2010/main">
        <mc:Choice Requires="a14">
          <p:sp>
            <p:nvSpPr>
              <p:cNvPr id="6" name="Notes Placeholder 5"/>
              <p:cNvSpPr>
                <a:spLocks noGrp="1"/>
              </p:cNvSpPr>
              <p:nvPr>
                <p:ph type="body" idx="1"/>
              </p:nvPr>
            </p:nvSpPr>
            <p:spPr/>
            <p:txBody>
              <a:bodyPr/>
              <a:lstStyle/>
              <a:p>
                <a:pPr lvl="0"/>
                <a:r>
                  <a:rPr lang="en-IN" sz="1200" kern="1200" dirty="0">
                    <a:solidFill>
                      <a:schemeClr val="tx1"/>
                    </a:solidFill>
                    <a:effectLst/>
                    <a:latin typeface="+mn-lt"/>
                    <a:ea typeface="+mn-ea"/>
                    <a:cs typeface="+mn-cs"/>
                  </a:rPr>
                  <a:t>Kamal shoots the first bullet at 10:30 am. He shoots the second bullet after 10 min 30 sec. i.e. </a:t>
                </a:r>
              </a:p>
              <a:p>
                <a:r>
                  <a:rPr lang="en-IN" sz="1200" kern="1200" dirty="0">
                    <a:solidFill>
                      <a:schemeClr val="tx1"/>
                    </a:solidFill>
                    <a:effectLst/>
                    <a:latin typeface="+mn-lt"/>
                    <a:ea typeface="+mn-ea"/>
                    <a:cs typeface="+mn-cs"/>
                  </a:rPr>
                  <a:t>10 hrs : 40 min : 30 sec.</a:t>
                </a:r>
              </a:p>
              <a:p>
                <a:r>
                  <a:rPr lang="en-IN" sz="1200" kern="1200" dirty="0">
                    <a:solidFill>
                      <a:schemeClr val="tx1"/>
                    </a:solidFill>
                    <a:effectLst/>
                    <a:latin typeface="+mn-lt"/>
                    <a:ea typeface="+mn-ea"/>
                    <a:cs typeface="+mn-cs"/>
                  </a:rPr>
                  <a:t>If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were not travelling towards Kamal, he would have heard the second shot after 10 min 30 sec.</a:t>
                </a:r>
              </a:p>
              <a:p>
                <a:r>
                  <a:rPr lang="en-IN" sz="1200" kern="1200" dirty="0">
                    <a:solidFill>
                      <a:schemeClr val="tx1"/>
                    </a:solidFill>
                    <a:effectLst/>
                    <a:latin typeface="+mn-lt"/>
                    <a:ea typeface="+mn-ea"/>
                    <a:cs typeface="+mn-cs"/>
                  </a:rPr>
                  <a:t>Since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travels towards Kamal, he hears the second shot 30 sec earlier which means that he covers the same distance that sound travels in 30 sec.</a:t>
                </a:r>
              </a:p>
              <a:p>
                <a:r>
                  <a:rPr lang="en-IN" sz="1200" kern="1200" dirty="0">
                    <a:solidFill>
                      <a:schemeClr val="tx1"/>
                    </a:solidFill>
                    <a:effectLst/>
                    <a:latin typeface="+mn-lt"/>
                    <a:ea typeface="+mn-ea"/>
                    <a:cs typeface="+mn-cs"/>
                  </a:rPr>
                  <a:t>Distance travelled by sound in 30 sec = Distance travelled by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in 10 min.</a:t>
                </a:r>
              </a:p>
              <a:p>
                <a:r>
                  <a:rPr lang="en-IN" sz="1200" kern="1200" dirty="0">
                    <a:solidFill>
                      <a:schemeClr val="tx1"/>
                    </a:solidFill>
                    <a:effectLst/>
                    <a:latin typeface="+mn-lt"/>
                    <a:ea typeface="+mn-ea"/>
                    <a:cs typeface="+mn-cs"/>
                  </a:rPr>
                  <a:t>We know that the Speed of sound = 330 m/s =&gt; Distance travelled by sound = 300*30 = 9900 meters.</a:t>
                </a:r>
              </a:p>
              <a:p>
                <a:r>
                  <a:rPr lang="en-IN" sz="1200" kern="1200" dirty="0">
                    <a:solidFill>
                      <a:schemeClr val="tx1"/>
                    </a:solidFill>
                    <a:effectLst/>
                    <a:latin typeface="+mn-lt"/>
                    <a:ea typeface="+mn-ea"/>
                    <a:cs typeface="+mn-cs"/>
                  </a:rPr>
                  <a:t>        Distance travelled by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in 10 min = 9900 meters. </a:t>
                </a:r>
              </a:p>
              <a:p>
                <a:r>
                  <a:rPr lang="en-IN" sz="1200" kern="1200" dirty="0">
                    <a:solidFill>
                      <a:schemeClr val="tx1"/>
                    </a:solidFill>
                    <a:effectLst/>
                    <a:latin typeface="+mn-lt"/>
                    <a:ea typeface="+mn-ea"/>
                    <a:cs typeface="+mn-cs"/>
                  </a:rPr>
                  <a:t>        So, Speed of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9900</m:t>
                        </m:r>
                      </m:num>
                      <m:den>
                        <m:r>
                          <a:rPr lang="en-IN" sz="1200" i="1" kern="1200">
                            <a:solidFill>
                              <a:schemeClr val="tx1"/>
                            </a:solidFill>
                            <a:effectLst/>
                            <a:latin typeface="Cambria Math" panose="02040503050406030204" pitchFamily="18" charset="0"/>
                            <a:ea typeface="+mn-ea"/>
                            <a:cs typeface="+mn-cs"/>
                          </a:rPr>
                          <m:t>10∗60</m:t>
                        </m:r>
                      </m:den>
                    </m:f>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33</m:t>
                        </m:r>
                      </m:num>
                      <m:den>
                        <m:r>
                          <a:rPr lang="en-IN" sz="1200" i="1" kern="1200">
                            <a:solidFill>
                              <a:schemeClr val="tx1"/>
                            </a:solidFill>
                            <a:effectLst/>
                            <a:latin typeface="Cambria Math" panose="02040503050406030204" pitchFamily="18" charset="0"/>
                            <a:ea typeface="+mn-ea"/>
                            <a:cs typeface="+mn-cs"/>
                          </a:rPr>
                          <m:t>2</m:t>
                        </m:r>
                      </m:den>
                    </m:f>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𝑚</m:t>
                    </m:r>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𝑠</m:t>
                    </m:r>
                    <m:r>
                      <a:rPr lang="en-IN" sz="1200" i="1" kern="1200">
                        <a:solidFill>
                          <a:schemeClr val="tx1"/>
                        </a:solidFill>
                        <a:effectLst/>
                        <a:latin typeface="Cambria Math" panose="02040503050406030204" pitchFamily="18" charset="0"/>
                        <a:ea typeface="+mn-ea"/>
                        <a:cs typeface="+mn-cs"/>
                      </a:rPr>
                      <m:t> ∗</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18</m:t>
                        </m:r>
                      </m:num>
                      <m:den>
                        <m:r>
                          <a:rPr lang="en-IN" sz="1200" i="1" kern="1200">
                            <a:solidFill>
                              <a:schemeClr val="tx1"/>
                            </a:solidFill>
                            <a:effectLst/>
                            <a:latin typeface="Cambria Math" panose="02040503050406030204" pitchFamily="18" charset="0"/>
                            <a:ea typeface="+mn-ea"/>
                            <a:cs typeface="+mn-cs"/>
                          </a:rPr>
                          <m:t>5</m:t>
                        </m:r>
                      </m:den>
                    </m:f>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𝑘𝑚𝑝h</m:t>
                    </m:r>
                  </m:oMath>
                </a14:m>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59.4 kmph</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p:txBody>
          </p:sp>
        </mc:Choice>
        <mc:Fallback xmlns="">
          <p:sp>
            <p:nvSpPr>
              <p:cNvPr id="6" name="Notes Placeholder 5"/>
              <p:cNvSpPr>
                <a:spLocks noGrp="1"/>
              </p:cNvSpPr>
              <p:nvPr>
                <p:ph type="body" idx="1"/>
              </p:nvPr>
            </p:nvSpPr>
            <p:spPr/>
            <p:txBody>
              <a:bodyPr/>
              <a:lstStyle/>
              <a:p>
                <a:pPr lvl="0"/>
                <a:r>
                  <a:rPr lang="en-IN" sz="1200" kern="1200" dirty="0" smtClean="0">
                    <a:solidFill>
                      <a:schemeClr val="tx1"/>
                    </a:solidFill>
                    <a:effectLst/>
                    <a:latin typeface="+mn-lt"/>
                    <a:ea typeface="+mn-ea"/>
                    <a:cs typeface="+mn-cs"/>
                  </a:rPr>
                  <a:t>Kamal shoots the first bullet at 10:30 am. He shoots the second bullet after 10 min 30 sec. i.e.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10 hrs : 40 min : 30 sec.</a:t>
                </a:r>
              </a:p>
              <a:p>
                <a:r>
                  <a:rPr lang="en-IN" sz="1200" kern="1200" dirty="0" smtClean="0">
                    <a:solidFill>
                      <a:schemeClr val="tx1"/>
                    </a:solidFill>
                    <a:effectLst/>
                    <a:latin typeface="+mn-lt"/>
                    <a:ea typeface="+mn-ea"/>
                    <a:cs typeface="+mn-cs"/>
                  </a:rPr>
                  <a:t>If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were not travelling towards Kamal, he would have heard the second shot after 10 min 30 sec.</a:t>
                </a:r>
              </a:p>
              <a:p>
                <a:r>
                  <a:rPr lang="en-IN" sz="1200" kern="1200" dirty="0" smtClean="0">
                    <a:solidFill>
                      <a:schemeClr val="tx1"/>
                    </a:solidFill>
                    <a:effectLst/>
                    <a:latin typeface="+mn-lt"/>
                    <a:ea typeface="+mn-ea"/>
                    <a:cs typeface="+mn-cs"/>
                  </a:rPr>
                  <a:t>Since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travels towards Kamal, he hears the second shot 30 sec earlier which means that he covers </a:t>
                </a:r>
                <a:r>
                  <a:rPr lang="en-IN" sz="1200" kern="1200" dirty="0" smtClean="0">
                    <a:solidFill>
                      <a:schemeClr val="tx1"/>
                    </a:solidFill>
                    <a:effectLst/>
                    <a:latin typeface="+mn-lt"/>
                    <a:ea typeface="+mn-ea"/>
                    <a:cs typeface="+mn-cs"/>
                  </a:rPr>
                  <a:t>the </a:t>
                </a:r>
                <a:r>
                  <a:rPr lang="en-IN" sz="1200" kern="1200" dirty="0">
                    <a:solidFill>
                      <a:schemeClr val="tx1"/>
                    </a:solidFill>
                    <a:effectLst/>
                    <a:latin typeface="+mn-lt"/>
                    <a:ea typeface="+mn-ea"/>
                    <a:cs typeface="+mn-cs"/>
                  </a:rPr>
                  <a:t>same distance that sound travels in 30 sec.</a:t>
                </a:r>
              </a:p>
              <a:p>
                <a:r>
                  <a:rPr lang="en-IN" sz="1200" kern="1200" dirty="0" smtClean="0">
                    <a:solidFill>
                      <a:schemeClr val="tx1"/>
                    </a:solidFill>
                    <a:effectLst/>
                    <a:latin typeface="+mn-lt"/>
                    <a:ea typeface="+mn-ea"/>
                    <a:cs typeface="+mn-cs"/>
                  </a:rPr>
                  <a:t>Distance </a:t>
                </a:r>
                <a:r>
                  <a:rPr lang="en-IN" sz="1200" kern="1200" dirty="0">
                    <a:solidFill>
                      <a:schemeClr val="tx1"/>
                    </a:solidFill>
                    <a:effectLst/>
                    <a:latin typeface="+mn-lt"/>
                    <a:ea typeface="+mn-ea"/>
                    <a:cs typeface="+mn-cs"/>
                  </a:rPr>
                  <a:t>travelled by sound in 30 sec = Distance travelled by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in 10 min.</a:t>
                </a:r>
              </a:p>
              <a:p>
                <a:r>
                  <a:rPr lang="en-IN" sz="1200" kern="1200" dirty="0" smtClean="0">
                    <a:solidFill>
                      <a:schemeClr val="tx1"/>
                    </a:solidFill>
                    <a:effectLst/>
                    <a:latin typeface="+mn-lt"/>
                    <a:ea typeface="+mn-ea"/>
                    <a:cs typeface="+mn-cs"/>
                  </a:rPr>
                  <a:t>We </a:t>
                </a:r>
                <a:r>
                  <a:rPr lang="en-IN" sz="1200" kern="1200" dirty="0">
                    <a:solidFill>
                      <a:schemeClr val="tx1"/>
                    </a:solidFill>
                    <a:effectLst/>
                    <a:latin typeface="+mn-lt"/>
                    <a:ea typeface="+mn-ea"/>
                    <a:cs typeface="+mn-cs"/>
                  </a:rPr>
                  <a:t>know that the Speed of sound = 330 m/s =&gt; Distance travelled by sound = 300*30 = 9900 meters.</a:t>
                </a:r>
              </a:p>
              <a:p>
                <a:r>
                  <a:rPr lang="en-IN" sz="1200" kern="1200" dirty="0">
                    <a:solidFill>
                      <a:schemeClr val="tx1"/>
                    </a:solidFill>
                    <a:effectLst/>
                    <a:latin typeface="+mn-lt"/>
                    <a:ea typeface="+mn-ea"/>
                    <a:cs typeface="+mn-cs"/>
                  </a:rPr>
                  <a:t>        Distance travelled by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in 10 min = 9900 meters. </a:t>
                </a:r>
              </a:p>
              <a:p>
                <a:r>
                  <a:rPr lang="en-IN" sz="1200" kern="1200" dirty="0">
                    <a:solidFill>
                      <a:schemeClr val="tx1"/>
                    </a:solidFill>
                    <a:effectLst/>
                    <a:latin typeface="+mn-lt"/>
                    <a:ea typeface="+mn-ea"/>
                    <a:cs typeface="+mn-cs"/>
                  </a:rPr>
                  <a:t>        So, Speed of </a:t>
                </a:r>
                <a:r>
                  <a:rPr lang="en-IN" sz="1200" kern="1200" dirty="0" err="1">
                    <a:solidFill>
                      <a:schemeClr val="tx1"/>
                    </a:solidFill>
                    <a:effectLst/>
                    <a:latin typeface="+mn-lt"/>
                    <a:ea typeface="+mn-ea"/>
                    <a:cs typeface="+mn-cs"/>
                  </a:rPr>
                  <a:t>Bala</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9900/(10∗60)=33/2  𝑚/𝑠 ∗18/5  𝑘𝑚𝑝ℎ</a:t>
                </a:r>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59.4 kmph</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p:txBody>
          </p:sp>
        </mc:Fallback>
      </mc:AlternateContent>
    </p:spTree>
    <p:extLst>
      <p:ext uri="{BB962C8B-B14F-4D97-AF65-F5344CB8AC3E}">
        <p14:creationId xmlns:p14="http://schemas.microsoft.com/office/powerpoint/2010/main" val="2015887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
        <p:nvSpPr>
          <p:cNvPr id="6" name="Notes Placeholder 5"/>
          <p:cNvSpPr>
            <a:spLocks noGrp="1"/>
          </p:cNvSpPr>
          <p:nvPr>
            <p:ph type="body" idx="1"/>
          </p:nvPr>
        </p:nvSpPr>
        <p:spPr/>
        <p:txBody>
          <a:bodyPr/>
          <a:lstStyle/>
          <a:p>
            <a:r>
              <a:rPr lang="en-IN" sz="1200" kern="1200" dirty="0">
                <a:solidFill>
                  <a:schemeClr val="tx1"/>
                </a:solidFill>
                <a:effectLst/>
                <a:latin typeface="+mn-lt"/>
                <a:ea typeface="+mn-ea"/>
                <a:cs typeface="+mn-cs"/>
              </a:rPr>
              <a:t>The corner point ‘A’ is diagonally opposite to ‘C’ and Jay took ½ hr to travel from A to C.</a:t>
            </a:r>
          </a:p>
          <a:p>
            <a:r>
              <a:rPr lang="en-IN" sz="1200" kern="1200" dirty="0">
                <a:solidFill>
                  <a:schemeClr val="tx1"/>
                </a:solidFill>
                <a:effectLst/>
                <a:latin typeface="+mn-lt"/>
                <a:ea typeface="+mn-ea"/>
                <a:cs typeface="+mn-cs"/>
              </a:rPr>
              <a:t>  So the time taken to complete the square field = ½ hr + ½ hr = 1 hr</a:t>
            </a:r>
          </a:p>
          <a:p>
            <a:r>
              <a:rPr lang="en-IN" sz="1200" kern="1200" dirty="0">
                <a:solidFill>
                  <a:schemeClr val="tx1"/>
                </a:solidFill>
                <a:effectLst/>
                <a:latin typeface="+mn-lt"/>
                <a:ea typeface="+mn-ea"/>
                <a:cs typeface="+mn-cs"/>
              </a:rPr>
              <a:t>  Given, Speed = 8 km/hr</a:t>
            </a:r>
          </a:p>
          <a:p>
            <a:r>
              <a:rPr lang="en-IN" sz="1200" kern="1200" dirty="0">
                <a:solidFill>
                  <a:schemeClr val="tx1"/>
                </a:solidFill>
                <a:effectLst/>
                <a:latin typeface="+mn-lt"/>
                <a:ea typeface="+mn-ea"/>
                <a:cs typeface="+mn-cs"/>
              </a:rPr>
              <a:t>  By using two parameters speed and time we can calculate the Distance = Speed * Time</a:t>
            </a:r>
          </a:p>
          <a:p>
            <a:r>
              <a:rPr lang="en-IN" sz="1200" kern="1200" dirty="0">
                <a:solidFill>
                  <a:schemeClr val="tx1"/>
                </a:solidFill>
                <a:effectLst/>
                <a:latin typeface="+mn-lt"/>
                <a:ea typeface="+mn-ea"/>
                <a:cs typeface="+mn-cs"/>
              </a:rPr>
              <a:t>  Distance = 8 km/hr*1 hr = 8 km                                                                                                                </a:t>
            </a:r>
          </a:p>
          <a:p>
            <a:r>
              <a:rPr lang="en-IN" sz="1200" kern="1200" dirty="0">
                <a:solidFill>
                  <a:schemeClr val="tx1"/>
                </a:solidFill>
                <a:effectLst/>
                <a:latin typeface="+mn-lt"/>
                <a:ea typeface="+mn-ea"/>
                <a:cs typeface="+mn-cs"/>
              </a:rPr>
              <a:t>  The perimeter of square field = 4a = 8 km</a:t>
            </a:r>
          </a:p>
          <a:p>
            <a:pPr lvl="0"/>
            <a:r>
              <a:rPr lang="en-IN" sz="1200" kern="1200" dirty="0">
                <a:solidFill>
                  <a:schemeClr val="tx1"/>
                </a:solidFill>
                <a:effectLst/>
                <a:latin typeface="+mn-lt"/>
                <a:ea typeface="+mn-ea"/>
                <a:cs typeface="+mn-cs"/>
              </a:rPr>
              <a:t>a = 2 km, where ‘a’ is the side of square</a:t>
            </a:r>
          </a:p>
          <a:p>
            <a:r>
              <a:rPr lang="en-IN" sz="1200" kern="1200" dirty="0">
                <a:solidFill>
                  <a:schemeClr val="tx1"/>
                </a:solidFill>
                <a:effectLst/>
                <a:latin typeface="+mn-lt"/>
                <a:ea typeface="+mn-ea"/>
                <a:cs typeface="+mn-cs"/>
              </a:rPr>
              <a:t>  Therefore, Area of the square field = a</a:t>
            </a:r>
            <a:r>
              <a:rPr lang="en-IN" sz="1200" kern="1200" baseline="30000" dirty="0">
                <a:solidFill>
                  <a:schemeClr val="tx1"/>
                </a:solidFill>
                <a:effectLst/>
                <a:latin typeface="+mn-lt"/>
                <a:ea typeface="+mn-ea"/>
                <a:cs typeface="+mn-cs"/>
              </a:rPr>
              <a:t>2</a:t>
            </a:r>
            <a:r>
              <a:rPr lang="en-IN" sz="1200" kern="1200" dirty="0">
                <a:solidFill>
                  <a:schemeClr val="tx1"/>
                </a:solidFill>
                <a:effectLst/>
                <a:latin typeface="+mn-lt"/>
                <a:ea typeface="+mn-ea"/>
                <a:cs typeface="+mn-cs"/>
              </a:rPr>
              <a:t> = 4 km</a:t>
            </a:r>
            <a:r>
              <a:rPr lang="en-IN" sz="1200" kern="1200" baseline="30000" dirty="0">
                <a:solidFill>
                  <a:schemeClr val="tx1"/>
                </a:solidFill>
                <a:effectLst/>
                <a:latin typeface="+mn-lt"/>
                <a:ea typeface="+mn-ea"/>
                <a:cs typeface="+mn-cs"/>
              </a:rPr>
              <a:t>2</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[½ hr = 2 sides]</a:t>
            </a:r>
          </a:p>
          <a:p>
            <a:r>
              <a:rPr lang="en-IN" sz="1200" kern="1200" dirty="0">
                <a:solidFill>
                  <a:schemeClr val="tx1"/>
                </a:solidFill>
                <a:effectLst/>
                <a:latin typeface="+mn-lt"/>
                <a:ea typeface="+mn-ea"/>
                <a:cs typeface="+mn-cs"/>
              </a:rPr>
              <a:t>  15 min = 1 side = 2 km		</a:t>
            </a:r>
          </a:p>
          <a:p>
            <a:r>
              <a:rPr lang="en-IN" sz="1200" kern="1200" dirty="0">
                <a:solidFill>
                  <a:schemeClr val="tx1"/>
                </a:solidFill>
                <a:effectLst/>
                <a:latin typeface="+mn-lt"/>
                <a:ea typeface="+mn-ea"/>
                <a:cs typeface="+mn-cs"/>
              </a:rPr>
              <a:t>  ∴ Area = 2</a:t>
            </a:r>
            <a:r>
              <a:rPr lang="en-IN" sz="1200" kern="1200" baseline="30000" dirty="0">
                <a:solidFill>
                  <a:schemeClr val="tx1"/>
                </a:solidFill>
                <a:effectLst/>
                <a:latin typeface="+mn-lt"/>
                <a:ea typeface="+mn-ea"/>
                <a:cs typeface="+mn-cs"/>
              </a:rPr>
              <a:t>2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4 km</a:t>
            </a:r>
            <a:r>
              <a:rPr lang="en-IN" sz="1200" b="1" kern="1200" baseline="30000" dirty="0">
                <a:solidFill>
                  <a:schemeClr val="tx1"/>
                </a:solidFill>
                <a:effectLst/>
                <a:latin typeface="+mn-lt"/>
                <a:ea typeface="+mn-ea"/>
                <a:cs typeface="+mn-cs"/>
              </a:rPr>
              <a:t>2</a:t>
            </a:r>
            <a:r>
              <a:rPr lang="en-IN" sz="1200" b="1" kern="1200" dirty="0">
                <a:solidFill>
                  <a:schemeClr val="tx1"/>
                </a:solidFill>
                <a:effectLst/>
                <a:latin typeface="+mn-lt"/>
                <a:ea typeface="+mn-ea"/>
                <a:cs typeface="+mn-cs"/>
              </a:rPr>
              <a:t>	</a:t>
            </a:r>
          </a:p>
          <a:p>
            <a:endParaRPr lang="en-IN" sz="1200" b="1"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Alternate Method:</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Speed = 8 kmph</a:t>
            </a:r>
          </a:p>
          <a:p>
            <a:r>
              <a:rPr lang="en-IN" sz="1200" kern="1200" dirty="0">
                <a:solidFill>
                  <a:schemeClr val="tx1"/>
                </a:solidFill>
                <a:effectLst/>
                <a:latin typeface="+mn-lt"/>
                <a:ea typeface="+mn-ea"/>
                <a:cs typeface="+mn-cs"/>
              </a:rPr>
              <a:t>       Distance covered in half an hour = 4 km</a:t>
            </a:r>
          </a:p>
          <a:p>
            <a:r>
              <a:rPr lang="en-IN" sz="1200" kern="1200" dirty="0">
                <a:solidFill>
                  <a:schemeClr val="tx1"/>
                </a:solidFill>
                <a:effectLst/>
                <a:latin typeface="+mn-lt"/>
                <a:ea typeface="+mn-ea"/>
                <a:cs typeface="+mn-cs"/>
              </a:rPr>
              <a:t>       He reached the diagonally opposite end. So, he would have covered two sides.</a:t>
            </a:r>
          </a:p>
          <a:p>
            <a:r>
              <a:rPr lang="en-IN" sz="1200" kern="1200" dirty="0">
                <a:solidFill>
                  <a:schemeClr val="tx1"/>
                </a:solidFill>
                <a:effectLst/>
                <a:latin typeface="+mn-lt"/>
                <a:ea typeface="+mn-ea"/>
                <a:cs typeface="+mn-cs"/>
              </a:rPr>
              <a:t>       Two sides = 4 km</a:t>
            </a:r>
          </a:p>
          <a:p>
            <a:r>
              <a:rPr lang="en-IN" sz="1200" kern="1200" dirty="0">
                <a:solidFill>
                  <a:schemeClr val="tx1"/>
                </a:solidFill>
                <a:effectLst/>
                <a:latin typeface="+mn-lt"/>
                <a:ea typeface="+mn-ea"/>
                <a:cs typeface="+mn-cs"/>
              </a:rPr>
              <a:t>          One side = 2 km </a:t>
            </a:r>
          </a:p>
          <a:p>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Area</a:t>
            </a:r>
            <a:r>
              <a:rPr lang="en-IN" sz="1200" kern="1200" dirty="0">
                <a:solidFill>
                  <a:schemeClr val="tx1"/>
                </a:solidFill>
                <a:effectLst/>
                <a:latin typeface="+mn-lt"/>
                <a:ea typeface="+mn-ea"/>
                <a:cs typeface="+mn-cs"/>
              </a:rPr>
              <a:t> = (Side)</a:t>
            </a:r>
            <a:r>
              <a:rPr lang="en-IN" sz="1200" kern="1200" baseline="30000" dirty="0">
                <a:solidFill>
                  <a:schemeClr val="tx1"/>
                </a:solidFill>
                <a:effectLst/>
                <a:latin typeface="+mn-lt"/>
                <a:ea typeface="+mn-ea"/>
                <a:cs typeface="+mn-cs"/>
              </a:rPr>
              <a:t>2</a:t>
            </a:r>
            <a:r>
              <a:rPr lang="en-IN" sz="1200" kern="1200" dirty="0">
                <a:solidFill>
                  <a:schemeClr val="tx1"/>
                </a:solidFill>
                <a:effectLst/>
                <a:latin typeface="+mn-lt"/>
                <a:ea typeface="+mn-ea"/>
                <a:cs typeface="+mn-cs"/>
              </a:rPr>
              <a:t> =&gt;(2)</a:t>
            </a:r>
            <a:r>
              <a:rPr lang="en-IN" sz="1200" kern="1200" baseline="30000" dirty="0">
                <a:solidFill>
                  <a:schemeClr val="tx1"/>
                </a:solidFill>
                <a:effectLst/>
                <a:latin typeface="+mn-lt"/>
                <a:ea typeface="+mn-ea"/>
                <a:cs typeface="+mn-cs"/>
              </a:rPr>
              <a:t>2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4 km</a:t>
            </a:r>
            <a:r>
              <a:rPr lang="en-IN" sz="1200" b="1" kern="1200" baseline="30000" dirty="0">
                <a:solidFill>
                  <a:schemeClr val="tx1"/>
                </a:solidFill>
                <a:effectLst/>
                <a:latin typeface="+mn-lt"/>
                <a:ea typeface="+mn-ea"/>
                <a:cs typeface="+mn-cs"/>
              </a:rPr>
              <a:t>2</a:t>
            </a:r>
            <a:endParaRPr lang="en-I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7724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mc:AlternateContent xmlns:mc="http://schemas.openxmlformats.org/markup-compatibility/2006" xmlns:a14="http://schemas.microsoft.com/office/drawing/2010/main">
        <mc:Choice Requires="a14">
          <p:sp>
            <p:nvSpPr>
              <p:cNvPr id="6" name="Notes Placeholder 5"/>
              <p:cNvSpPr>
                <a:spLocks noGrp="1"/>
              </p:cNvSpPr>
              <p:nvPr>
                <p:ph type="body" idx="1"/>
              </p:nvPr>
            </p:nvSpPr>
            <p:spPr/>
            <p:txBody>
              <a:bodyPr/>
              <a:lstStyle/>
              <a:p>
                <a:r>
                  <a:rPr lang="en-IN" sz="1200" kern="1200" dirty="0">
                    <a:solidFill>
                      <a:schemeClr val="tx1"/>
                    </a:solidFill>
                    <a:effectLst/>
                    <a:latin typeface="+mn-lt"/>
                    <a:ea typeface="+mn-ea"/>
                    <a:cs typeface="+mn-cs"/>
                  </a:rPr>
                  <a:t>.   Let the distance be ‘D’.</a:t>
                </a:r>
              </a:p>
              <a:p>
                <a:r>
                  <a:rPr lang="en-IN" sz="1200" kern="1200" dirty="0">
                    <a:solidFill>
                      <a:schemeClr val="tx1"/>
                    </a:solidFill>
                    <a:effectLst/>
                    <a:latin typeface="+mn-lt"/>
                    <a:ea typeface="+mn-ea"/>
                    <a:cs typeface="+mn-cs"/>
                  </a:rPr>
                  <a:t>   The difference in time from 11 am to 1 pm is 2 hours</a:t>
                </a:r>
              </a:p>
              <a:p>
                <a:r>
                  <a:rPr lang="en-IN" sz="1200" kern="1200" dirty="0">
                    <a:solidFill>
                      <a:schemeClr val="tx1"/>
                    </a:solidFill>
                    <a:effectLst/>
                    <a:latin typeface="+mn-lt"/>
                    <a:ea typeface="+mn-ea"/>
                    <a:cs typeface="+mn-cs"/>
                  </a:rPr>
                  <a:t>   So writing the equation in terms of time,</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1</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2 </a:t>
                </a:r>
                <a:r>
                  <a:rPr lang="en-IN" sz="1200" kern="1200" dirty="0">
                    <a:solidFill>
                      <a:schemeClr val="tx1"/>
                    </a:solidFill>
                    <a:effectLst/>
                    <a:latin typeface="+mn-lt"/>
                    <a:ea typeface="+mn-ea"/>
                    <a:cs typeface="+mn-cs"/>
                  </a:rPr>
                  <a:t>= 2 hours</a:t>
                </a:r>
              </a:p>
              <a:p>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𝐷</m:t>
                        </m:r>
                      </m:num>
                      <m:den>
                        <m:r>
                          <a:rPr lang="en-IN" sz="1200" i="1" kern="1200">
                            <a:solidFill>
                              <a:schemeClr val="tx1"/>
                            </a:solidFill>
                            <a:effectLst/>
                            <a:latin typeface="Cambria Math" panose="02040503050406030204" pitchFamily="18" charset="0"/>
                            <a:ea typeface="+mn-ea"/>
                            <a:cs typeface="+mn-cs"/>
                          </a:rPr>
                          <m:t>10</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𝐷</m:t>
                        </m:r>
                      </m:num>
                      <m:den>
                        <m:r>
                          <a:rPr lang="en-IN" sz="1200" i="1" kern="1200">
                            <a:solidFill>
                              <a:schemeClr val="tx1"/>
                            </a:solidFill>
                            <a:effectLst/>
                            <a:latin typeface="Cambria Math" panose="02040503050406030204" pitchFamily="18" charset="0"/>
                            <a:ea typeface="+mn-ea"/>
                            <a:cs typeface="+mn-cs"/>
                          </a:rPr>
                          <m:t>15</m:t>
                        </m:r>
                      </m:den>
                    </m:f>
                  </m:oMath>
                </a14:m>
                <a:r>
                  <a:rPr lang="en-IN" sz="1200" kern="1200" dirty="0">
                    <a:solidFill>
                      <a:schemeClr val="tx1"/>
                    </a:solidFill>
                    <a:effectLst/>
                    <a:latin typeface="+mn-lt"/>
                    <a:ea typeface="+mn-ea"/>
                    <a:cs typeface="+mn-cs"/>
                  </a:rPr>
                  <a:t>) = 2 hours</a:t>
                </a:r>
              </a:p>
              <a:p>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m:t>
                        </m:r>
                        <m:r>
                          <a:rPr lang="en-IN" sz="1200" i="1" kern="1200">
                            <a:solidFill>
                              <a:schemeClr val="tx1"/>
                            </a:solidFill>
                            <a:effectLst/>
                            <a:latin typeface="Cambria Math" panose="02040503050406030204" pitchFamily="18" charset="0"/>
                            <a:ea typeface="+mn-ea"/>
                            <a:cs typeface="+mn-cs"/>
                          </a:rPr>
                          <m:t>𝐷</m:t>
                        </m:r>
                        <m:r>
                          <a:rPr lang="en-IN" sz="1200" i="1" kern="1200">
                            <a:solidFill>
                              <a:schemeClr val="tx1"/>
                            </a:solidFill>
                            <a:effectLst/>
                            <a:latin typeface="Cambria Math" panose="02040503050406030204" pitchFamily="18" charset="0"/>
                            <a:ea typeface="+mn-ea"/>
                            <a:cs typeface="+mn-cs"/>
                          </a:rPr>
                          <m:t>−2</m:t>
                        </m:r>
                        <m:r>
                          <a:rPr lang="en-IN" sz="1200" i="1" kern="1200">
                            <a:solidFill>
                              <a:schemeClr val="tx1"/>
                            </a:solidFill>
                            <a:effectLst/>
                            <a:latin typeface="Cambria Math" panose="02040503050406030204" pitchFamily="18" charset="0"/>
                            <a:ea typeface="+mn-ea"/>
                            <a:cs typeface="+mn-cs"/>
                          </a:rPr>
                          <m:t>𝐷</m:t>
                        </m:r>
                      </m:num>
                      <m:den>
                        <m:r>
                          <a:rPr lang="en-IN" sz="1200" i="1" kern="1200">
                            <a:solidFill>
                              <a:schemeClr val="tx1"/>
                            </a:solidFill>
                            <a:effectLst/>
                            <a:latin typeface="Cambria Math" panose="02040503050406030204" pitchFamily="18" charset="0"/>
                            <a:ea typeface="+mn-ea"/>
                            <a:cs typeface="+mn-cs"/>
                          </a:rPr>
                          <m:t>30</m:t>
                        </m:r>
                      </m:den>
                    </m:f>
                  </m:oMath>
                </a14:m>
                <a:r>
                  <a:rPr lang="en-IN" sz="1200" kern="1200" dirty="0">
                    <a:solidFill>
                      <a:schemeClr val="tx1"/>
                    </a:solidFill>
                    <a:effectLst/>
                    <a:latin typeface="+mn-lt"/>
                    <a:ea typeface="+mn-ea"/>
                    <a:cs typeface="+mn-cs"/>
                  </a:rPr>
                  <a:t> = 2</a:t>
                </a:r>
              </a:p>
              <a:p>
                <a:r>
                  <a:rPr lang="en-IN" sz="1200" b="1" kern="1200" dirty="0">
                    <a:solidFill>
                      <a:schemeClr val="tx1"/>
                    </a:solidFill>
                    <a:effectLst/>
                    <a:latin typeface="+mn-lt"/>
                    <a:ea typeface="+mn-ea"/>
                    <a:cs typeface="+mn-cs"/>
                  </a:rPr>
                  <a:t>                   D = 60 km</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If he cycles at a speed of 10 km/hr, the time taken to cover 60 km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60 </m:t>
                        </m:r>
                        <m:r>
                          <a:rPr lang="en-IN" sz="1200" i="1" kern="1200">
                            <a:solidFill>
                              <a:schemeClr val="tx1"/>
                            </a:solidFill>
                            <a:effectLst/>
                            <a:latin typeface="Cambria Math" panose="02040503050406030204" pitchFamily="18" charset="0"/>
                            <a:ea typeface="+mn-ea"/>
                            <a:cs typeface="+mn-cs"/>
                          </a:rPr>
                          <m:t>𝑘𝑚</m:t>
                        </m:r>
                      </m:num>
                      <m:den>
                        <m:r>
                          <a:rPr lang="en-IN" sz="1200" i="1" kern="1200">
                            <a:solidFill>
                              <a:schemeClr val="tx1"/>
                            </a:solidFill>
                            <a:effectLst/>
                            <a:latin typeface="Cambria Math" panose="02040503050406030204" pitchFamily="18" charset="0"/>
                            <a:ea typeface="+mn-ea"/>
                            <a:cs typeface="+mn-cs"/>
                          </a:rPr>
                          <m:t>10</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𝑘𝑚</m:t>
                            </m:r>
                          </m:num>
                          <m:den>
                            <m:r>
                              <a:rPr lang="en-IN" sz="1200" i="1" kern="1200">
                                <a:solidFill>
                                  <a:schemeClr val="tx1"/>
                                </a:solidFill>
                                <a:effectLst/>
                                <a:latin typeface="Cambria Math" panose="02040503050406030204" pitchFamily="18" charset="0"/>
                                <a:ea typeface="+mn-ea"/>
                                <a:cs typeface="+mn-cs"/>
                              </a:rPr>
                              <m:t>h𝑟</m:t>
                            </m:r>
                          </m:den>
                        </m:f>
                      </m:den>
                    </m:f>
                  </m:oMath>
                </a14:m>
                <a:r>
                  <a:rPr lang="en-IN" sz="1200" kern="1200" dirty="0">
                    <a:solidFill>
                      <a:schemeClr val="tx1"/>
                    </a:solidFill>
                    <a:effectLst/>
                    <a:latin typeface="+mn-lt"/>
                    <a:ea typeface="+mn-ea"/>
                    <a:cs typeface="+mn-cs"/>
                  </a:rPr>
                  <a:t> = 6 hours</a:t>
                </a:r>
              </a:p>
              <a:p>
                <a:r>
                  <a:rPr lang="en-IN" sz="1200" kern="1200" dirty="0">
                    <a:solidFill>
                      <a:schemeClr val="tx1"/>
                    </a:solidFill>
                    <a:effectLst/>
                    <a:latin typeface="+mn-lt"/>
                    <a:ea typeface="+mn-ea"/>
                    <a:cs typeface="+mn-cs"/>
                  </a:rPr>
                  <a:t>    If the man takes 6 hours to reach his destination from initial point we can say that he has started his   </a:t>
                </a:r>
              </a:p>
              <a:p>
                <a:r>
                  <a:rPr lang="en-IN" sz="1200" kern="1200" dirty="0">
                    <a:solidFill>
                      <a:schemeClr val="tx1"/>
                    </a:solidFill>
                    <a:effectLst/>
                    <a:latin typeface="+mn-lt"/>
                    <a:ea typeface="+mn-ea"/>
                    <a:cs typeface="+mn-cs"/>
                  </a:rPr>
                  <a:t>    journey 6 hours before the final time. Since he reached at 1 pm at speed of 10 km/hr, the time at the initial </a:t>
                </a:r>
              </a:p>
              <a:p>
                <a:r>
                  <a:rPr lang="en-IN" sz="1200" kern="1200" dirty="0">
                    <a:solidFill>
                      <a:schemeClr val="tx1"/>
                    </a:solidFill>
                    <a:effectLst/>
                    <a:latin typeface="+mn-lt"/>
                    <a:ea typeface="+mn-ea"/>
                    <a:cs typeface="+mn-cs"/>
                  </a:rPr>
                  <a:t>    point will be 6 hours before 1 pm = 7 am.</a:t>
                </a:r>
              </a:p>
              <a:p>
                <a:r>
                  <a:rPr lang="en-IN" sz="1200" kern="1200" dirty="0">
                    <a:solidFill>
                      <a:schemeClr val="tx1"/>
                    </a:solidFill>
                    <a:effectLst/>
                    <a:latin typeface="+mn-lt"/>
                    <a:ea typeface="+mn-ea"/>
                    <a:cs typeface="+mn-cs"/>
                  </a:rPr>
                  <a:t>	    To reach there at 12 noon i.e. 12:00 pm, the time difference is 12 pm - 7 am = 5 hours</a:t>
                </a:r>
              </a:p>
              <a:p>
                <a:r>
                  <a:rPr lang="en-IN" sz="1200" kern="1200" dirty="0">
                    <a:solidFill>
                      <a:schemeClr val="tx1"/>
                    </a:solidFill>
                    <a:effectLst/>
                    <a:latin typeface="+mn-lt"/>
                    <a:ea typeface="+mn-ea"/>
                    <a:cs typeface="+mn-cs"/>
                  </a:rPr>
                  <a:t>    Distance travelled is 60 km</a:t>
                </a:r>
              </a:p>
              <a:p>
                <a:r>
                  <a:rPr lang="en-IN" sz="1200" kern="1200" dirty="0">
                    <a:solidFill>
                      <a:schemeClr val="tx1"/>
                    </a:solidFill>
                    <a:effectLst/>
                    <a:latin typeface="+mn-lt"/>
                    <a:ea typeface="+mn-ea"/>
                    <a:cs typeface="+mn-cs"/>
                  </a:rPr>
                  <a:t>    Therefore, Speed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𝐷𝑖𝑠𝑡𝑎𝑛𝑐𝑒</m:t>
                        </m:r>
                      </m:num>
                      <m:den>
                        <m:r>
                          <a:rPr lang="en-IN" sz="1200" i="1" kern="1200">
                            <a:solidFill>
                              <a:schemeClr val="tx1"/>
                            </a:solidFill>
                            <a:effectLst/>
                            <a:latin typeface="Cambria Math" panose="02040503050406030204" pitchFamily="18" charset="0"/>
                            <a:ea typeface="+mn-ea"/>
                            <a:cs typeface="+mn-cs"/>
                          </a:rPr>
                          <m:t>𝑇𝑖𝑚𝑒</m:t>
                        </m:r>
                      </m:den>
                    </m:f>
                  </m:oMath>
                </a14:m>
                <a:r>
                  <a:rPr lang="en-IN" sz="1200" kern="1200" dirty="0">
                    <a:solidFill>
                      <a:schemeClr val="tx1"/>
                    </a:solidFill>
                    <a:effectLst/>
                    <a:latin typeface="+mn-lt"/>
                    <a:ea typeface="+mn-ea"/>
                    <a:cs typeface="+mn-cs"/>
                  </a:rPr>
                  <a:t>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12 km/hr</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Alternate Method: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Let D = LCM(10,15) = 30 km</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30</m:t>
                        </m:r>
                      </m:num>
                      <m:den>
                        <m:r>
                          <a:rPr lang="en-IN" sz="1200" i="1" kern="1200">
                            <a:solidFill>
                              <a:schemeClr val="tx1"/>
                            </a:solidFill>
                            <a:effectLst/>
                            <a:latin typeface="Cambria Math" panose="02040503050406030204" pitchFamily="18" charset="0"/>
                            <a:ea typeface="+mn-ea"/>
                            <a:cs typeface="+mn-cs"/>
                          </a:rPr>
                          <m:t>10</m:t>
                        </m:r>
                      </m:den>
                    </m:f>
                  </m:oMath>
                </a14:m>
                <a:r>
                  <a:rPr lang="en-IN" sz="1200" kern="1200" dirty="0">
                    <a:solidFill>
                      <a:schemeClr val="tx1"/>
                    </a:solidFill>
                    <a:effectLst/>
                    <a:latin typeface="+mn-lt"/>
                    <a:ea typeface="+mn-ea"/>
                    <a:cs typeface="+mn-cs"/>
                  </a:rPr>
                  <a:t> = 3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30</m:t>
                        </m:r>
                      </m:num>
                      <m:den>
                        <m:r>
                          <a:rPr lang="en-IN" sz="1200" i="1" kern="1200">
                            <a:solidFill>
                              <a:schemeClr val="tx1"/>
                            </a:solidFill>
                            <a:effectLst/>
                            <a:latin typeface="Cambria Math" panose="02040503050406030204" pitchFamily="18" charset="0"/>
                            <a:ea typeface="+mn-ea"/>
                            <a:cs typeface="+mn-cs"/>
                          </a:rPr>
                          <m:t>15</m:t>
                        </m:r>
                      </m:den>
                    </m:f>
                  </m:oMath>
                </a14:m>
                <a:r>
                  <a:rPr lang="en-IN" sz="1200" kern="1200" dirty="0">
                    <a:solidFill>
                      <a:schemeClr val="tx1"/>
                    </a:solidFill>
                    <a:effectLst/>
                    <a:latin typeface="+mn-lt"/>
                    <a:ea typeface="+mn-ea"/>
                    <a:cs typeface="+mn-cs"/>
                  </a:rPr>
                  <a:t> = 2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1 hr</a:t>
                </a:r>
              </a:p>
              <a:p>
                <a:r>
                  <a:rPr lang="en-IN" sz="1200" kern="1200" dirty="0">
                    <a:solidFill>
                      <a:schemeClr val="tx1"/>
                    </a:solidFill>
                    <a:effectLst/>
                    <a:latin typeface="+mn-lt"/>
                    <a:ea typeface="+mn-ea"/>
                    <a:cs typeface="+mn-cs"/>
                  </a:rPr>
                  <a:t>	       For D = 30 km, Time diff = 1 hr </a:t>
                </a:r>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D = ?             Time diff = 2 hrs (Given)     	</a:t>
                </a:r>
              </a:p>
              <a:p>
                <a:pPr lvl="0"/>
                <a:r>
                  <a:rPr lang="en-IN" sz="1200" b="1" kern="1200" dirty="0">
                    <a:solidFill>
                      <a:schemeClr val="tx1"/>
                    </a:solidFill>
                    <a:effectLst/>
                    <a:latin typeface="+mn-lt"/>
                    <a:ea typeface="+mn-ea"/>
                    <a:cs typeface="+mn-cs"/>
                  </a:rPr>
                  <a:t>   D = 60 km</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Time taken if Speed = 10 km/hr is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m:t>
                        </m:r>
                      </m:num>
                      <m:den>
                        <m:r>
                          <a:rPr lang="en-IN" sz="1200" i="1" kern="1200">
                            <a:solidFill>
                              <a:schemeClr val="tx1"/>
                            </a:solidFill>
                            <a:effectLst/>
                            <a:latin typeface="Cambria Math" panose="02040503050406030204" pitchFamily="18" charset="0"/>
                            <a:ea typeface="+mn-ea"/>
                            <a:cs typeface="+mn-cs"/>
                          </a:rPr>
                          <m:t>10</m:t>
                        </m:r>
                      </m:den>
                    </m:f>
                  </m:oMath>
                </a14:m>
                <a:r>
                  <a:rPr lang="en-IN" sz="1200" kern="1200" dirty="0">
                    <a:solidFill>
                      <a:schemeClr val="tx1"/>
                    </a:solidFill>
                    <a:effectLst/>
                    <a:latin typeface="+mn-lt"/>
                    <a:ea typeface="+mn-ea"/>
                    <a:cs typeface="+mn-cs"/>
                  </a:rPr>
                  <a:t> = 6 hrs                [Reaching destination at 1 P.M]</a:t>
                </a:r>
              </a:p>
              <a:p>
                <a:r>
                  <a:rPr lang="en-IN" sz="1200" kern="1200" dirty="0">
                    <a:solidFill>
                      <a:schemeClr val="tx1"/>
                    </a:solidFill>
                    <a:effectLst/>
                    <a:latin typeface="+mn-lt"/>
                    <a:ea typeface="+mn-ea"/>
                    <a:cs typeface="+mn-cs"/>
                  </a:rPr>
                  <a:t>	         If he wants to reach at noon, Time = 6 – 1 = </a:t>
                </a:r>
                <a:r>
                  <a:rPr lang="en-IN" sz="1200" b="1" kern="1200" dirty="0">
                    <a:solidFill>
                      <a:schemeClr val="tx1"/>
                    </a:solidFill>
                    <a:effectLst/>
                    <a:latin typeface="+mn-lt"/>
                    <a:ea typeface="+mn-ea"/>
                    <a:cs typeface="+mn-cs"/>
                  </a:rPr>
                  <a:t>5 hrs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Speed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60</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12 kmph	</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mc:Choice>
        <mc:Fallback xmlns="">
          <p:sp>
            <p:nvSpPr>
              <p:cNvPr id="6" name="Notes Placeholder 5"/>
              <p:cNvSpPr>
                <a:spLocks noGrp="1"/>
              </p:cNvSpPr>
              <p:nvPr>
                <p:ph type="body" idx="1"/>
              </p:nvPr>
            </p:nvSpPr>
            <p:spPr/>
            <p:txBody>
              <a:bodyPr/>
              <a:lstStyle/>
              <a:p>
                <a:r>
                  <a:rPr lang="en-IN" sz="1200" kern="1200" dirty="0" smtClean="0">
                    <a:solidFill>
                      <a:schemeClr val="tx1"/>
                    </a:solidFill>
                    <a:effectLst/>
                    <a:latin typeface="+mn-lt"/>
                    <a:ea typeface="+mn-ea"/>
                    <a:cs typeface="+mn-cs"/>
                  </a:rPr>
                  <a:t>.   Let the distance be ‘D’.</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The difference in time from 11 am to 1 pm is 2 hours</a:t>
                </a:r>
              </a:p>
              <a:p>
                <a:r>
                  <a:rPr lang="en-IN" sz="1200" kern="1200" dirty="0">
                    <a:solidFill>
                      <a:schemeClr val="tx1"/>
                    </a:solidFill>
                    <a:effectLst/>
                    <a:latin typeface="+mn-lt"/>
                    <a:ea typeface="+mn-ea"/>
                    <a:cs typeface="+mn-cs"/>
                  </a:rPr>
                  <a:t>   So writing the equation in terms of time,</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1</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2 </a:t>
                </a:r>
                <a:r>
                  <a:rPr lang="en-IN" sz="1200" kern="1200" dirty="0">
                    <a:solidFill>
                      <a:schemeClr val="tx1"/>
                    </a:solidFill>
                    <a:effectLst/>
                    <a:latin typeface="+mn-lt"/>
                    <a:ea typeface="+mn-ea"/>
                    <a:cs typeface="+mn-cs"/>
                  </a:rPr>
                  <a:t>= 2 hours</a:t>
                </a:r>
              </a:p>
              <a:p>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𝐷/10</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𝐷/15</a:t>
                </a:r>
                <a:r>
                  <a:rPr lang="en-IN" sz="1200" kern="1200" dirty="0">
                    <a:solidFill>
                      <a:schemeClr val="tx1"/>
                    </a:solidFill>
                    <a:effectLst/>
                    <a:latin typeface="+mn-lt"/>
                    <a:ea typeface="+mn-ea"/>
                    <a:cs typeface="+mn-cs"/>
                  </a:rPr>
                  <a:t>) = 2 hours</a:t>
                </a:r>
              </a:p>
              <a:p>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(3𝐷−2𝐷)/30</a:t>
                </a:r>
                <a:r>
                  <a:rPr lang="en-IN" sz="1200" kern="1200" dirty="0">
                    <a:solidFill>
                      <a:schemeClr val="tx1"/>
                    </a:solidFill>
                    <a:effectLst/>
                    <a:latin typeface="+mn-lt"/>
                    <a:ea typeface="+mn-ea"/>
                    <a:cs typeface="+mn-cs"/>
                  </a:rPr>
                  <a:t> = 2</a:t>
                </a:r>
              </a:p>
              <a:p>
                <a:r>
                  <a:rPr lang="en-IN" sz="1200" b="1" kern="1200" dirty="0">
                    <a:solidFill>
                      <a:schemeClr val="tx1"/>
                    </a:solidFill>
                    <a:effectLst/>
                    <a:latin typeface="+mn-lt"/>
                    <a:ea typeface="+mn-ea"/>
                    <a:cs typeface="+mn-cs"/>
                  </a:rPr>
                  <a:t>                   D = 60 km</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If he cycles at a speed of 10 km/hr, the time taken to cover 60 km = </a:t>
                </a:r>
                <a:r>
                  <a:rPr lang="en-IN" sz="1200" i="0" kern="1200">
                    <a:solidFill>
                      <a:schemeClr val="tx1"/>
                    </a:solidFill>
                    <a:effectLst/>
                    <a:latin typeface="+mn-lt"/>
                    <a:ea typeface="+mn-ea"/>
                    <a:cs typeface="+mn-cs"/>
                  </a:rPr>
                  <a:t>(60 𝑘𝑚)/(10 𝑘𝑚/ℎ𝑟)</a:t>
                </a:r>
                <a:r>
                  <a:rPr lang="en-IN" sz="1200" kern="1200" dirty="0">
                    <a:solidFill>
                      <a:schemeClr val="tx1"/>
                    </a:solidFill>
                    <a:effectLst/>
                    <a:latin typeface="+mn-lt"/>
                    <a:ea typeface="+mn-ea"/>
                    <a:cs typeface="+mn-cs"/>
                  </a:rPr>
                  <a:t> = 6 hours</a:t>
                </a:r>
              </a:p>
              <a:p>
                <a:r>
                  <a:rPr lang="en-IN" sz="1200" kern="1200" dirty="0">
                    <a:solidFill>
                      <a:schemeClr val="tx1"/>
                    </a:solidFill>
                    <a:effectLst/>
                    <a:latin typeface="+mn-lt"/>
                    <a:ea typeface="+mn-ea"/>
                    <a:cs typeface="+mn-cs"/>
                  </a:rPr>
                  <a:t>    If the man takes 6 hours to reach his destination from initial point we can say that he has started his   </a:t>
                </a:r>
              </a:p>
              <a:p>
                <a:r>
                  <a:rPr lang="en-IN" sz="1200" kern="1200" dirty="0">
                    <a:solidFill>
                      <a:schemeClr val="tx1"/>
                    </a:solidFill>
                    <a:effectLst/>
                    <a:latin typeface="+mn-lt"/>
                    <a:ea typeface="+mn-ea"/>
                    <a:cs typeface="+mn-cs"/>
                  </a:rPr>
                  <a:t>    journey 6 hours before the final time. Since he reached at 1 pm at speed of 10 km/hr, the time at the initial </a:t>
                </a:r>
              </a:p>
              <a:p>
                <a:r>
                  <a:rPr lang="en-IN" sz="1200" kern="1200" dirty="0">
                    <a:solidFill>
                      <a:schemeClr val="tx1"/>
                    </a:solidFill>
                    <a:effectLst/>
                    <a:latin typeface="+mn-lt"/>
                    <a:ea typeface="+mn-ea"/>
                    <a:cs typeface="+mn-cs"/>
                  </a:rPr>
                  <a:t>    point will be 6 hours before 1 pm = 7 am.</a:t>
                </a:r>
              </a:p>
              <a:p>
                <a:r>
                  <a:rPr lang="en-IN" sz="1200" kern="1200" dirty="0">
                    <a:solidFill>
                      <a:schemeClr val="tx1"/>
                    </a:solidFill>
                    <a:effectLst/>
                    <a:latin typeface="+mn-lt"/>
                    <a:ea typeface="+mn-ea"/>
                    <a:cs typeface="+mn-cs"/>
                  </a:rPr>
                  <a:t>	    To reach there at 12 noon i.e. 12:00 pm, the time difference is 12 pm - 7 am = 5 hours</a:t>
                </a:r>
              </a:p>
              <a:p>
                <a:r>
                  <a:rPr lang="en-IN" sz="1200" kern="1200" dirty="0">
                    <a:solidFill>
                      <a:schemeClr val="tx1"/>
                    </a:solidFill>
                    <a:effectLst/>
                    <a:latin typeface="+mn-lt"/>
                    <a:ea typeface="+mn-ea"/>
                    <a:cs typeface="+mn-cs"/>
                  </a:rPr>
                  <a:t>    Distance travelled is 60 km</a:t>
                </a:r>
              </a:p>
              <a:p>
                <a:r>
                  <a:rPr lang="en-IN" sz="1200" kern="1200" dirty="0">
                    <a:solidFill>
                      <a:schemeClr val="tx1"/>
                    </a:solidFill>
                    <a:effectLst/>
                    <a:latin typeface="+mn-lt"/>
                    <a:ea typeface="+mn-ea"/>
                    <a:cs typeface="+mn-cs"/>
                  </a:rPr>
                  <a:t>    Therefore, Speed = </a:t>
                </a:r>
                <a:r>
                  <a:rPr lang="en-IN" sz="1200" i="0" kern="1200">
                    <a:solidFill>
                      <a:schemeClr val="tx1"/>
                    </a:solidFill>
                    <a:effectLst/>
                    <a:latin typeface="+mn-lt"/>
                    <a:ea typeface="+mn-ea"/>
                    <a:cs typeface="+mn-cs"/>
                  </a:rPr>
                  <a:t>𝐷𝑖𝑠𝑡𝑎𝑛𝑐𝑒/𝑇𝑖𝑚𝑒</a:t>
                </a:r>
                <a:r>
                  <a:rPr lang="en-IN" sz="1200" kern="1200" dirty="0">
                    <a:solidFill>
                      <a:schemeClr val="tx1"/>
                    </a:solidFill>
                    <a:effectLst/>
                    <a:latin typeface="+mn-lt"/>
                    <a:ea typeface="+mn-ea"/>
                    <a:cs typeface="+mn-cs"/>
                  </a:rPr>
                  <a:t> = </a:t>
                </a:r>
                <a:r>
                  <a:rPr lang="en-IN" sz="1200" i="0" kern="1200">
                    <a:solidFill>
                      <a:schemeClr val="tx1"/>
                    </a:solidFill>
                    <a:effectLst/>
                    <a:latin typeface="+mn-lt"/>
                    <a:ea typeface="+mn-ea"/>
                    <a:cs typeface="+mn-cs"/>
                  </a:rPr>
                  <a:t>60/5</a:t>
                </a:r>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12 km/hr</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Alternate Method: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Let D = LCM(10,15) = 30 km</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30/10</a:t>
                </a:r>
                <a:r>
                  <a:rPr lang="en-IN" sz="1200" kern="1200" dirty="0">
                    <a:solidFill>
                      <a:schemeClr val="tx1"/>
                    </a:solidFill>
                    <a:effectLst/>
                    <a:latin typeface="+mn-lt"/>
                    <a:ea typeface="+mn-ea"/>
                    <a:cs typeface="+mn-cs"/>
                  </a:rPr>
                  <a:t> = 3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30/15</a:t>
                </a:r>
                <a:r>
                  <a:rPr lang="en-IN" sz="1200" kern="1200" dirty="0">
                    <a:solidFill>
                      <a:schemeClr val="tx1"/>
                    </a:solidFill>
                    <a:effectLst/>
                    <a:latin typeface="+mn-lt"/>
                    <a:ea typeface="+mn-ea"/>
                    <a:cs typeface="+mn-cs"/>
                  </a:rPr>
                  <a:t> = 2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1 hr</a:t>
                </a:r>
              </a:p>
              <a:p>
                <a:r>
                  <a:rPr lang="en-IN" sz="1200" kern="1200" dirty="0">
                    <a:solidFill>
                      <a:schemeClr val="tx1"/>
                    </a:solidFill>
                    <a:effectLst/>
                    <a:latin typeface="+mn-lt"/>
                    <a:ea typeface="+mn-ea"/>
                    <a:cs typeface="+mn-cs"/>
                  </a:rPr>
                  <a:t>	       For D = 30 km, Time diff = 1 hr </a:t>
                </a:r>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D = ?             Time diff = 2 hrs (Given)     	</a:t>
                </a:r>
              </a:p>
              <a:p>
                <a:pPr lvl="0"/>
                <a:r>
                  <a:rPr lang="en-IN" sz="1200" b="1" kern="1200" dirty="0">
                    <a:solidFill>
                      <a:schemeClr val="tx1"/>
                    </a:solidFill>
                    <a:effectLst/>
                    <a:latin typeface="+mn-lt"/>
                    <a:ea typeface="+mn-ea"/>
                    <a:cs typeface="+mn-cs"/>
                  </a:rPr>
                  <a:t>   D = 60 km</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Time taken if Speed = 10 km/hr is </a:t>
                </a:r>
                <a:r>
                  <a:rPr lang="en-IN" sz="1200" i="0" kern="1200">
                    <a:solidFill>
                      <a:schemeClr val="tx1"/>
                    </a:solidFill>
                    <a:effectLst/>
                    <a:latin typeface="+mn-lt"/>
                    <a:ea typeface="+mn-ea"/>
                    <a:cs typeface="+mn-cs"/>
                  </a:rPr>
                  <a:t>60/10</a:t>
                </a:r>
                <a:r>
                  <a:rPr lang="en-IN" sz="1200" kern="1200" dirty="0">
                    <a:solidFill>
                      <a:schemeClr val="tx1"/>
                    </a:solidFill>
                    <a:effectLst/>
                    <a:latin typeface="+mn-lt"/>
                    <a:ea typeface="+mn-ea"/>
                    <a:cs typeface="+mn-cs"/>
                  </a:rPr>
                  <a:t> = 6 hrs                [Reaching destination at 1 P.M]</a:t>
                </a:r>
              </a:p>
              <a:p>
                <a:r>
                  <a:rPr lang="en-IN" sz="1200" kern="1200" dirty="0">
                    <a:solidFill>
                      <a:schemeClr val="tx1"/>
                    </a:solidFill>
                    <a:effectLst/>
                    <a:latin typeface="+mn-lt"/>
                    <a:ea typeface="+mn-ea"/>
                    <a:cs typeface="+mn-cs"/>
                  </a:rPr>
                  <a:t>	         If he wants to reach at noon, Time = 6 – 1 = </a:t>
                </a:r>
                <a:r>
                  <a:rPr lang="en-IN" sz="1200" b="1" kern="1200" dirty="0">
                    <a:solidFill>
                      <a:schemeClr val="tx1"/>
                    </a:solidFill>
                    <a:effectLst/>
                    <a:latin typeface="+mn-lt"/>
                    <a:ea typeface="+mn-ea"/>
                    <a:cs typeface="+mn-cs"/>
                  </a:rPr>
                  <a:t>5 hrs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Speed = </a:t>
                </a:r>
                <a:r>
                  <a:rPr lang="en-IN" sz="1200" i="0" kern="1200">
                    <a:solidFill>
                      <a:schemeClr val="tx1"/>
                    </a:solidFill>
                    <a:effectLst/>
                    <a:latin typeface="+mn-lt"/>
                    <a:ea typeface="+mn-ea"/>
                    <a:cs typeface="+mn-cs"/>
                  </a:rPr>
                  <a:t>60/5</a:t>
                </a:r>
                <a:r>
                  <a:rPr lang="en-IN" sz="1200" kern="1200" dirty="0">
                    <a:solidFill>
                      <a:schemeClr val="tx1"/>
                    </a:solidFill>
                    <a:effectLst/>
                    <a:latin typeface="+mn-lt"/>
                    <a:ea typeface="+mn-ea"/>
                    <a:cs typeface="+mn-cs"/>
                  </a:rPr>
                  <a:t> = </a:t>
                </a:r>
                <a:r>
                  <a:rPr lang="en-IN" sz="1200" b="1" kern="1200" dirty="0">
                    <a:solidFill>
                      <a:schemeClr val="tx1"/>
                    </a:solidFill>
                    <a:effectLst/>
                    <a:latin typeface="+mn-lt"/>
                    <a:ea typeface="+mn-ea"/>
                    <a:cs typeface="+mn-cs"/>
                  </a:rPr>
                  <a:t>12 kmph	</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993859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mc:AlternateContent xmlns:mc="http://schemas.openxmlformats.org/markup-compatibility/2006" xmlns:a14="http://schemas.microsoft.com/office/drawing/2010/main">
        <mc:Choice Requires="a14">
          <p:sp>
            <p:nvSpPr>
              <p:cNvPr id="6" name="Notes Placeholder 5"/>
              <p:cNvSpPr>
                <a:spLocks noGrp="1"/>
              </p:cNvSpPr>
              <p:nvPr>
                <p:ph type="body" idx="1"/>
              </p:nvPr>
            </p:nvSpPr>
            <p:spPr/>
            <p:txBody>
              <a:bodyPr/>
              <a:lstStyle/>
              <a:p>
                <a:r>
                  <a:rPr lang="en-IN" sz="1200" kern="1200" dirty="0">
                    <a:solidFill>
                      <a:schemeClr val="tx1"/>
                    </a:solidFill>
                    <a:effectLst/>
                    <a:latin typeface="+mn-lt"/>
                    <a:ea typeface="+mn-ea"/>
                    <a:cs typeface="+mn-cs"/>
                  </a:rPr>
                  <a:t>Let D = LCM(5,7) = 35 km</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35</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 = 7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35</m:t>
                        </m:r>
                      </m:num>
                      <m:den>
                        <m:r>
                          <a:rPr lang="en-IN" sz="1200" i="1" kern="1200">
                            <a:solidFill>
                              <a:schemeClr val="tx1"/>
                            </a:solidFill>
                            <a:effectLst/>
                            <a:latin typeface="Cambria Math" panose="02040503050406030204" pitchFamily="18" charset="0"/>
                            <a:ea typeface="+mn-ea"/>
                            <a:cs typeface="+mn-cs"/>
                          </a:rPr>
                          <m:t>7</m:t>
                        </m:r>
                      </m:den>
                    </m:f>
                  </m:oMath>
                </a14:m>
                <a:r>
                  <a:rPr lang="en-IN" sz="1200" kern="1200" dirty="0">
                    <a:solidFill>
                      <a:schemeClr val="tx1"/>
                    </a:solidFill>
                    <a:effectLst/>
                    <a:latin typeface="+mn-lt"/>
                    <a:ea typeface="+mn-ea"/>
                    <a:cs typeface="+mn-cs"/>
                  </a:rPr>
                  <a:t> = 5 hrs</a:t>
                </a:r>
              </a:p>
              <a:p>
                <a:r>
                  <a:rPr lang="en-IN" sz="1200" kern="1200" dirty="0">
                    <a:solidFill>
                      <a:schemeClr val="tx1"/>
                    </a:solidFill>
                    <a:effectLst/>
                    <a:latin typeface="+mn-lt"/>
                    <a:ea typeface="+mn-ea"/>
                    <a:cs typeface="+mn-cs"/>
                  </a:rPr>
                  <a:t>    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2 hr</a:t>
                </a:r>
              </a:p>
              <a:p>
                <a:r>
                  <a:rPr lang="en-IN" sz="1200" kern="1200" dirty="0">
                    <a:solidFill>
                      <a:schemeClr val="tx1"/>
                    </a:solidFill>
                    <a:effectLst/>
                    <a:latin typeface="+mn-lt"/>
                    <a:ea typeface="+mn-ea"/>
                    <a:cs typeface="+mn-cs"/>
                  </a:rPr>
                  <a:t>   For D = 35 km, Time diff = 2 hrs = 120 mins </a:t>
                </a:r>
                <a:r>
                  <a:rPr lang="en-IN" sz="1200" b="1"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D =   ?           Time diff = 20 min (Given)     </a:t>
                </a:r>
              </a:p>
              <a:p>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D = </a:t>
                </a:r>
                <a14:m>
                  <m:oMath xmlns:m="http://schemas.openxmlformats.org/officeDocument/2006/math">
                    <m:f>
                      <m:fPr>
                        <m:ctrlPr>
                          <a:rPr lang="en-IN" sz="1200" b="1" i="1" kern="1200">
                            <a:solidFill>
                              <a:schemeClr val="tx1"/>
                            </a:solidFill>
                            <a:effectLst/>
                            <a:latin typeface="Cambria Math" panose="02040503050406030204" pitchFamily="18" charset="0"/>
                            <a:ea typeface="+mn-ea"/>
                            <a:cs typeface="+mn-cs"/>
                          </a:rPr>
                        </m:ctrlPr>
                      </m:fPr>
                      <m:num>
                        <m:r>
                          <a:rPr lang="en-IN" sz="1200" b="1" i="1" kern="1200">
                            <a:solidFill>
                              <a:schemeClr val="tx1"/>
                            </a:solidFill>
                            <a:effectLst/>
                            <a:latin typeface="Cambria Math" panose="02040503050406030204" pitchFamily="18" charset="0"/>
                            <a:ea typeface="+mn-ea"/>
                            <a:cs typeface="+mn-cs"/>
                          </a:rPr>
                          <m:t>𝟑𝟓</m:t>
                        </m:r>
                      </m:num>
                      <m:den>
                        <m:r>
                          <a:rPr lang="en-IN" sz="1200" b="1" i="1" kern="1200">
                            <a:solidFill>
                              <a:schemeClr val="tx1"/>
                            </a:solidFill>
                            <a:effectLst/>
                            <a:latin typeface="Cambria Math" panose="02040503050406030204" pitchFamily="18" charset="0"/>
                            <a:ea typeface="+mn-ea"/>
                            <a:cs typeface="+mn-cs"/>
                          </a:rPr>
                          <m:t>𝟔</m:t>
                        </m:r>
                      </m:den>
                    </m:f>
                  </m:oMath>
                </a14:m>
                <a:r>
                  <a:rPr lang="en-IN" sz="1200" b="1" kern="1200" dirty="0">
                    <a:solidFill>
                      <a:schemeClr val="tx1"/>
                    </a:solidFill>
                    <a:effectLst/>
                    <a:latin typeface="+mn-lt"/>
                    <a:ea typeface="+mn-ea"/>
                    <a:cs typeface="+mn-cs"/>
                  </a:rPr>
                  <a:t> = 5.8 km</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mc:Choice>
        <mc:Fallback xmlns="">
          <p:sp>
            <p:nvSpPr>
              <p:cNvPr id="6" name="Notes Placeholder 5"/>
              <p:cNvSpPr>
                <a:spLocks noGrp="1"/>
              </p:cNvSpPr>
              <p:nvPr>
                <p:ph type="body" idx="1"/>
              </p:nvPr>
            </p:nvSpPr>
            <p:spPr/>
            <p:txBody>
              <a:bodyPr/>
              <a:lstStyle/>
              <a:p>
                <a:r>
                  <a:rPr lang="en-IN" sz="1200" kern="1200" dirty="0" smtClean="0">
                    <a:solidFill>
                      <a:schemeClr val="tx1"/>
                    </a:solidFill>
                    <a:effectLst/>
                    <a:latin typeface="+mn-lt"/>
                    <a:ea typeface="+mn-ea"/>
                    <a:cs typeface="+mn-cs"/>
                  </a:rPr>
                  <a:t>Let </a:t>
                </a:r>
                <a:r>
                  <a:rPr lang="en-IN" sz="1200" kern="1200" dirty="0">
                    <a:solidFill>
                      <a:schemeClr val="tx1"/>
                    </a:solidFill>
                    <a:effectLst/>
                    <a:latin typeface="+mn-lt"/>
                    <a:ea typeface="+mn-ea"/>
                    <a:cs typeface="+mn-cs"/>
                  </a:rPr>
                  <a:t>D = LCM(5,7) = 35 km</a:t>
                </a:r>
              </a:p>
              <a:p>
                <a:r>
                  <a:rPr lang="en-IN" sz="1200" kern="1200" dirty="0" smtClean="0">
                    <a:solidFill>
                      <a:schemeClr val="tx1"/>
                    </a:solidFill>
                    <a:effectLst/>
                    <a:latin typeface="+mn-lt"/>
                    <a:ea typeface="+mn-ea"/>
                    <a:cs typeface="+mn-cs"/>
                  </a:rPr>
                  <a:t>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35/5</a:t>
                </a:r>
                <a:r>
                  <a:rPr lang="en-IN" sz="1200" kern="1200" dirty="0">
                    <a:solidFill>
                      <a:schemeClr val="tx1"/>
                    </a:solidFill>
                    <a:effectLst/>
                    <a:latin typeface="+mn-lt"/>
                    <a:ea typeface="+mn-ea"/>
                    <a:cs typeface="+mn-cs"/>
                  </a:rPr>
                  <a:t> = 7 hrs</a:t>
                </a:r>
              </a:p>
              <a:p>
                <a:r>
                  <a:rPr lang="en-IN" sz="1200" kern="1200" dirty="0" smtClean="0">
                    <a:solidFill>
                      <a:schemeClr val="tx1"/>
                    </a:solidFill>
                    <a:effectLst/>
                    <a:latin typeface="+mn-lt"/>
                    <a:ea typeface="+mn-ea"/>
                    <a:cs typeface="+mn-cs"/>
                  </a:rPr>
                  <a:t>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a:t>
                </a:r>
                <a:r>
                  <a:rPr lang="en-IN" sz="1200" i="0" kern="1200">
                    <a:solidFill>
                      <a:schemeClr val="tx1"/>
                    </a:solidFill>
                    <a:effectLst/>
                    <a:latin typeface="+mn-lt"/>
                    <a:ea typeface="+mn-ea"/>
                    <a:cs typeface="+mn-cs"/>
                  </a:rPr>
                  <a:t>35/7</a:t>
                </a:r>
                <a:r>
                  <a:rPr lang="en-IN" sz="1200" kern="1200" dirty="0">
                    <a:solidFill>
                      <a:schemeClr val="tx1"/>
                    </a:solidFill>
                    <a:effectLst/>
                    <a:latin typeface="+mn-lt"/>
                    <a:ea typeface="+mn-ea"/>
                    <a:cs typeface="+mn-cs"/>
                  </a:rPr>
                  <a:t> = 5 hrs</a:t>
                </a:r>
              </a:p>
              <a:p>
                <a:r>
                  <a:rPr lang="en-IN" sz="1200" kern="1200" dirty="0" smtClean="0">
                    <a:solidFill>
                      <a:schemeClr val="tx1"/>
                    </a:solidFill>
                    <a:effectLst/>
                    <a:latin typeface="+mn-lt"/>
                    <a:ea typeface="+mn-ea"/>
                    <a:cs typeface="+mn-cs"/>
                  </a:rPr>
                  <a:t>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A </a:t>
                </a:r>
                <a:r>
                  <a:rPr lang="en-IN" sz="1200" kern="1200" dirty="0">
                    <a:solidFill>
                      <a:schemeClr val="tx1"/>
                    </a:solidFill>
                    <a:effectLst/>
                    <a:latin typeface="+mn-lt"/>
                    <a:ea typeface="+mn-ea"/>
                    <a:cs typeface="+mn-cs"/>
                  </a:rPr>
                  <a:t>–T</a:t>
                </a:r>
                <a:r>
                  <a:rPr lang="en-IN" sz="1200" kern="1200" baseline="-25000" dirty="0">
                    <a:solidFill>
                      <a:schemeClr val="tx1"/>
                    </a:solidFill>
                    <a:effectLst/>
                    <a:latin typeface="+mn-lt"/>
                    <a:ea typeface="+mn-ea"/>
                    <a:cs typeface="+mn-cs"/>
                  </a:rPr>
                  <a:t>B </a:t>
                </a:r>
                <a:r>
                  <a:rPr lang="en-IN" sz="1200" kern="1200" dirty="0">
                    <a:solidFill>
                      <a:schemeClr val="tx1"/>
                    </a:solidFill>
                    <a:effectLst/>
                    <a:latin typeface="+mn-lt"/>
                    <a:ea typeface="+mn-ea"/>
                    <a:cs typeface="+mn-cs"/>
                  </a:rPr>
                  <a:t>= 2 hr</a:t>
                </a:r>
              </a:p>
              <a:p>
                <a:r>
                  <a:rPr lang="en-IN" sz="1200" kern="1200" dirty="0" smtClean="0">
                    <a:solidFill>
                      <a:schemeClr val="tx1"/>
                    </a:solidFill>
                    <a:effectLst/>
                    <a:latin typeface="+mn-lt"/>
                    <a:ea typeface="+mn-ea"/>
                    <a:cs typeface="+mn-cs"/>
                  </a:rPr>
                  <a:t>   </a:t>
                </a:r>
                <a:r>
                  <a:rPr lang="en-IN" sz="1200" kern="1200" dirty="0">
                    <a:solidFill>
                      <a:schemeClr val="tx1"/>
                    </a:solidFill>
                    <a:effectLst/>
                    <a:latin typeface="+mn-lt"/>
                    <a:ea typeface="+mn-ea"/>
                    <a:cs typeface="+mn-cs"/>
                  </a:rPr>
                  <a:t>For D = 35 km, Time diff = 2 hrs = 120 mins </a:t>
                </a:r>
                <a:r>
                  <a:rPr lang="en-IN" sz="1200" b="1" kern="1200" dirty="0">
                    <a:solidFill>
                      <a:schemeClr val="tx1"/>
                    </a:solidFill>
                    <a:effectLst/>
                    <a:latin typeface="+mn-lt"/>
                    <a:ea typeface="+mn-ea"/>
                    <a:cs typeface="+mn-cs"/>
                  </a:rPr>
                  <a:t>	</a:t>
                </a:r>
                <a:endParaRPr lang="en-IN" sz="1200" b="1"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   </a:t>
                </a:r>
                <a:r>
                  <a:rPr lang="en-IN" sz="1200" kern="1200" dirty="0">
                    <a:solidFill>
                      <a:schemeClr val="tx1"/>
                    </a:solidFill>
                    <a:effectLst/>
                    <a:latin typeface="+mn-lt"/>
                    <a:ea typeface="+mn-ea"/>
                    <a:cs typeface="+mn-cs"/>
                  </a:rPr>
                  <a:t>D =   ?           Time diff = 20 min (Given)     </a:t>
                </a:r>
              </a:p>
              <a:p>
                <a:r>
                  <a:rPr lang="en-IN" sz="1200" kern="1200" dirty="0" smtClean="0">
                    <a:solidFill>
                      <a:schemeClr val="tx1"/>
                    </a:solidFill>
                    <a:effectLst/>
                    <a:latin typeface="+mn-lt"/>
                    <a:ea typeface="+mn-ea"/>
                    <a:cs typeface="+mn-cs"/>
                  </a:rPr>
                  <a:t>   </a:t>
                </a:r>
                <a:r>
                  <a:rPr lang="en-IN" sz="120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D = </a:t>
                </a:r>
                <a:r>
                  <a:rPr lang="en-IN" sz="1200" b="1" i="0" kern="1200">
                    <a:solidFill>
                      <a:schemeClr val="tx1"/>
                    </a:solidFill>
                    <a:effectLst/>
                    <a:latin typeface="+mn-lt"/>
                    <a:ea typeface="+mn-ea"/>
                    <a:cs typeface="+mn-cs"/>
                  </a:rPr>
                  <a:t>𝟑𝟓/𝟔</a:t>
                </a:r>
                <a:r>
                  <a:rPr lang="en-IN" sz="1200" b="1" kern="1200" dirty="0">
                    <a:solidFill>
                      <a:schemeClr val="tx1"/>
                    </a:solidFill>
                    <a:effectLst/>
                    <a:latin typeface="+mn-lt"/>
                    <a:ea typeface="+mn-ea"/>
                    <a:cs typeface="+mn-cs"/>
                  </a:rPr>
                  <a:t> = 5.8 km</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1774514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pic>
        <p:nvPicPr>
          <p:cNvPr id="3" name="Picture 2"/>
          <p:cNvPicPr>
            <a:picLocks noChangeAspect="1"/>
          </p:cNvPicPr>
          <p:nvPr/>
        </p:nvPicPr>
        <p:blipFill>
          <a:blip r:embed="rId3"/>
          <a:stretch>
            <a:fillRect/>
          </a:stretch>
        </p:blipFill>
        <p:spPr>
          <a:xfrm>
            <a:off x="1320078" y="4579224"/>
            <a:ext cx="3910879" cy="1450101"/>
          </a:xfrm>
          <a:prstGeom prst="rect">
            <a:avLst/>
          </a:prstGeom>
        </p:spPr>
      </p:pic>
      <p:pic>
        <p:nvPicPr>
          <p:cNvPr id="5" name="Picture 4"/>
          <p:cNvPicPr>
            <a:picLocks noChangeAspect="1"/>
          </p:cNvPicPr>
          <p:nvPr/>
        </p:nvPicPr>
        <p:blipFill>
          <a:blip r:embed="rId4"/>
          <a:stretch>
            <a:fillRect/>
          </a:stretch>
        </p:blipFill>
        <p:spPr>
          <a:xfrm>
            <a:off x="1320078" y="6174944"/>
            <a:ext cx="3428999" cy="2539247"/>
          </a:xfrm>
          <a:prstGeom prst="rect">
            <a:avLst/>
          </a:prstGeom>
        </p:spPr>
      </p:pic>
      <p:sp>
        <p:nvSpPr>
          <p:cNvPr id="7" name="Notes Placeholder 6"/>
          <p:cNvSpPr>
            <a:spLocks noGrp="1"/>
          </p:cNvSpPr>
          <p:nvPr>
            <p:ph type="body" idx="1"/>
          </p:nvPr>
        </p:nvSpPr>
        <p:spPr/>
        <p:txBody>
          <a:bodyPr/>
          <a:lstStyle/>
          <a:p>
            <a:r>
              <a:rPr lang="en-IN" dirty="0"/>
              <a:t>View -&gt; Notes Page</a:t>
            </a:r>
          </a:p>
        </p:txBody>
      </p:sp>
    </p:spTree>
    <p:extLst>
      <p:ext uri="{BB962C8B-B14F-4D97-AF65-F5344CB8AC3E}">
        <p14:creationId xmlns:p14="http://schemas.microsoft.com/office/powerpoint/2010/main" val="721731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11474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 </a:t>
            </a:r>
            <a:r>
              <a:rPr lang="en-IN" sz="1200" b="1" i="0" kern="1200" dirty="0">
                <a:solidFill>
                  <a:schemeClr val="tx1"/>
                </a:solidFill>
                <a:effectLst/>
                <a:latin typeface="+mn-lt"/>
                <a:ea typeface="+mn-ea"/>
                <a:cs typeface="+mn-cs"/>
              </a:rPr>
              <a:t>D</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Explanation:</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Distance = (240 x 5) = 1200 km.</a:t>
            </a:r>
          </a:p>
          <a:p>
            <a:r>
              <a:rPr lang="en-IN" sz="1200" b="0" i="0" kern="1200" dirty="0">
                <a:solidFill>
                  <a:schemeClr val="tx1"/>
                </a:solidFill>
                <a:effectLst/>
                <a:latin typeface="+mn-lt"/>
                <a:ea typeface="+mn-ea"/>
                <a:cs typeface="+mn-cs"/>
              </a:rPr>
              <a:t>Speed = Distance/Time</a:t>
            </a:r>
          </a:p>
          <a:p>
            <a:r>
              <a:rPr lang="en-IN" sz="1200" b="0" i="0" kern="1200" dirty="0">
                <a:solidFill>
                  <a:schemeClr val="tx1"/>
                </a:solidFill>
                <a:effectLst/>
                <a:latin typeface="+mn-lt"/>
                <a:ea typeface="+mn-ea"/>
                <a:cs typeface="+mn-cs"/>
              </a:rPr>
              <a:t>Speed = 1200/(5/3) km/hr.</a:t>
            </a:r>
          </a:p>
          <a:p>
            <a:r>
              <a:rPr lang="en-IN" sz="1200" b="0" i="0" kern="1200" dirty="0">
                <a:solidFill>
                  <a:schemeClr val="tx1"/>
                </a:solidFill>
                <a:effectLst/>
                <a:latin typeface="+mn-lt"/>
                <a:ea typeface="+mn-ea"/>
                <a:cs typeface="+mn-cs"/>
              </a:rPr>
              <a:t>Required Speed = ( 1200</a:t>
            </a:r>
            <a:r>
              <a:rPr lang="en-IN" sz="1200" b="0" i="0" kern="1200" baseline="0" dirty="0">
                <a:solidFill>
                  <a:schemeClr val="tx1"/>
                </a:solidFill>
                <a:effectLst/>
                <a:latin typeface="+mn-lt"/>
                <a:ea typeface="+mn-ea"/>
                <a:cs typeface="+mn-cs"/>
              </a:rPr>
              <a:t> x 5/3) km/hr = 720 km/hr</a:t>
            </a:r>
            <a:endParaRPr lang="en-IN"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759652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 </a:t>
            </a:r>
            <a:r>
              <a:rPr lang="en-IN" sz="1200" b="1" i="0" kern="1200" dirty="0">
                <a:solidFill>
                  <a:schemeClr val="tx1"/>
                </a:solidFill>
                <a:effectLst/>
                <a:latin typeface="+mn-lt"/>
                <a:ea typeface="+mn-ea"/>
                <a:cs typeface="+mn-cs"/>
              </a:rPr>
              <a:t>B</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Explanation:</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Due to stoppages, it covers 9 km less.</a:t>
            </a:r>
          </a:p>
          <a:p>
            <a:r>
              <a:rPr lang="en-IN" sz="1200" b="0" i="0" kern="1200" dirty="0">
                <a:solidFill>
                  <a:schemeClr val="tx1"/>
                </a:solidFill>
                <a:effectLst/>
                <a:latin typeface="+mn-lt"/>
                <a:ea typeface="+mn-ea"/>
                <a:cs typeface="+mn-cs"/>
              </a:rPr>
              <a:t>Time taken to cover 9 km =((9/54)x 60) min= 10 min.</a:t>
            </a: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397510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C</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Let the total distance travelled by the cart be </a:t>
            </a:r>
            <a:r>
              <a:rPr lang="en-IN" sz="1200" b="0" i="0" u="none" strike="noStrike"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ft</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Then,</a:t>
            </a:r>
          </a:p>
          <a:p>
            <a:r>
              <a:rPr lang="en-IN" sz="1200" b="0" i="0" kern="1200" dirty="0">
                <a:solidFill>
                  <a:schemeClr val="tx1"/>
                </a:solidFill>
                <a:effectLst/>
                <a:latin typeface="+mn-lt"/>
                <a:ea typeface="+mn-ea"/>
                <a:cs typeface="+mn-cs"/>
              </a:rPr>
              <a:t>(x/40) – ( x/48) = 5</a:t>
            </a:r>
          </a:p>
          <a:p>
            <a:r>
              <a:rPr lang="en-IN" sz="1200" b="0" i="0" kern="1200" dirty="0">
                <a:solidFill>
                  <a:schemeClr val="tx1"/>
                </a:solidFill>
                <a:effectLst/>
                <a:latin typeface="+mn-lt"/>
                <a:ea typeface="+mn-ea"/>
                <a:cs typeface="+mn-cs"/>
              </a:rPr>
              <a:t>((6x-5x)/240) = 5</a:t>
            </a:r>
          </a:p>
          <a:p>
            <a:r>
              <a:rPr lang="en-IN" sz="1200" b="0" i="0" kern="1200" dirty="0">
                <a:solidFill>
                  <a:schemeClr val="tx1"/>
                </a:solidFill>
                <a:effectLst/>
                <a:latin typeface="+mn-lt"/>
                <a:ea typeface="+mn-ea"/>
                <a:cs typeface="+mn-cs"/>
              </a:rPr>
              <a:t>X = 1200 </a:t>
            </a:r>
            <a:r>
              <a:rPr lang="en-IN" sz="1200" b="0" i="0" kern="1200" dirty="0" err="1">
                <a:solidFill>
                  <a:schemeClr val="tx1"/>
                </a:solidFill>
                <a:effectLst/>
                <a:latin typeface="+mn-lt"/>
                <a:ea typeface="+mn-ea"/>
                <a:cs typeface="+mn-cs"/>
              </a:rPr>
              <a:t>ft</a:t>
            </a:r>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241302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 </a:t>
            </a:r>
            <a:r>
              <a:rPr lang="en-IN" sz="1200" b="1" i="0" kern="1200" dirty="0">
                <a:solidFill>
                  <a:schemeClr val="tx1"/>
                </a:solidFill>
                <a:effectLst/>
                <a:latin typeface="+mn-lt"/>
                <a:ea typeface="+mn-ea"/>
                <a:cs typeface="+mn-cs"/>
              </a:rPr>
              <a:t>A</a:t>
            </a:r>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Explanation:</a:t>
            </a:r>
          </a:p>
          <a:p>
            <a:r>
              <a:rPr lang="en-IN" sz="1200" b="0" i="0" kern="1200" dirty="0">
                <a:solidFill>
                  <a:schemeClr val="tx1"/>
                </a:solidFill>
                <a:effectLst/>
                <a:latin typeface="+mn-lt"/>
                <a:ea typeface="+mn-ea"/>
                <a:cs typeface="+mn-cs"/>
              </a:rPr>
              <a:t>Let the actual distance travelled be </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km.</a:t>
            </a:r>
          </a:p>
          <a:p>
            <a:r>
              <a:rPr lang="en-IN" sz="1200" b="0" i="0" kern="1200" dirty="0">
                <a:solidFill>
                  <a:schemeClr val="tx1"/>
                </a:solidFill>
                <a:effectLst/>
                <a:latin typeface="+mn-lt"/>
                <a:ea typeface="+mn-ea"/>
                <a:cs typeface="+mn-cs"/>
              </a:rPr>
              <a:t>Then,</a:t>
            </a:r>
          </a:p>
          <a:p>
            <a:r>
              <a:rPr lang="en-IN" sz="1200" b="0" i="0" kern="1200" dirty="0">
                <a:solidFill>
                  <a:schemeClr val="tx1"/>
                </a:solidFill>
                <a:effectLst/>
                <a:latin typeface="+mn-lt"/>
                <a:ea typeface="+mn-ea"/>
                <a:cs typeface="+mn-cs"/>
              </a:rPr>
              <a:t>(</a:t>
            </a:r>
            <a:r>
              <a:rPr lang="en-IN" sz="1200" b="0" i="1" kern="1200" dirty="0">
                <a:solidFill>
                  <a:schemeClr val="tx1"/>
                </a:solidFill>
                <a:effectLst/>
                <a:latin typeface="+mn-lt"/>
                <a:ea typeface="+mn-ea"/>
                <a:cs typeface="+mn-cs"/>
              </a:rPr>
              <a:t>x/10)</a:t>
            </a:r>
            <a:r>
              <a:rPr lang="en-IN" sz="1200" b="0" i="0" kern="1200" dirty="0">
                <a:solidFill>
                  <a:schemeClr val="tx1"/>
                </a:solidFill>
                <a:effectLst/>
                <a:latin typeface="+mn-lt"/>
                <a:ea typeface="+mn-ea"/>
                <a:cs typeface="+mn-cs"/>
              </a:rPr>
              <a:t>=(</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+ 20)/14</a:t>
            </a:r>
          </a:p>
          <a:p>
            <a:r>
              <a:rPr lang="en-IN" sz="1200" b="0" i="0" kern="1200" dirty="0">
                <a:solidFill>
                  <a:schemeClr val="tx1"/>
                </a:solidFill>
                <a:effectLst/>
                <a:latin typeface="+mn-lt"/>
                <a:ea typeface="+mn-ea"/>
                <a:cs typeface="+mn-cs"/>
              </a:rPr>
              <a:t> 14</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10</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+ 200</a:t>
            </a:r>
          </a:p>
          <a:p>
            <a:r>
              <a:rPr lang="en-IN" sz="1200" b="0" i="0" kern="1200" dirty="0">
                <a:solidFill>
                  <a:schemeClr val="tx1"/>
                </a:solidFill>
                <a:effectLst/>
                <a:latin typeface="+mn-lt"/>
                <a:ea typeface="+mn-ea"/>
                <a:cs typeface="+mn-cs"/>
              </a:rPr>
              <a:t> 4</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200</a:t>
            </a:r>
          </a:p>
          <a:p>
            <a:r>
              <a:rPr lang="en-IN" sz="1200" b="0" i="0" kern="1200" dirty="0">
                <a:solidFill>
                  <a:schemeClr val="tx1"/>
                </a:solidFill>
                <a:effectLst/>
                <a:latin typeface="+mn-lt"/>
                <a:ea typeface="+mn-ea"/>
                <a:cs typeface="+mn-cs"/>
              </a:rPr>
              <a:t> </a:t>
            </a:r>
            <a:r>
              <a:rPr lang="en-IN" sz="1200" b="0" i="1" kern="1200" dirty="0">
                <a:solidFill>
                  <a:schemeClr val="tx1"/>
                </a:solidFill>
                <a:effectLst/>
                <a:latin typeface="+mn-lt"/>
                <a:ea typeface="+mn-ea"/>
                <a:cs typeface="+mn-cs"/>
              </a:rPr>
              <a:t>x</a:t>
            </a:r>
            <a:r>
              <a:rPr lang="en-IN" sz="1200" b="0" i="0" kern="1200" dirty="0">
                <a:solidFill>
                  <a:schemeClr val="tx1"/>
                </a:solidFill>
                <a:effectLst/>
                <a:latin typeface="+mn-lt"/>
                <a:ea typeface="+mn-ea"/>
                <a:cs typeface="+mn-cs"/>
              </a:rPr>
              <a:t> = 50 km.</a:t>
            </a: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06995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A</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Let, the total distance covered be </a:t>
            </a:r>
            <a:r>
              <a:rPr lang="en-IN" sz="1200" b="0" i="0" u="none" strike="noStrike" kern="1200" dirty="0">
                <a:solidFill>
                  <a:schemeClr val="tx1"/>
                </a:solidFill>
                <a:effectLst/>
                <a:latin typeface="+mn-lt"/>
                <a:ea typeface="+mn-ea"/>
                <a:cs typeface="+mn-cs"/>
              </a:rPr>
              <a:t>SS</a:t>
            </a:r>
            <a:r>
              <a:rPr lang="en-IN" sz="1200" b="0" i="0" kern="1200" dirty="0">
                <a:solidFill>
                  <a:schemeClr val="tx1"/>
                </a:solidFill>
                <a:effectLst/>
                <a:latin typeface="+mn-lt"/>
                <a:ea typeface="+mn-ea"/>
                <a:cs typeface="+mn-cs"/>
              </a:rPr>
              <a:t> km.</a:t>
            </a:r>
          </a:p>
          <a:p>
            <a:r>
              <a:rPr lang="en-IN" sz="1200" b="0" i="0" kern="1200" dirty="0">
                <a:solidFill>
                  <a:schemeClr val="tx1"/>
                </a:solidFill>
                <a:effectLst/>
                <a:latin typeface="+mn-lt"/>
                <a:ea typeface="+mn-ea"/>
                <a:cs typeface="+mn-cs"/>
              </a:rPr>
              <a:t>Total time taken,</a:t>
            </a:r>
          </a:p>
          <a:p>
            <a:r>
              <a:rPr lang="en-IN" sz="1200" b="0" i="0" kern="1200" dirty="0">
                <a:solidFill>
                  <a:schemeClr val="tx1"/>
                </a:solidFill>
                <a:effectLst/>
                <a:latin typeface="+mn-lt"/>
                <a:ea typeface="+mn-ea"/>
                <a:cs typeface="+mn-cs"/>
              </a:rPr>
              <a:t>= ((s/2)/40)</a:t>
            </a:r>
            <a:r>
              <a:rPr lang="en-IN" sz="1200" b="0" i="0" kern="1200" baseline="0" dirty="0">
                <a:solidFill>
                  <a:schemeClr val="tx1"/>
                </a:solidFill>
                <a:effectLst/>
                <a:latin typeface="+mn-lt"/>
                <a:ea typeface="+mn-ea"/>
                <a:cs typeface="+mn-cs"/>
              </a:rPr>
              <a:t> + </a:t>
            </a:r>
            <a:r>
              <a:rPr lang="en-IN" sz="1200" b="0" i="0" kern="1200" dirty="0">
                <a:solidFill>
                  <a:schemeClr val="tx1"/>
                </a:solidFill>
                <a:effectLst/>
                <a:latin typeface="+mn-lt"/>
                <a:ea typeface="+mn-ea"/>
                <a:cs typeface="+mn-cs"/>
              </a:rPr>
              <a:t>((s/2)/60)</a:t>
            </a:r>
            <a:r>
              <a:rPr lang="en-IN"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effectLst/>
                <a:latin typeface="+mn-lt"/>
                <a:ea typeface="+mn-ea"/>
                <a:cs typeface="+mn-cs"/>
              </a:rPr>
              <a:t>= ( s/(2 x 40)) </a:t>
            </a:r>
            <a:r>
              <a:rPr lang="en-IN" sz="1200" b="0" i="0" kern="1200" baseline="-25000" dirty="0">
                <a:solidFill>
                  <a:schemeClr val="tx1"/>
                </a:solidFill>
                <a:effectLst/>
                <a:latin typeface="+mn-lt"/>
                <a:ea typeface="+mn-ea"/>
                <a:cs typeface="+mn-cs"/>
              </a:rPr>
              <a:t>+ </a:t>
            </a:r>
            <a:r>
              <a:rPr lang="en-IN" sz="1200" b="0" i="0" kern="1200" baseline="0" dirty="0">
                <a:solidFill>
                  <a:schemeClr val="tx1"/>
                </a:solidFill>
                <a:effectLst/>
                <a:latin typeface="+mn-lt"/>
                <a:ea typeface="+mn-ea"/>
                <a:cs typeface="+mn-cs"/>
              </a:rPr>
              <a:t>( s/(2 x 60))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effectLst/>
                <a:latin typeface="+mn-lt"/>
                <a:ea typeface="+mn-ea"/>
                <a:cs typeface="+mn-cs"/>
              </a:rPr>
              <a:t>= 5s/240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effectLst/>
                <a:latin typeface="+mn-lt"/>
                <a:ea typeface="+mn-ea"/>
                <a:cs typeface="+mn-cs"/>
              </a:rPr>
              <a:t>Average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effectLst/>
                <a:latin typeface="+mn-lt"/>
                <a:ea typeface="+mn-ea"/>
                <a:cs typeface="+mn-cs"/>
              </a:rPr>
              <a:t>= s/(5s/240)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effectLst/>
                <a:latin typeface="+mn-lt"/>
                <a:ea typeface="+mn-ea"/>
                <a:cs typeface="+mn-cs"/>
              </a:rPr>
              <a:t>= s x ( 240/5s)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baseline="0" dirty="0">
                <a:solidFill>
                  <a:schemeClr val="tx1"/>
                </a:solidFill>
                <a:effectLst/>
                <a:latin typeface="+mn-lt"/>
                <a:ea typeface="+mn-ea"/>
                <a:cs typeface="+mn-cs"/>
              </a:rPr>
              <a:t>= 48 kmph</a:t>
            </a:r>
            <a:endParaRPr lang="en-IN" sz="1200" b="0"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85748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Option b</a:t>
                </a:r>
              </a:p>
              <a:p>
                <a:r>
                  <a:rPr lang="en-IN" sz="1200" kern="1200" dirty="0">
                    <a:solidFill>
                      <a:schemeClr val="tx1"/>
                    </a:solidFill>
                    <a:effectLst/>
                    <a:latin typeface="+mn-lt"/>
                    <a:ea typeface="+mn-ea"/>
                    <a:cs typeface="+mn-cs"/>
                  </a:rPr>
                  <a:t>If the distance is same and the speed is reduced to half of its original, the time will be twice of the original.</a:t>
                </a:r>
              </a:p>
              <a:p>
                <a:r>
                  <a:rPr lang="en-IN" sz="1200" kern="1200" dirty="0">
                    <a:solidFill>
                      <a:schemeClr val="tx1"/>
                    </a:solidFill>
                    <a:effectLst/>
                    <a:latin typeface="+mn-lt"/>
                    <a:ea typeface="+mn-ea"/>
                    <a:cs typeface="+mn-cs"/>
                  </a:rPr>
                  <a:t>		Because,  S α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1</m:t>
                        </m:r>
                      </m:num>
                      <m:den>
                        <m:r>
                          <a:rPr lang="en-IN" sz="1200" i="1" kern="1200">
                            <a:solidFill>
                              <a:schemeClr val="tx1"/>
                            </a:solidFill>
                            <a:effectLst/>
                            <a:latin typeface="Cambria Math" panose="02040503050406030204" pitchFamily="18" charset="0"/>
                            <a:ea typeface="+mn-ea"/>
                            <a:cs typeface="+mn-cs"/>
                          </a:rPr>
                          <m:t>𝑡</m:t>
                        </m:r>
                      </m:den>
                    </m:f>
                  </m:oMath>
                </a14:m>
                <a:r>
                  <a:rPr lang="en-IN" sz="1200" kern="1200" dirty="0">
                    <a:solidFill>
                      <a:schemeClr val="tx1"/>
                    </a:solidFill>
                    <a:effectLst/>
                    <a:latin typeface="+mn-lt"/>
                    <a:ea typeface="+mn-ea"/>
                    <a:cs typeface="+mn-cs"/>
                  </a:rPr>
                  <a:t>)   [d is constant]</a:t>
                </a:r>
              </a:p>
              <a:p>
                <a:r>
                  <a:rPr lang="en-IN" sz="1200" kern="1200" dirty="0">
                    <a:solidFill>
                      <a:schemeClr val="tx1"/>
                    </a:solidFill>
                    <a:effectLst/>
                    <a:latin typeface="+mn-lt"/>
                    <a:ea typeface="+mn-ea"/>
                    <a:cs typeface="+mn-cs"/>
                  </a:rPr>
                  <a:t>When speed becomes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7</m:t>
                        </m:r>
                      </m:den>
                    </m:f>
                  </m:oMath>
                </a14:m>
                <a:r>
                  <a:rPr lang="en-IN" sz="1200" kern="1200" baseline="300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 of the usual speed, then time has to become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7</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baseline="300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 of usual time in order to have same distance. Hence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7</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 can be written as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5</m:t>
                        </m:r>
                      </m:den>
                    </m:f>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 where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m:t>
                        </m:r>
                      </m:num>
                      <m:den>
                        <m:r>
                          <a:rPr lang="en-IN" sz="1200" i="1" kern="1200">
                            <a:solidFill>
                              <a:schemeClr val="tx1"/>
                            </a:solidFill>
                            <a:effectLst/>
                            <a:latin typeface="Cambria Math" panose="02040503050406030204" pitchFamily="18" charset="0"/>
                            <a:ea typeface="+mn-ea"/>
                            <a:cs typeface="+mn-cs"/>
                          </a:rPr>
                          <m:t>5</m:t>
                        </m:r>
                      </m:den>
                    </m:f>
                  </m:oMath>
                </a14:m>
                <a:r>
                  <a:rPr lang="en-IN" sz="1200" kern="1200" dirty="0">
                    <a:solidFill>
                      <a:schemeClr val="tx1"/>
                    </a:solidFill>
                    <a:effectLst/>
                    <a:latin typeface="+mn-lt"/>
                    <a:ea typeface="+mn-ea"/>
                    <a:cs typeface="+mn-cs"/>
                  </a:rPr>
                  <a:t> is the excess time which is equal to 16 minutes (given).</a:t>
                </a:r>
              </a:p>
              <a:p>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2</m:t>
                        </m:r>
                      </m:num>
                      <m:den>
                        <m:r>
                          <a:rPr lang="en-IN" sz="1200" i="1" kern="1200">
                            <a:solidFill>
                              <a:schemeClr val="tx1"/>
                            </a:solidFill>
                            <a:effectLst/>
                            <a:latin typeface="Cambria Math" panose="02040503050406030204" pitchFamily="18" charset="0"/>
                            <a:ea typeface="+mn-ea"/>
                            <a:cs typeface="+mn-cs"/>
                          </a:rPr>
                          <m:t>5</m:t>
                        </m:r>
                      </m:den>
                    </m:f>
                    <m:r>
                      <a:rPr lang="en-IN" sz="1200" i="1" kern="1200">
                        <a:solidFill>
                          <a:schemeClr val="tx1"/>
                        </a:solidFill>
                        <a:effectLst/>
                        <a:latin typeface="Cambria Math" panose="02040503050406030204" pitchFamily="18" charset="0"/>
                        <a:ea typeface="+mn-ea"/>
                        <a:cs typeface="+mn-cs"/>
                      </a:rPr>
                      <m:t>𝑡</m:t>
                    </m:r>
                  </m:oMath>
                </a14:m>
                <a:r>
                  <a:rPr lang="en-IN" sz="1200" kern="1200" dirty="0">
                    <a:solidFill>
                      <a:schemeClr val="tx1"/>
                    </a:solidFill>
                    <a:effectLst/>
                    <a:latin typeface="+mn-lt"/>
                    <a:ea typeface="+mn-ea"/>
                    <a:cs typeface="+mn-cs"/>
                  </a:rPr>
                  <a:t>=16=&gt;</a:t>
                </a:r>
                <a:r>
                  <a:rPr lang="en-IN" sz="1200" b="1" kern="1200" dirty="0">
                    <a:solidFill>
                      <a:schemeClr val="tx1"/>
                    </a:solidFill>
                    <a:effectLst/>
                    <a:latin typeface="+mn-lt"/>
                    <a:ea typeface="+mn-ea"/>
                    <a:cs typeface="+mn-cs"/>
                  </a:rPr>
                  <a:t>t=40 minutes</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Shortcut: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Speed became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m:t>
                        </m:r>
                      </m:num>
                      <m:den>
                        <m:r>
                          <a:rPr lang="en-IN" sz="1200" i="1" kern="1200">
                            <a:solidFill>
                              <a:schemeClr val="tx1"/>
                            </a:solidFill>
                            <a:effectLst/>
                            <a:latin typeface="Cambria Math" panose="02040503050406030204" pitchFamily="18" charset="0"/>
                            <a:ea typeface="+mn-ea"/>
                            <a:cs typeface="+mn-cs"/>
                          </a:rPr>
                          <m:t>7</m:t>
                        </m:r>
                      </m:den>
                    </m:f>
                  </m:oMath>
                </a14:m>
                <a:r>
                  <a:rPr lang="en-IN" sz="1200" kern="1200" baseline="300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 and excess time is 16 minutes.</a:t>
                </a:r>
              </a:p>
              <a:p>
                <a:r>
                  <a:rPr lang="en-IN" sz="1200" kern="1200" dirty="0">
                    <a:solidFill>
                      <a:schemeClr val="tx1"/>
                    </a:solidFill>
                    <a:effectLst/>
                    <a:latin typeface="+mn-lt"/>
                    <a:ea typeface="+mn-ea"/>
                    <a:cs typeface="+mn-cs"/>
                  </a:rPr>
                  <a:t>	Total time = </a:t>
                </a:r>
                <a14:m>
                  <m:oMath xmlns:m="http://schemas.openxmlformats.org/officeDocument/2006/math">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5∗16</m:t>
                        </m:r>
                      </m:num>
                      <m:den>
                        <m:r>
                          <a:rPr lang="en-IN" sz="1200" i="1" kern="1200">
                            <a:solidFill>
                              <a:schemeClr val="tx1"/>
                            </a:solidFill>
                            <a:effectLst/>
                            <a:latin typeface="Cambria Math" panose="02040503050406030204" pitchFamily="18" charset="0"/>
                            <a:ea typeface="+mn-ea"/>
                            <a:cs typeface="+mn-cs"/>
                          </a:rPr>
                          <m:t>7−5</m:t>
                        </m:r>
                      </m:den>
                    </m:f>
                  </m:oMath>
                </a14:m>
                <a:r>
                  <a:rPr lang="en-IN" sz="1200" kern="1200" dirty="0">
                    <a:solidFill>
                      <a:schemeClr val="tx1"/>
                    </a:solidFill>
                    <a:effectLst/>
                    <a:latin typeface="+mn-lt"/>
                    <a:ea typeface="+mn-ea"/>
                    <a:cs typeface="+mn-cs"/>
                  </a:rPr>
                  <a:t>= 5*8 = </a:t>
                </a:r>
                <a:r>
                  <a:rPr lang="en-IN" sz="1200" b="1" kern="1200" dirty="0">
                    <a:solidFill>
                      <a:schemeClr val="tx1"/>
                    </a:solidFill>
                    <a:effectLst/>
                    <a:latin typeface="+mn-lt"/>
                    <a:ea typeface="+mn-ea"/>
                    <a:cs typeface="+mn-cs"/>
                  </a:rPr>
                  <a:t>40 minutes</a:t>
                </a:r>
              </a:p>
              <a:p>
                <a:endParaRPr lang="en-IN" sz="1200" b="1"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For all cases (irrespective of being late or early), we can directly find out the answer by,</a:t>
                </a:r>
              </a:p>
              <a:p>
                <a:r>
                  <a:rPr lang="en-IN" sz="1200" kern="1200" dirty="0">
                    <a:solidFill>
                      <a:schemeClr val="tx1"/>
                    </a:solidFill>
                    <a:effectLst/>
                    <a:latin typeface="+mn-lt"/>
                    <a:ea typeface="+mn-ea"/>
                    <a:cs typeface="+mn-cs"/>
                  </a:rPr>
                  <a:t> </a:t>
                </a:r>
              </a:p>
              <a:p>
                <a:pPr/>
                <a14:m>
                  <m:oMathPara xmlns:m="http://schemas.openxmlformats.org/officeDocument/2006/math">
                    <m:oMathParaPr>
                      <m:jc m:val="centerGroup"/>
                    </m:oMathParaPr>
                    <m:oMath xmlns:m="http://schemas.openxmlformats.org/officeDocument/2006/math">
                      <m:r>
                        <a:rPr lang="en-IN" sz="1200" i="1" kern="1200">
                          <a:solidFill>
                            <a:schemeClr val="tx1"/>
                          </a:solidFill>
                          <a:effectLst/>
                          <a:latin typeface="Cambria Math" panose="02040503050406030204" pitchFamily="18" charset="0"/>
                          <a:ea typeface="+mn-ea"/>
                          <a:cs typeface="+mn-cs"/>
                        </a:rPr>
                        <m:t>𝑇𝑖𝑚𝑒</m:t>
                      </m:r>
                      <m:r>
                        <a:rPr lang="en-IN" sz="1200" i="1" kern="1200">
                          <a:solidFill>
                            <a:schemeClr val="tx1"/>
                          </a:solidFill>
                          <a:effectLst/>
                          <a:latin typeface="Cambria Math" panose="02040503050406030204" pitchFamily="18" charset="0"/>
                          <a:ea typeface="+mn-ea"/>
                          <a:cs typeface="+mn-cs"/>
                        </a:rPr>
                        <m:t>=</m:t>
                      </m:r>
                      <m:f>
                        <m:fPr>
                          <m:ctrlPr>
                            <a:rPr lang="en-IN" sz="1200" i="1" kern="1200">
                              <a:solidFill>
                                <a:schemeClr val="tx1"/>
                              </a:solidFill>
                              <a:effectLst/>
                              <a:latin typeface="Cambria Math" panose="02040503050406030204" pitchFamily="18" charset="0"/>
                              <a:ea typeface="+mn-ea"/>
                              <a:cs typeface="+mn-cs"/>
                            </a:rPr>
                          </m:ctrlPr>
                        </m:fPr>
                        <m:num>
                          <m:r>
                            <a:rPr lang="en-IN" sz="1200" i="1" kern="1200">
                              <a:solidFill>
                                <a:schemeClr val="tx1"/>
                              </a:solidFill>
                              <a:effectLst/>
                              <a:latin typeface="Cambria Math" panose="02040503050406030204" pitchFamily="18" charset="0"/>
                              <a:ea typeface="+mn-ea"/>
                              <a:cs typeface="+mn-cs"/>
                            </a:rPr>
                            <m:t>𝑁𝑢𝑚𝑒𝑟𝑎𝑡𝑜𝑟</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𝑜𝑓</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𝐹𝑟𝑎𝑐𝑡𝑖𝑜𝑛𝑠</m:t>
                          </m:r>
                          <m:r>
                            <a:rPr lang="en-IN" sz="1200" i="1" kern="1200">
                              <a:solidFill>
                                <a:schemeClr val="tx1"/>
                              </a:solidFill>
                              <a:effectLst/>
                              <a:latin typeface="Cambria Math" panose="02040503050406030204" pitchFamily="18" charset="0"/>
                              <a:ea typeface="+mn-ea"/>
                              <a:cs typeface="+mn-cs"/>
                            </a:rPr>
                            <m:t>∗</m:t>
                          </m:r>
                          <m:r>
                            <a:rPr lang="en-IN" sz="1200" i="1" kern="1200">
                              <a:solidFill>
                                <a:schemeClr val="tx1"/>
                              </a:solidFill>
                              <a:effectLst/>
                              <a:latin typeface="Cambria Math" panose="02040503050406030204" pitchFamily="18" charset="0"/>
                              <a:ea typeface="+mn-ea"/>
                              <a:cs typeface="+mn-cs"/>
                            </a:rPr>
                            <m:t>𝐿𝑒𝑎𝑑</m:t>
                          </m:r>
                          <m:r>
                            <a:rPr lang="en-IN" sz="1200" i="1" kern="1200">
                              <a:solidFill>
                                <a:schemeClr val="tx1"/>
                              </a:solidFill>
                              <a:effectLst/>
                              <a:latin typeface="Cambria Math" panose="02040503050406030204" pitchFamily="18" charset="0"/>
                              <a:ea typeface="+mn-ea"/>
                              <a:cs typeface="+mn-cs"/>
                            </a:rPr>
                            <m:t> </m:t>
                          </m:r>
                          <m:d>
                            <m:dPr>
                              <m:ctrlPr>
                                <a:rPr lang="en-IN" sz="1200" i="1" kern="1200">
                                  <a:solidFill>
                                    <a:schemeClr val="tx1"/>
                                  </a:solidFill>
                                  <a:effectLst/>
                                  <a:latin typeface="Cambria Math" panose="02040503050406030204" pitchFamily="18" charset="0"/>
                                  <a:ea typeface="+mn-ea"/>
                                  <a:cs typeface="+mn-cs"/>
                                </a:rPr>
                              </m:ctrlPr>
                            </m:dPr>
                            <m:e>
                              <m:r>
                                <a:rPr lang="en-IN" sz="1200" i="1" kern="1200">
                                  <a:solidFill>
                                    <a:schemeClr val="tx1"/>
                                  </a:solidFill>
                                  <a:effectLst/>
                                  <a:latin typeface="Cambria Math" panose="02040503050406030204" pitchFamily="18" charset="0"/>
                                  <a:ea typeface="+mn-ea"/>
                                  <a:cs typeface="+mn-cs"/>
                                </a:rPr>
                                <m:t>𝑜𝑟</m:t>
                              </m:r>
                            </m:e>
                          </m:d>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𝐿𝑎𝑔</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𝑇𝑖𝑚𝑒</m:t>
                          </m:r>
                        </m:num>
                        <m:den>
                          <m:r>
                            <a:rPr lang="en-IN" sz="1200" i="1" kern="1200">
                              <a:solidFill>
                                <a:schemeClr val="tx1"/>
                              </a:solidFill>
                              <a:effectLst/>
                              <a:latin typeface="Cambria Math" panose="02040503050406030204" pitchFamily="18" charset="0"/>
                              <a:ea typeface="+mn-ea"/>
                              <a:cs typeface="+mn-cs"/>
                            </a:rPr>
                            <m:t>𝐷𝑖𝑓𝑓𝑒𝑟𝑒𝑛𝑐𝑒</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𝑏𝑒𝑡𝑤𝑒𝑒𝑛</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𝑁𝑟</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𝑎𝑛𝑑</m:t>
                          </m:r>
                          <m:r>
                            <a:rPr lang="en-IN" sz="1200" i="1" kern="1200">
                              <a:solidFill>
                                <a:schemeClr val="tx1"/>
                              </a:solidFill>
                              <a:effectLst/>
                              <a:latin typeface="Cambria Math" panose="02040503050406030204" pitchFamily="18" charset="0"/>
                              <a:ea typeface="+mn-ea"/>
                              <a:cs typeface="+mn-cs"/>
                            </a:rPr>
                            <m:t> </m:t>
                          </m:r>
                          <m:r>
                            <a:rPr lang="en-IN" sz="1200" i="1" kern="1200">
                              <a:solidFill>
                                <a:schemeClr val="tx1"/>
                              </a:solidFill>
                              <a:effectLst/>
                              <a:latin typeface="Cambria Math" panose="02040503050406030204" pitchFamily="18" charset="0"/>
                              <a:ea typeface="+mn-ea"/>
                              <a:cs typeface="+mn-cs"/>
                            </a:rPr>
                            <m:t>𝐷𝑟</m:t>
                          </m:r>
                          <m:r>
                            <a:rPr lang="en-IN" sz="1200" i="1" kern="1200">
                              <a:solidFill>
                                <a:schemeClr val="tx1"/>
                              </a:solidFill>
                              <a:effectLst/>
                              <a:latin typeface="Cambria Math" panose="02040503050406030204" pitchFamily="18" charset="0"/>
                              <a:ea typeface="+mn-ea"/>
                              <a:cs typeface="+mn-cs"/>
                            </a:rPr>
                            <m:t>.</m:t>
                          </m:r>
                        </m:den>
                      </m:f>
                    </m:oMath>
                  </m:oMathPara>
                </a14:m>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Option b</a:t>
                </a:r>
              </a:p>
              <a:p>
                <a:r>
                  <a:rPr lang="en-IN" sz="1200" kern="1200" dirty="0" smtClean="0">
                    <a:solidFill>
                      <a:schemeClr val="tx1"/>
                    </a:solidFill>
                    <a:effectLst/>
                    <a:latin typeface="+mn-lt"/>
                    <a:ea typeface="+mn-ea"/>
                    <a:cs typeface="+mn-cs"/>
                  </a:rPr>
                  <a:t>If the distance is same and the speed is reduced to half of its original, the time will be twice of the original.</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Because,  S α (</a:t>
                </a:r>
                <a:r>
                  <a:rPr lang="en-IN" sz="1200" i="0" kern="1200">
                    <a:solidFill>
                      <a:schemeClr val="tx1"/>
                    </a:solidFill>
                    <a:effectLst/>
                    <a:latin typeface="+mn-lt"/>
                    <a:ea typeface="+mn-ea"/>
                    <a:cs typeface="+mn-cs"/>
                  </a:rPr>
                  <a:t>1/𝑡</a:t>
                </a:r>
                <a:r>
                  <a:rPr lang="en-IN" sz="1200" kern="1200" dirty="0">
                    <a:solidFill>
                      <a:schemeClr val="tx1"/>
                    </a:solidFill>
                    <a:effectLst/>
                    <a:latin typeface="+mn-lt"/>
                    <a:ea typeface="+mn-ea"/>
                    <a:cs typeface="+mn-cs"/>
                  </a:rPr>
                  <a:t>)   [d is constant]</a:t>
                </a:r>
              </a:p>
              <a:p>
                <a:r>
                  <a:rPr lang="en-IN" sz="1200" kern="1200" dirty="0">
                    <a:solidFill>
                      <a:schemeClr val="tx1"/>
                    </a:solidFill>
                    <a:effectLst/>
                    <a:latin typeface="+mn-lt"/>
                    <a:ea typeface="+mn-ea"/>
                    <a:cs typeface="+mn-cs"/>
                  </a:rPr>
                  <a:t>When speed becomes </a:t>
                </a:r>
                <a:r>
                  <a:rPr lang="en-IN" sz="1200" i="0" kern="1200">
                    <a:solidFill>
                      <a:schemeClr val="tx1"/>
                    </a:solidFill>
                    <a:effectLst/>
                    <a:latin typeface="+mn-lt"/>
                    <a:ea typeface="+mn-ea"/>
                    <a:cs typeface="+mn-cs"/>
                  </a:rPr>
                  <a:t>5/7</a:t>
                </a:r>
                <a:r>
                  <a:rPr lang="en-IN" sz="1200" kern="1200" baseline="300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 of the usual speed, then time has to become </a:t>
                </a:r>
                <a:r>
                  <a:rPr lang="en-IN" sz="1200" i="0" kern="1200">
                    <a:solidFill>
                      <a:schemeClr val="tx1"/>
                    </a:solidFill>
                    <a:effectLst/>
                    <a:latin typeface="+mn-lt"/>
                    <a:ea typeface="+mn-ea"/>
                    <a:cs typeface="+mn-cs"/>
                  </a:rPr>
                  <a:t>7/5</a:t>
                </a:r>
                <a:r>
                  <a:rPr lang="en-IN" sz="1200" kern="1200" baseline="300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 of usual time in order to have same distance. Hence </a:t>
                </a:r>
                <a:r>
                  <a:rPr lang="en-IN" sz="1200" i="0" kern="1200">
                    <a:solidFill>
                      <a:schemeClr val="tx1"/>
                    </a:solidFill>
                    <a:effectLst/>
                    <a:latin typeface="+mn-lt"/>
                    <a:ea typeface="+mn-ea"/>
                    <a:cs typeface="+mn-cs"/>
                  </a:rPr>
                  <a:t>7/5</a:t>
                </a:r>
                <a:r>
                  <a:rPr lang="en-IN" sz="1200" kern="1200" dirty="0">
                    <a:solidFill>
                      <a:schemeClr val="tx1"/>
                    </a:solidFill>
                    <a:effectLst/>
                    <a:latin typeface="+mn-lt"/>
                    <a:ea typeface="+mn-ea"/>
                    <a:cs typeface="+mn-cs"/>
                  </a:rPr>
                  <a:t> can be written as (</a:t>
                </a:r>
                <a:r>
                  <a:rPr lang="en-IN" sz="1200" i="0" kern="1200">
                    <a:solidFill>
                      <a:schemeClr val="tx1"/>
                    </a:solidFill>
                    <a:effectLst/>
                    <a:latin typeface="+mn-lt"/>
                    <a:ea typeface="+mn-ea"/>
                    <a:cs typeface="+mn-cs"/>
                  </a:rPr>
                  <a:t>5/5+2/5</a:t>
                </a:r>
                <a:r>
                  <a:rPr lang="en-IN" sz="1200" kern="1200" dirty="0">
                    <a:solidFill>
                      <a:schemeClr val="tx1"/>
                    </a:solidFill>
                    <a:effectLst/>
                    <a:latin typeface="+mn-lt"/>
                    <a:ea typeface="+mn-ea"/>
                    <a:cs typeface="+mn-cs"/>
                  </a:rPr>
                  <a:t>) where </a:t>
                </a:r>
                <a:r>
                  <a:rPr lang="en-IN" sz="1200" i="0" kern="1200">
                    <a:solidFill>
                      <a:schemeClr val="tx1"/>
                    </a:solidFill>
                    <a:effectLst/>
                    <a:latin typeface="+mn-lt"/>
                    <a:ea typeface="+mn-ea"/>
                    <a:cs typeface="+mn-cs"/>
                  </a:rPr>
                  <a:t>2/5</a:t>
                </a:r>
                <a:r>
                  <a:rPr lang="en-IN" sz="1200" kern="1200" dirty="0">
                    <a:solidFill>
                      <a:schemeClr val="tx1"/>
                    </a:solidFill>
                    <a:effectLst/>
                    <a:latin typeface="+mn-lt"/>
                    <a:ea typeface="+mn-ea"/>
                    <a:cs typeface="+mn-cs"/>
                  </a:rPr>
                  <a:t> is the excess time which is equal to 16 minutes (given).</a:t>
                </a:r>
              </a:p>
              <a:p>
                <a:r>
                  <a:rPr lang="en-IN" sz="1200" i="0" kern="1200">
                    <a:solidFill>
                      <a:schemeClr val="tx1"/>
                    </a:solidFill>
                    <a:effectLst/>
                    <a:latin typeface="+mn-lt"/>
                    <a:ea typeface="+mn-ea"/>
                    <a:cs typeface="+mn-cs"/>
                  </a:rPr>
                  <a:t>2/5 𝑡</a:t>
                </a:r>
                <a:r>
                  <a:rPr lang="en-IN" sz="1200" kern="1200" dirty="0">
                    <a:solidFill>
                      <a:schemeClr val="tx1"/>
                    </a:solidFill>
                    <a:effectLst/>
                    <a:latin typeface="+mn-lt"/>
                    <a:ea typeface="+mn-ea"/>
                    <a:cs typeface="+mn-cs"/>
                  </a:rPr>
                  <a:t>=16=&gt;</a:t>
                </a:r>
                <a:r>
                  <a:rPr lang="en-IN" sz="1200" b="1" kern="1200" dirty="0">
                    <a:solidFill>
                      <a:schemeClr val="tx1"/>
                    </a:solidFill>
                    <a:effectLst/>
                    <a:latin typeface="+mn-lt"/>
                    <a:ea typeface="+mn-ea"/>
                    <a:cs typeface="+mn-cs"/>
                  </a:rPr>
                  <a:t>t=40 minutes</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Shortcut:  </a:t>
                </a:r>
                <a:endParaRPr lang="en-IN" sz="1200"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Speed became </a:t>
                </a:r>
                <a:r>
                  <a:rPr lang="en-IN" sz="1200" i="0" kern="1200">
                    <a:solidFill>
                      <a:schemeClr val="tx1"/>
                    </a:solidFill>
                    <a:effectLst/>
                    <a:latin typeface="+mn-lt"/>
                    <a:ea typeface="+mn-ea"/>
                    <a:cs typeface="+mn-cs"/>
                  </a:rPr>
                  <a:t>5/7</a:t>
                </a:r>
                <a:r>
                  <a:rPr lang="en-IN" sz="1200" kern="1200" baseline="300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 and excess time is 16 minutes.</a:t>
                </a:r>
              </a:p>
              <a:p>
                <a:r>
                  <a:rPr lang="en-IN" sz="1200" kern="1200" dirty="0">
                    <a:solidFill>
                      <a:schemeClr val="tx1"/>
                    </a:solidFill>
                    <a:effectLst/>
                    <a:latin typeface="+mn-lt"/>
                    <a:ea typeface="+mn-ea"/>
                    <a:cs typeface="+mn-cs"/>
                  </a:rPr>
                  <a:t>	Total time = </a:t>
                </a:r>
                <a:r>
                  <a:rPr lang="en-IN" sz="1200" i="0" kern="1200">
                    <a:solidFill>
                      <a:schemeClr val="tx1"/>
                    </a:solidFill>
                    <a:effectLst/>
                    <a:latin typeface="+mn-lt"/>
                    <a:ea typeface="+mn-ea"/>
                    <a:cs typeface="+mn-cs"/>
                  </a:rPr>
                  <a:t>(5∗16)/(7−5)</a:t>
                </a:r>
                <a:r>
                  <a:rPr lang="en-IN" sz="1200" kern="1200" dirty="0">
                    <a:solidFill>
                      <a:schemeClr val="tx1"/>
                    </a:solidFill>
                    <a:effectLst/>
                    <a:latin typeface="+mn-lt"/>
                    <a:ea typeface="+mn-ea"/>
                    <a:cs typeface="+mn-cs"/>
                  </a:rPr>
                  <a:t>= 5*8 = </a:t>
                </a:r>
                <a:r>
                  <a:rPr lang="en-IN" sz="1200" b="1" kern="1200" dirty="0">
                    <a:solidFill>
                      <a:schemeClr val="tx1"/>
                    </a:solidFill>
                    <a:effectLst/>
                    <a:latin typeface="+mn-lt"/>
                    <a:ea typeface="+mn-ea"/>
                    <a:cs typeface="+mn-cs"/>
                  </a:rPr>
                  <a:t>40 </a:t>
                </a:r>
                <a:r>
                  <a:rPr lang="en-IN" sz="1200" b="1" kern="1200" dirty="0" smtClean="0">
                    <a:solidFill>
                      <a:schemeClr val="tx1"/>
                    </a:solidFill>
                    <a:effectLst/>
                    <a:latin typeface="+mn-lt"/>
                    <a:ea typeface="+mn-ea"/>
                    <a:cs typeface="+mn-cs"/>
                  </a:rPr>
                  <a:t>minutes</a:t>
                </a:r>
              </a:p>
              <a:p>
                <a:endParaRPr lang="en-IN" sz="1200" b="1"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For all cases (irrespective of being late or early), we can directly find out the answer by,</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p>
              <a:p>
                <a:r>
                  <a:rPr lang="en-IN" sz="1200" i="0" kern="1200">
                    <a:solidFill>
                      <a:schemeClr val="tx1"/>
                    </a:solidFill>
                    <a:effectLst/>
                    <a:latin typeface="+mn-lt"/>
                    <a:ea typeface="+mn-ea"/>
                    <a:cs typeface="+mn-cs"/>
                  </a:rPr>
                  <a:t>𝑇𝑖𝑚𝑒=(𝑁𝑢𝑚𝑒𝑟𝑎𝑡𝑜𝑟 𝑜𝑓 𝐹𝑟𝑎𝑐𝑡𝑖𝑜𝑛𝑠∗𝐿𝑒𝑎𝑑 (𝑜𝑟)  𝐿𝑎𝑔 𝑇𝑖𝑚𝑒)/(𝐷𝑖𝑓𝑓𝑒𝑟𝑒𝑛𝑐𝑒 𝑏𝑒𝑡𝑤𝑒𝑒𝑛 𝑁𝑟. 𝑎𝑛𝑑 𝐷𝑟.)</a:t>
                </a:r>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endParaRPr lang="en-IN" sz="1200" b="0" i="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74738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a:p>
                <a:r>
                  <a:rPr lang="en-IN" dirty="0"/>
                  <a:t>Let S</a:t>
                </a:r>
                <a:r>
                  <a:rPr lang="en-IN" baseline="-25000" dirty="0"/>
                  <a:t>R </a:t>
                </a:r>
                <a:r>
                  <a:rPr lang="en-IN" dirty="0"/>
                  <a:t>&amp; S</a:t>
                </a:r>
                <a:r>
                  <a:rPr lang="en-IN" baseline="-25000" dirty="0"/>
                  <a:t>K </a:t>
                </a:r>
                <a:r>
                  <a:rPr lang="en-IN" dirty="0"/>
                  <a:t>be the speed of Ram and Karthik respectively. WKT, </a:t>
                </a:r>
                <a14:m>
                  <m:oMath xmlns:m="http://schemas.openxmlformats.org/officeDocument/2006/math">
                    <m:r>
                      <a:rPr lang="en-IN" i="1">
                        <a:latin typeface="Cambria Math" panose="02040503050406030204" pitchFamily="18" charset="0"/>
                      </a:rPr>
                      <m:t>𝑇</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𝐷</m:t>
                        </m:r>
                      </m:num>
                      <m:den>
                        <m:r>
                          <a:rPr lang="en-IN" i="1">
                            <a:latin typeface="Cambria Math" panose="02040503050406030204" pitchFamily="18" charset="0"/>
                          </a:rPr>
                          <m:t>𝑆</m:t>
                        </m:r>
                      </m:den>
                    </m:f>
                  </m:oMath>
                </a14:m>
                <a:endParaRPr lang="en-IN" dirty="0"/>
              </a:p>
              <a:p>
                <a:r>
                  <a:rPr lang="en-IN" dirty="0"/>
                  <a:t>180/S</a:t>
                </a:r>
                <a:r>
                  <a:rPr lang="en-IN" baseline="-25000" dirty="0"/>
                  <a:t>R </a:t>
                </a:r>
                <a:r>
                  <a:rPr lang="en-IN" dirty="0"/>
                  <a:t>= (180/S</a:t>
                </a:r>
                <a:r>
                  <a:rPr lang="en-IN" baseline="-25000" dirty="0"/>
                  <a:t>K</a:t>
                </a:r>
                <a:r>
                  <a:rPr lang="en-IN" dirty="0"/>
                  <a:t>) + 3 → (1)</a:t>
                </a:r>
              </a:p>
              <a:p>
                <a:r>
                  <a:rPr lang="en-IN" dirty="0"/>
                  <a:t>          S</a:t>
                </a:r>
                <a:r>
                  <a:rPr lang="en-IN" baseline="-25000" dirty="0"/>
                  <a:t>K</a:t>
                </a:r>
                <a:r>
                  <a:rPr lang="en-IN" dirty="0"/>
                  <a:t> = S</a:t>
                </a:r>
                <a:r>
                  <a:rPr lang="en-IN" baseline="-25000" dirty="0"/>
                  <a:t>R </a:t>
                </a:r>
                <a:r>
                  <a:rPr lang="en-IN" dirty="0"/>
                  <a:t>+ 5 → (2)</a:t>
                </a:r>
              </a:p>
              <a:p>
                <a:r>
                  <a:rPr lang="en-IN" dirty="0"/>
                  <a:t>Solve (1) and (2) to arrive at the answer.</a:t>
                </a:r>
              </a:p>
              <a:p>
                <a:r>
                  <a:rPr lang="en-IN" dirty="0"/>
                  <a:t>OR you can try to assume the value options and then solve.</a:t>
                </a:r>
              </a:p>
              <a:p>
                <a:r>
                  <a:rPr lang="en-IN" dirty="0"/>
                  <a:t>Answer will be Option c) 15 kmph</a:t>
                </a:r>
              </a:p>
              <a:p>
                <a:endParaRPr lang="en-IN" sz="1200" b="0" i="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endParaRPr lang="en-IN" sz="1200" kern="1200" dirty="0" smtClean="0">
                  <a:solidFill>
                    <a:schemeClr val="tx1"/>
                  </a:solidFill>
                  <a:effectLst/>
                  <a:latin typeface="+mn-lt"/>
                  <a:ea typeface="+mn-ea"/>
                  <a:cs typeface="+mn-cs"/>
                </a:endParaRPr>
              </a:p>
              <a:p>
                <a:r>
                  <a:rPr lang="en-IN" dirty="0"/>
                  <a:t>Let S</a:t>
                </a:r>
                <a:r>
                  <a:rPr lang="en-IN" baseline="-25000" dirty="0"/>
                  <a:t>R </a:t>
                </a:r>
                <a:r>
                  <a:rPr lang="en-IN" dirty="0"/>
                  <a:t>&amp; S</a:t>
                </a:r>
                <a:r>
                  <a:rPr lang="en-IN" baseline="-25000" dirty="0"/>
                  <a:t>K </a:t>
                </a:r>
                <a:r>
                  <a:rPr lang="en-IN" dirty="0"/>
                  <a:t>be the speed of Ram and Karthik respectively. WKT, </a:t>
                </a:r>
                <a:r>
                  <a:rPr lang="en-IN" i="0"/>
                  <a:t>𝑇 =𝐷/𝑆</a:t>
                </a:r>
                <a:endParaRPr lang="en-IN" dirty="0"/>
              </a:p>
              <a:p>
                <a:r>
                  <a:rPr lang="en-IN" dirty="0"/>
                  <a:t>180/S</a:t>
                </a:r>
                <a:r>
                  <a:rPr lang="en-IN" baseline="-25000" dirty="0"/>
                  <a:t>R </a:t>
                </a:r>
                <a:r>
                  <a:rPr lang="en-IN" dirty="0"/>
                  <a:t>= (180/S</a:t>
                </a:r>
                <a:r>
                  <a:rPr lang="en-IN" baseline="-25000" dirty="0"/>
                  <a:t>K</a:t>
                </a:r>
                <a:r>
                  <a:rPr lang="en-IN" dirty="0"/>
                  <a:t>) + 3 → (1)</a:t>
                </a:r>
              </a:p>
              <a:p>
                <a:r>
                  <a:rPr lang="en-IN" dirty="0"/>
                  <a:t>          S</a:t>
                </a:r>
                <a:r>
                  <a:rPr lang="en-IN" baseline="-25000" dirty="0"/>
                  <a:t>K</a:t>
                </a:r>
                <a:r>
                  <a:rPr lang="en-IN" dirty="0"/>
                  <a:t> = S</a:t>
                </a:r>
                <a:r>
                  <a:rPr lang="en-IN" baseline="-25000" dirty="0"/>
                  <a:t>R </a:t>
                </a:r>
                <a:r>
                  <a:rPr lang="en-IN" dirty="0"/>
                  <a:t>+ 5 → (2)</a:t>
                </a:r>
              </a:p>
              <a:p>
                <a:r>
                  <a:rPr lang="en-IN" dirty="0"/>
                  <a:t>Solve (1) and (2) to arrive at the answer</a:t>
                </a:r>
                <a:r>
                  <a:rPr lang="en-IN" dirty="0" smtClean="0"/>
                  <a:t>.</a:t>
                </a:r>
              </a:p>
              <a:p>
                <a:r>
                  <a:rPr lang="en-IN" dirty="0" smtClean="0"/>
                  <a:t>OR you can try to assume the value options and then solve.</a:t>
                </a:r>
              </a:p>
              <a:p>
                <a:r>
                  <a:rPr lang="en-IN" dirty="0" smtClean="0"/>
                  <a:t>Answer will be Option c) 15 kmph</a:t>
                </a:r>
                <a:endParaRPr lang="en-IN" dirty="0"/>
              </a:p>
              <a:p>
                <a:endParaRPr lang="en-IN" sz="1200" b="0" i="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930954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Starting from my office , I reach the house 20 minutes late if I walk at 3 kmph. Instead , if I walk at 4 kmph, I reach the house 15 minutes early. How far is my house from my office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52615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Filsha travelling at the speed of 100 kmph reaches her destination in 80 minutes. If she travels at the speed of 125 kmph, in how many minutes will she reach her destination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 minutes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 minutes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minutes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 minutes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8601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Rahul travels at 20 kmph and reaches the office 4 minutes late. Next time, he goes at 25 kmph and reaches the office 2 minutes earlier than the scheduled time. What is the distance between his office and home?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 minutes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 minutes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 minutes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 minutes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8134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US" sz="2500" dirty="0">
                <a:latin typeface="Nunito Sans" panose="00000500000000000000" pitchFamily="2" charset="0"/>
              </a:rPr>
              <a:t>Kamal fires a gun at 10.30 </a:t>
            </a:r>
            <a:r>
              <a:rPr lang="en-US" sz="2500" dirty="0" err="1">
                <a:latin typeface="Nunito Sans" panose="00000500000000000000" pitchFamily="2" charset="0"/>
              </a:rPr>
              <a:t>a.m</a:t>
            </a:r>
            <a:r>
              <a:rPr lang="en-US" sz="2500" dirty="0">
                <a:latin typeface="Nunito Sans" panose="00000500000000000000" pitchFamily="2" charset="0"/>
              </a:rPr>
              <a:t> when </a:t>
            </a:r>
            <a:r>
              <a:rPr lang="en-US" sz="2500" dirty="0" err="1">
                <a:latin typeface="Nunito Sans" panose="00000500000000000000" pitchFamily="2" charset="0"/>
              </a:rPr>
              <a:t>Bala</a:t>
            </a:r>
            <a:r>
              <a:rPr lang="en-US" sz="2500" dirty="0">
                <a:latin typeface="Nunito Sans" panose="00000500000000000000" pitchFamily="2" charset="0"/>
              </a:rPr>
              <a:t> starts on his car towards Kamal. Kamal fires it second time after 10 minutes and 30 seconds but </a:t>
            </a:r>
            <a:r>
              <a:rPr lang="en-US" sz="2500" dirty="0" err="1">
                <a:latin typeface="Nunito Sans" panose="00000500000000000000" pitchFamily="2" charset="0"/>
              </a:rPr>
              <a:t>Bala</a:t>
            </a:r>
            <a:r>
              <a:rPr lang="en-US" sz="2500" dirty="0">
                <a:latin typeface="Nunito Sans" panose="00000500000000000000" pitchFamily="2" charset="0"/>
              </a:rPr>
              <a:t> hears the second shot ten minutes after hearing the first shot. What was </a:t>
            </a:r>
            <a:r>
              <a:rPr lang="en-US" sz="2500" dirty="0" err="1">
                <a:latin typeface="Nunito Sans" panose="00000500000000000000" pitchFamily="2" charset="0"/>
              </a:rPr>
              <a:t>Bala’s</a:t>
            </a:r>
            <a:r>
              <a:rPr lang="en-US" sz="2500" dirty="0">
                <a:latin typeface="Nunito Sans" panose="00000500000000000000" pitchFamily="2" charset="0"/>
              </a:rPr>
              <a:t> speed in kmph, if the speed of sound in air is 330 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59.4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111.80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6485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Jay started cycling along the boundaries of a square field from corner point A. After half an hour he reached the corner point C, diagonally opposite to A. If his speed was 8 kmph , the area of the field in km</a:t>
            </a:r>
            <a:r>
              <a:rPr lang="en-US" sz="2500" baseline="30000" dirty="0">
                <a:latin typeface="Nunito Sans" panose="00000500000000000000" pitchFamily="2" charset="0"/>
              </a:rPr>
              <a:t>2</a:t>
            </a:r>
            <a:r>
              <a:rPr lang="en-US" sz="2500" dirty="0">
                <a:latin typeface="Nunito Sans" panose="00000500000000000000" pitchFamily="2" charset="0"/>
              </a:rPr>
              <a:t>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5225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If a man cycles at 10 kmph, he arrives at a certain place at 1 p.m. If he cycles at 15 kmph, he will arrive at the same place at 11 a.m. At what speed must he cycle to get there at noon?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 kmph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kmph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 kmph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kmph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5268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If </a:t>
            </a:r>
            <a:r>
              <a:rPr lang="en-US" sz="2500" dirty="0" err="1">
                <a:latin typeface="Nunito Sans" panose="00000500000000000000" pitchFamily="2" charset="0"/>
              </a:rPr>
              <a:t>Sita</a:t>
            </a:r>
            <a:r>
              <a:rPr lang="en-US" sz="2500" dirty="0">
                <a:latin typeface="Nunito Sans" panose="00000500000000000000" pitchFamily="2" charset="0"/>
              </a:rPr>
              <a:t> walks at 5 kmph, she misses her train by 10 minutes. If she walks at 7 kmph, she reaches the station 10 minutes early. How much distance does she walk to the station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35.6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10.6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0105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0" y="832535"/>
            <a:ext cx="12192000" cy="2400657"/>
          </a:xfrm>
          <a:prstGeom prst="rect">
            <a:avLst/>
          </a:prstGeom>
          <a:noFill/>
        </p:spPr>
        <p:txBody>
          <a:bodyPr wrap="square" rtlCol="0">
            <a:spAutoFit/>
          </a:bodyPr>
          <a:lstStyle/>
          <a:p>
            <a:r>
              <a:rPr lang="en-IN" sz="2500" dirty="0">
                <a:latin typeface="Nunito Sans" panose="00000500000000000000" pitchFamily="2" charset="0"/>
              </a:rPr>
              <a:t>Mr. X decides to travel from Delhi to Gurgaon at a uniform speed and decides to reach Gurgaon after T hr. After 30 km, there is some engine malfunction and the speed of the car becomes 45th of the original speed. So, he travels the rest of the distance at a constant speed 45th of the original speed and reaches Gurgaon 45 minutes late. Had the same thing happened after he travelled 48 km, he would have reached only 36 minutes late. What is the distance between Delhi and Gurgaon?</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4962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Time Speed Distance</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26382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An aeroplane covers a certain distance at a speed of 240 kmph in 5 hours. To cover the same distance in 5/3  hours, it must travel at a speed of:</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 kmph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360 kmph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600 kmph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720 kmph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26" name="Picture 2" descr="https://www.indiabix.com/_files/images/aptitude/1-div-2by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288" y="-122238"/>
            <a:ext cx="95250" cy="26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9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Excluding stoppages, the speed of a bus is 54 kmph and including stoppages, it is 45 kmph. For how many minutes does the bus stop per hour?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3598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1"/>
          <p:cNvSpPr txBox="1"/>
          <p:nvPr/>
        </p:nvSpPr>
        <p:spPr>
          <a:xfrm>
            <a:off x="642479" y="1156906"/>
            <a:ext cx="10907100" cy="12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500">
                <a:solidFill>
                  <a:schemeClr val="dk1"/>
                </a:solidFill>
                <a:latin typeface="Nunito Sans"/>
                <a:ea typeface="Nunito Sans"/>
                <a:cs typeface="Nunito Sans"/>
                <a:sym typeface="Nunito Sans"/>
              </a:rPr>
              <a:t>The circumference of the front wheel of a cart is 40 ft long and that of the back wheel is 48 ft long. What is the distance travelled by the cart, when the front wheel has done five more revolutions than the rear wheel?</a:t>
            </a:r>
            <a:endParaRPr sz="2500">
              <a:solidFill>
                <a:schemeClr val="dk1"/>
              </a:solidFill>
              <a:latin typeface="Nunito Sans"/>
              <a:ea typeface="Nunito Sans"/>
              <a:cs typeface="Nunito Sans"/>
              <a:sym typeface="Nunito Sans"/>
            </a:endParaRPr>
          </a:p>
        </p:txBody>
      </p:sp>
      <p:sp>
        <p:nvSpPr>
          <p:cNvPr id="1030" name="Google Shape;1030;p1"/>
          <p:cNvSpPr/>
          <p:nvPr/>
        </p:nvSpPr>
        <p:spPr>
          <a:xfrm>
            <a:off x="657998" y="3300831"/>
            <a:ext cx="6966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b="1">
                <a:solidFill>
                  <a:schemeClr val="dk1"/>
                </a:solidFill>
                <a:latin typeface="Nunito Sans"/>
                <a:ea typeface="Nunito Sans"/>
                <a:cs typeface="Nunito Sans"/>
                <a:sym typeface="Nunito Sans"/>
              </a:rPr>
              <a:t>A)</a:t>
            </a:r>
            <a:endParaRPr/>
          </a:p>
        </p:txBody>
      </p:sp>
      <p:sp>
        <p:nvSpPr>
          <p:cNvPr id="1031" name="Google Shape;1031;p1"/>
          <p:cNvSpPr/>
          <p:nvPr/>
        </p:nvSpPr>
        <p:spPr>
          <a:xfrm>
            <a:off x="647791" y="3875591"/>
            <a:ext cx="6966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b="1">
                <a:solidFill>
                  <a:schemeClr val="dk1"/>
                </a:solidFill>
                <a:latin typeface="Nunito Sans"/>
                <a:ea typeface="Nunito Sans"/>
                <a:cs typeface="Nunito Sans"/>
                <a:sym typeface="Nunito Sans"/>
              </a:rPr>
              <a:t>B)</a:t>
            </a:r>
            <a:endParaRPr/>
          </a:p>
        </p:txBody>
      </p:sp>
      <p:sp>
        <p:nvSpPr>
          <p:cNvPr id="1032" name="Google Shape;1032;p1"/>
          <p:cNvSpPr/>
          <p:nvPr/>
        </p:nvSpPr>
        <p:spPr>
          <a:xfrm>
            <a:off x="657998" y="4450351"/>
            <a:ext cx="6966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b="1">
                <a:solidFill>
                  <a:schemeClr val="dk1"/>
                </a:solidFill>
                <a:latin typeface="Nunito Sans"/>
                <a:ea typeface="Nunito Sans"/>
                <a:cs typeface="Nunito Sans"/>
                <a:sym typeface="Nunito Sans"/>
              </a:rPr>
              <a:t>C)</a:t>
            </a:r>
            <a:endParaRPr/>
          </a:p>
        </p:txBody>
      </p:sp>
      <p:sp>
        <p:nvSpPr>
          <p:cNvPr id="1033" name="Google Shape;1033;p1"/>
          <p:cNvSpPr/>
          <p:nvPr/>
        </p:nvSpPr>
        <p:spPr>
          <a:xfrm>
            <a:off x="641928" y="5014560"/>
            <a:ext cx="6966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b="1">
                <a:solidFill>
                  <a:schemeClr val="dk1"/>
                </a:solidFill>
                <a:latin typeface="Nunito Sans"/>
                <a:ea typeface="Nunito Sans"/>
                <a:cs typeface="Nunito Sans"/>
                <a:sym typeface="Nunito Sans"/>
              </a:rPr>
              <a:t>D)</a:t>
            </a:r>
            <a:endParaRPr/>
          </a:p>
        </p:txBody>
      </p:sp>
      <p:sp>
        <p:nvSpPr>
          <p:cNvPr id="1034" name="Google Shape;1034;p1"/>
          <p:cNvSpPr/>
          <p:nvPr/>
        </p:nvSpPr>
        <p:spPr>
          <a:xfrm>
            <a:off x="1456098" y="3300831"/>
            <a:ext cx="100983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a:solidFill>
                  <a:schemeClr val="dk1"/>
                </a:solidFill>
                <a:latin typeface="Nunito Sans"/>
                <a:ea typeface="Nunito Sans"/>
                <a:cs typeface="Nunito Sans"/>
                <a:sym typeface="Nunito Sans"/>
              </a:rPr>
              <a:t>950 ft</a:t>
            </a:r>
            <a:endParaRPr sz="2500">
              <a:solidFill>
                <a:schemeClr val="dk1"/>
              </a:solidFill>
              <a:latin typeface="Nunito Sans"/>
              <a:ea typeface="Nunito Sans"/>
              <a:cs typeface="Nunito Sans"/>
              <a:sym typeface="Nunito Sans"/>
            </a:endParaRPr>
          </a:p>
        </p:txBody>
      </p:sp>
      <p:sp>
        <p:nvSpPr>
          <p:cNvPr id="1035" name="Google Shape;1035;p1"/>
          <p:cNvSpPr/>
          <p:nvPr/>
        </p:nvSpPr>
        <p:spPr>
          <a:xfrm>
            <a:off x="1445891" y="3875591"/>
            <a:ext cx="100983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a:solidFill>
                  <a:schemeClr val="dk1"/>
                </a:solidFill>
                <a:latin typeface="Nunito Sans"/>
                <a:ea typeface="Nunito Sans"/>
                <a:cs typeface="Nunito Sans"/>
                <a:sym typeface="Nunito Sans"/>
              </a:rPr>
              <a:t>1450 ft</a:t>
            </a:r>
            <a:endParaRPr sz="2500">
              <a:solidFill>
                <a:schemeClr val="dk1"/>
              </a:solidFill>
              <a:latin typeface="Nunito Sans"/>
              <a:ea typeface="Nunito Sans"/>
              <a:cs typeface="Nunito Sans"/>
              <a:sym typeface="Nunito Sans"/>
            </a:endParaRPr>
          </a:p>
        </p:txBody>
      </p:sp>
      <p:sp>
        <p:nvSpPr>
          <p:cNvPr id="1036" name="Google Shape;1036;p1"/>
          <p:cNvSpPr/>
          <p:nvPr/>
        </p:nvSpPr>
        <p:spPr>
          <a:xfrm>
            <a:off x="1456098" y="4450351"/>
            <a:ext cx="10098300" cy="621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a:solidFill>
                  <a:schemeClr val="dk1"/>
                </a:solidFill>
                <a:latin typeface="Nunito Sans"/>
                <a:ea typeface="Nunito Sans"/>
                <a:cs typeface="Nunito Sans"/>
                <a:sym typeface="Nunito Sans"/>
              </a:rPr>
              <a:t>1200 ft</a:t>
            </a:r>
            <a:endParaRPr sz="2500">
              <a:solidFill>
                <a:schemeClr val="dk1"/>
              </a:solidFill>
              <a:latin typeface="Nunito Sans"/>
              <a:ea typeface="Nunito Sans"/>
              <a:cs typeface="Nunito Sans"/>
              <a:sym typeface="Nunito Sans"/>
            </a:endParaRPr>
          </a:p>
        </p:txBody>
      </p:sp>
      <p:sp>
        <p:nvSpPr>
          <p:cNvPr id="1037" name="Google Shape;1037;p1"/>
          <p:cNvSpPr/>
          <p:nvPr/>
        </p:nvSpPr>
        <p:spPr>
          <a:xfrm>
            <a:off x="1440028" y="5014560"/>
            <a:ext cx="10098300" cy="669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500">
                <a:solidFill>
                  <a:schemeClr val="dk1"/>
                </a:solidFill>
                <a:latin typeface="Nunito Sans"/>
                <a:ea typeface="Nunito Sans"/>
                <a:cs typeface="Nunito Sans"/>
                <a:sym typeface="Nunito Sans"/>
              </a:rPr>
              <a:t>800 ft</a:t>
            </a:r>
            <a:endParaRPr sz="2500">
              <a:solidFill>
                <a:schemeClr val="dk1"/>
              </a:solidFill>
              <a:latin typeface="Nunito Sans"/>
              <a:ea typeface="Nunito Sans"/>
              <a:cs typeface="Nunito Sans"/>
              <a:sym typeface="Nunito Sans"/>
            </a:endParaRPr>
          </a:p>
        </p:txBody>
      </p:sp>
      <p:sp>
        <p:nvSpPr>
          <p:cNvPr id="1038" name="Google Shape;1038;p1"/>
          <p:cNvSpPr/>
          <p:nvPr/>
        </p:nvSpPr>
        <p:spPr>
          <a:xfrm>
            <a:off x="0" y="0"/>
            <a:ext cx="12192000" cy="88350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9" name="Google Shape;1039;p1"/>
          <p:cNvSpPr txBox="1"/>
          <p:nvPr/>
        </p:nvSpPr>
        <p:spPr>
          <a:xfrm>
            <a:off x="3890150" y="228600"/>
            <a:ext cx="7772400" cy="831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4800" b="1">
                <a:solidFill>
                  <a:schemeClr val="lt1"/>
                </a:solidFill>
                <a:latin typeface="Nunito Sans"/>
                <a:ea typeface="Nunito Sans"/>
                <a:cs typeface="Nunito Sans"/>
                <a:sym typeface="Nunito Sans"/>
              </a:rPr>
              <a:t>Question 4</a:t>
            </a:r>
            <a:endParaRPr sz="4800" b="1">
              <a:solidFill>
                <a:schemeClr val="lt1"/>
              </a:solidFill>
              <a:latin typeface="Nunito Sans"/>
              <a:ea typeface="Nunito Sans"/>
              <a:cs typeface="Nunito Sans"/>
              <a:sym typeface="Nunito Sans"/>
            </a:endParaRPr>
          </a:p>
        </p:txBody>
      </p:sp>
      <p:pic>
        <p:nvPicPr>
          <p:cNvPr id="1040" name="Google Shape;1040;p1"/>
          <p:cNvPicPr preferRelativeResize="0"/>
          <p:nvPr/>
        </p:nvPicPr>
        <p:blipFill rotWithShape="1">
          <a:blip r:embed="rId3">
            <a:alphaModFix/>
          </a:blip>
          <a:srcRect/>
          <a:stretch/>
        </p:blipFill>
        <p:spPr>
          <a:xfrm>
            <a:off x="9674352" y="6099048"/>
            <a:ext cx="1989410" cy="4297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If a person walks at 14 km/hr instead of 10 km/hr, he would have walked 20 km more. The actual distance travelled by him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 km</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 km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 km</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 km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0441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A car travels first half distance between two places with a speed of 40 km/hr and rest of the half distance with a speed of 60 km/hr. The average speed of the car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48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 km/</a:t>
            </a:r>
            <a:r>
              <a:rPr lang="en-US" sz="2500" dirty="0" err="1">
                <a:latin typeface="Nunito Sans" panose="00000500000000000000" pitchFamily="2" charset="0"/>
              </a:rPr>
              <a:t>hr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4748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0000500000000000000" pitchFamily="2" charset="0"/>
              </a:rPr>
              <a:t>Walking at (5/7)</a:t>
            </a:r>
            <a:r>
              <a:rPr lang="en-IN" sz="2500" dirty="0" err="1">
                <a:latin typeface="Nunito Sans" panose="00000500000000000000" pitchFamily="2" charset="0"/>
              </a:rPr>
              <a:t>th</a:t>
            </a:r>
            <a:r>
              <a:rPr lang="en-IN" sz="2500" dirty="0">
                <a:latin typeface="Nunito Sans" panose="00000500000000000000" pitchFamily="2" charset="0"/>
              </a:rPr>
              <a:t> of your usual speed , you will reach  the market 16 minutes late. What is the usual time taken by you to reach the market ?</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minutes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40 minutes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 minutes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 minutes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3477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Ram takes 3 hours more than Karthik, who drives his car 5 kmph faster than Ram, to cover a distance of 180 km. What is the speed of Ram?</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kmph</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 kmph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kmph</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 kmph</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78691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2351</Words>
  <Application>Microsoft Office PowerPoint</Application>
  <PresentationFormat>Widescreen</PresentationFormat>
  <Paragraphs>303</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mamatha gudavalli</cp:lastModifiedBy>
  <cp:revision>3</cp:revision>
  <dcterms:modified xsi:type="dcterms:W3CDTF">2024-08-17T13:27:09Z</dcterms:modified>
</cp:coreProperties>
</file>