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13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643" autoAdjust="0"/>
    <p:restoredTop sz="94660"/>
  </p:normalViewPr>
  <p:slideViewPr>
    <p:cSldViewPr snapToGrid="0">
      <p:cViewPr>
        <p:scale>
          <a:sx n="66" d="100"/>
          <a:sy n="66" d="100"/>
        </p:scale>
        <p:origin x="-226" y="-8866"/>
      </p:cViewPr>
      <p:guideLst>
        <p:guide orient="horz" pos="9513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7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7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DD56-F2B8-4054-BBD8-B8CC829685F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05AF7-0634-4FAC-AC9A-6CC2C8BB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3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ED75E6-0053-4F7F-ABC8-CB300C4628FA}"/>
              </a:ext>
            </a:extLst>
          </p:cNvPr>
          <p:cNvSpPr/>
          <p:nvPr/>
        </p:nvSpPr>
        <p:spPr bwMode="auto">
          <a:xfrm>
            <a:off x="0" y="8869"/>
            <a:ext cx="21383625" cy="3543929"/>
          </a:xfrm>
          <a:prstGeom prst="rect">
            <a:avLst/>
          </a:prstGeom>
          <a:gradFill flip="none" rotWithShape="1">
            <a:gsLst>
              <a:gs pos="0">
                <a:srgbClr val="A7C4FF"/>
              </a:gs>
              <a:gs pos="100000">
                <a:schemeClr val="bg1"/>
              </a:gs>
              <a:gs pos="30000">
                <a:schemeClr val="bg1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3497263" eaLnBrk="1" hangingPunct="1">
              <a:defRPr/>
            </a:pPr>
            <a:endParaRPr lang="zh-CN" altLang="en-US" sz="6900" dirty="0"/>
          </a:p>
        </p:txBody>
      </p:sp>
      <p:pic>
        <p:nvPicPr>
          <p:cNvPr id="5" name="图片 44">
            <a:extLst>
              <a:ext uri="{FF2B5EF4-FFF2-40B4-BE49-F238E27FC236}">
                <a16:creationId xmlns:a16="http://schemas.microsoft.com/office/drawing/2014/main" id="{67A81795-3636-4866-939D-9D640FB1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715" y="943573"/>
            <a:ext cx="2738953" cy="273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06">
            <a:extLst>
              <a:ext uri="{FF2B5EF4-FFF2-40B4-BE49-F238E27FC236}">
                <a16:creationId xmlns:a16="http://schemas.microsoft.com/office/drawing/2014/main" id="{809BC941-A039-4F79-A522-D3C5B7A6E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791" y="1599231"/>
            <a:ext cx="18753138" cy="71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 defTabSz="3598863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924175" indent="-1123950" defTabSz="3598863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498975" indent="-898525" defTabSz="3598863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6299200" indent="-898525" defTabSz="3598863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8099425" indent="-898525" defTabSz="3598863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8556625" indent="-898525" defTabSz="3598863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013825" indent="-898525" defTabSz="3598863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9471025" indent="-898525" defTabSz="3598863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9928225" indent="-898525" defTabSz="3598863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4400"/>
              </a:lnSpc>
              <a:spcBef>
                <a:spcPts val="1200"/>
              </a:spcBef>
            </a:pPr>
            <a:r>
              <a:rPr lang="en-US" altLang="zh-CN" sz="4400" b="1" dirty="0">
                <a:solidFill>
                  <a:srgbClr val="203864"/>
                </a:solidFill>
                <a:latin typeface="Calibri" panose="020F0502020204030204" pitchFamily="34" charset="0"/>
              </a:rPr>
              <a:t>The </a:t>
            </a:r>
            <a:r>
              <a:rPr lang="en-US" altLang="zh-CN" sz="4400" b="1" dirty="0" err="1">
                <a:solidFill>
                  <a:srgbClr val="203864"/>
                </a:solidFill>
                <a:latin typeface="Calibri" panose="020F0502020204030204" pitchFamily="34" charset="0"/>
              </a:rPr>
              <a:t>Hanabi</a:t>
            </a:r>
            <a:r>
              <a:rPr lang="en-US" altLang="zh-CN" sz="4400" b="1" dirty="0">
                <a:solidFill>
                  <a:srgbClr val="203864"/>
                </a:solidFill>
                <a:latin typeface="Calibri" panose="020F0502020204030204" pitchFamily="34" charset="0"/>
              </a:rPr>
              <a:t> Game </a:t>
            </a:r>
          </a:p>
        </p:txBody>
      </p:sp>
      <p:sp>
        <p:nvSpPr>
          <p:cNvPr id="7" name="Text Placeholder 505">
            <a:extLst>
              <a:ext uri="{FF2B5EF4-FFF2-40B4-BE49-F238E27FC236}">
                <a16:creationId xmlns:a16="http://schemas.microsoft.com/office/drawing/2014/main" id="{1A1A2183-A8C8-4D43-B1B8-85FC70D4598F}"/>
              </a:ext>
            </a:extLst>
          </p:cNvPr>
          <p:cNvSpPr txBox="1">
            <a:spLocks/>
          </p:cNvSpPr>
          <p:nvPr/>
        </p:nvSpPr>
        <p:spPr>
          <a:xfrm>
            <a:off x="1839913" y="2312396"/>
            <a:ext cx="18753138" cy="812800"/>
          </a:xfrm>
          <a:prstGeom prst="rect">
            <a:avLst/>
          </a:prstGeom>
        </p:spPr>
        <p:txBody>
          <a:bodyPr anchorCtr="1">
            <a:normAutofit/>
          </a:bodyPr>
          <a:lstStyle>
            <a:lvl1pPr marL="0" indent="0" algn="ctr" defTabSz="3599776" rtl="0" eaLnBrk="1" latinLnBrk="0" hangingPunct="1">
              <a:spcBef>
                <a:spcPct val="20000"/>
              </a:spcBef>
              <a:buFontTx/>
              <a:buNone/>
              <a:defRPr sz="8800" kern="120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924818" indent="-1124930" algn="l" defTabSz="3599776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9721" indent="-899945" algn="l" defTabSz="3599776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99609" indent="-899945" algn="l" defTabSz="3599776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9496" indent="-899945" algn="l" defTabSz="3599776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9385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9272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161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99049" indent="-899945" algn="l" defTabSz="3599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4472C4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Xiuhan Wang, Jing Wei</a:t>
            </a:r>
            <a:endParaRPr lang="en-US" sz="3200" dirty="0">
              <a:solidFill>
                <a:srgbClr val="4472C4">
                  <a:lumMod val="50000"/>
                </a:srgbClr>
              </a:solidFill>
              <a:latin typeface="Calibri"/>
            </a:endParaRPr>
          </a:p>
        </p:txBody>
      </p:sp>
      <p:pic>
        <p:nvPicPr>
          <p:cNvPr id="9" name="图片 49">
            <a:extLst>
              <a:ext uri="{FF2B5EF4-FFF2-40B4-BE49-F238E27FC236}">
                <a16:creationId xmlns:a16="http://schemas.microsoft.com/office/drawing/2014/main" id="{81A96C24-F4C0-4310-959F-44FB9441A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9" y="913808"/>
            <a:ext cx="2737645" cy="27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04">
            <a:extLst>
              <a:ext uri="{FF2B5EF4-FFF2-40B4-BE49-F238E27FC236}">
                <a16:creationId xmlns:a16="http://schemas.microsoft.com/office/drawing/2014/main" id="{C4C72EA6-EDF1-4CAF-9495-59441184E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208" y="2826320"/>
            <a:ext cx="12360550" cy="71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70205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6725" indent="-1155700" defTabSz="370205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627563" indent="-923925" defTabSz="370205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6478588" indent="-923925" defTabSz="370205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8329613" indent="-923925" defTabSz="370205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8786813" indent="-923925" defTabSz="370205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244013" indent="-923925" defTabSz="370205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9701213" indent="-923925" defTabSz="370205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0158413" indent="-923925" defTabSz="370205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203864"/>
                </a:solidFill>
                <a:latin typeface="Calibri" panose="020F0502020204030204" pitchFamily="34" charset="0"/>
              </a:rPr>
              <a:t>Institute for Interdisciplinary Information Sciences, Tsinghua University </a:t>
            </a:r>
          </a:p>
        </p:txBody>
      </p:sp>
      <p:sp>
        <p:nvSpPr>
          <p:cNvPr id="10" name="Text Box 189">
            <a:extLst>
              <a:ext uri="{FF2B5EF4-FFF2-40B4-BE49-F238E27FC236}">
                <a16:creationId xmlns:a16="http://schemas.microsoft.com/office/drawing/2014/main" id="{AA7EF6AA-DF89-4A1C-B492-BAA05EDB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69" y="4239767"/>
            <a:ext cx="19789140" cy="527570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square" lIns="173940" tIns="173940" rIns="173940" bIns="173940">
            <a:spAutoFit/>
          </a:bodyPr>
          <a:lstStyle>
            <a:lvl1pPr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Calibri" panose="020F0502020204030204" pitchFamily="34" charset="0"/>
              </a:rPr>
              <a:t>Motivation</a:t>
            </a:r>
            <a:r>
              <a:rPr lang="en-US" altLang="zh-CN" sz="3200" dirty="0">
                <a:latin typeface="Calibri" panose="020F0502020204030204" pitchFamily="34" charset="0"/>
              </a:rPr>
              <a:t>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pitchFamily="34" charset="0"/>
              </a:rPr>
              <a:t>A benchmark of fully cooperative</a:t>
            </a:r>
          </a:p>
          <a:p>
            <a:pPr eaLnBrk="1" hangingPunct="1"/>
            <a:r>
              <a:rPr lang="en-US" altLang="zh-CN" sz="3200" dirty="0">
                <a:latin typeface="Calibri" panose="020F0502020204030204" pitchFamily="34" charset="0"/>
              </a:rPr>
              <a:t>	games of imperfect information</a:t>
            </a:r>
          </a:p>
          <a:p>
            <a:pPr eaLnBrk="1" hangingPunct="1"/>
            <a:r>
              <a:rPr lang="en-US" altLang="zh-CN" sz="3200" b="1" dirty="0">
                <a:latin typeface="Calibri" panose="020F0502020204030204" pitchFamily="34" charset="0"/>
              </a:rPr>
              <a:t>Contribution: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pitchFamily="34" charset="0"/>
              </a:rPr>
              <a:t>Surveyed a sequence of learning</a:t>
            </a:r>
          </a:p>
          <a:p>
            <a:pPr eaLnBrk="1" hangingPunct="1"/>
            <a:r>
              <a:rPr lang="en-US" altLang="zh-CN" sz="3200" dirty="0">
                <a:latin typeface="Calibri" panose="020F0502020204030204" pitchFamily="34" charset="0"/>
              </a:rPr>
              <a:t>	methods and compared their</a:t>
            </a:r>
          </a:p>
          <a:p>
            <a:pPr eaLnBrk="1" hangingPunct="1"/>
            <a:r>
              <a:rPr lang="en-US" altLang="zh-CN" sz="3200" dirty="0">
                <a:latin typeface="Calibri" panose="020F0502020204030204" pitchFamily="34" charset="0"/>
              </a:rPr>
              <a:t>	performance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pitchFamily="34" charset="0"/>
              </a:rPr>
              <a:t>Used a symmetric network in order</a:t>
            </a:r>
          </a:p>
          <a:p>
            <a:pPr eaLnBrk="1" hangingPunct="1"/>
            <a:r>
              <a:rPr lang="en-US" altLang="zh-CN" sz="3200" dirty="0">
                <a:latin typeface="Calibri" panose="020F0502020204030204" pitchFamily="34" charset="0"/>
              </a:rPr>
              <a:t>	to learn symmetries itself </a:t>
            </a:r>
          </a:p>
          <a:p>
            <a:pPr eaLnBrk="1" hangingPunct="1"/>
            <a:endParaRPr lang="en-US" altLang="zh-CN" sz="3200" dirty="0">
              <a:latin typeface="Calibri" panose="020F0502020204030204" pitchFamily="34" charset="0"/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BCDD1A88-246C-48A1-A0A5-73B145C329F0}"/>
              </a:ext>
            </a:extLst>
          </p:cNvPr>
          <p:cNvSpPr/>
          <p:nvPr/>
        </p:nvSpPr>
        <p:spPr>
          <a:xfrm>
            <a:off x="800100" y="3651453"/>
            <a:ext cx="19792951" cy="566598"/>
          </a:xfrm>
          <a:prstGeom prst="rect">
            <a:avLst/>
          </a:prstGeom>
          <a:solidFill>
            <a:srgbClr val="376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anchor="ctr"/>
          <a:lstStyle/>
          <a:p>
            <a:pPr algn="ctr">
              <a:defRPr/>
            </a:pPr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12" name="Text Box 194">
            <a:extLst>
              <a:ext uri="{FF2B5EF4-FFF2-40B4-BE49-F238E27FC236}">
                <a16:creationId xmlns:a16="http://schemas.microsoft.com/office/drawing/2014/main" id="{0F3BFA6B-43CC-4061-949A-56A0AE27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2" y="10406817"/>
            <a:ext cx="5363172" cy="59093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rgbClr val="4F81BD">
                <a:lumMod val="75000"/>
              </a:srgb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</a:endParaRPr>
          </a:p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  <a:ea typeface="+mn-ea"/>
            </a:endParaRPr>
          </a:p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</a:endParaRPr>
          </a:p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  <a:ea typeface="+mn-ea"/>
            </a:endParaRPr>
          </a:p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</a:endParaRPr>
          </a:p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  <a:ea typeface="+mn-ea"/>
            </a:endParaRPr>
          </a:p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</a:endParaRPr>
          </a:p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  <a:ea typeface="+mn-ea"/>
            </a:endParaRPr>
          </a:p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  <a:ea typeface="+mn-ea"/>
            </a:endParaRPr>
          </a:p>
          <a:p>
            <a:pPr marL="571500" indent="-571500" defTabSz="438912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3600" kern="0" dirty="0">
              <a:solidFill>
                <a:srgbClr val="203864"/>
              </a:solidFill>
              <a:latin typeface="Calibri" pitchFamily="34" charset="0"/>
            </a:endParaRPr>
          </a:p>
        </p:txBody>
      </p:sp>
      <p:sp>
        <p:nvSpPr>
          <p:cNvPr id="14" name="Rectangle 63">
            <a:extLst>
              <a:ext uri="{FF2B5EF4-FFF2-40B4-BE49-F238E27FC236}">
                <a16:creationId xmlns:a16="http://schemas.microsoft.com/office/drawing/2014/main" id="{0F875A28-756B-4A82-A057-1A88456499BA}"/>
              </a:ext>
            </a:extLst>
          </p:cNvPr>
          <p:cNvSpPr/>
          <p:nvPr/>
        </p:nvSpPr>
        <p:spPr>
          <a:xfrm>
            <a:off x="781008" y="9738832"/>
            <a:ext cx="5363172" cy="667985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43891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  <a:ea typeface="+mn-ea"/>
              </a:rPr>
              <a:t>State of the Art</a:t>
            </a:r>
            <a:endParaRPr lang="en-US" sz="4800" b="1" kern="0" dirty="0">
              <a:solidFill>
                <a:srgbClr val="9BBB59">
                  <a:lumMod val="20000"/>
                  <a:lumOff val="8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23" name="Rectangle 54">
            <a:extLst>
              <a:ext uri="{FF2B5EF4-FFF2-40B4-BE49-F238E27FC236}">
                <a16:creationId xmlns:a16="http://schemas.microsoft.com/office/drawing/2014/main" id="{0EEA16B3-EC8F-44D8-A535-71DFC628CF82}"/>
              </a:ext>
            </a:extLst>
          </p:cNvPr>
          <p:cNvSpPr/>
          <p:nvPr/>
        </p:nvSpPr>
        <p:spPr>
          <a:xfrm>
            <a:off x="7581562" y="9768496"/>
            <a:ext cx="13020848" cy="641350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43891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kern="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  <a:ea typeface="+mn-ea"/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90">
                <a:extLst>
                  <a:ext uri="{FF2B5EF4-FFF2-40B4-BE49-F238E27FC236}">
                    <a16:creationId xmlns:a16="http://schemas.microsoft.com/office/drawing/2014/main" id="{24C1DFA5-0A43-44FC-B76D-0F1F84C18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75168" y="10409846"/>
                <a:ext cx="13027241" cy="5839932"/>
              </a:xfrm>
              <a:prstGeom prst="rect">
                <a:avLst/>
              </a:prstGeom>
              <a:solidFill>
                <a:sysClr val="window" lastClr="FFFFFF"/>
              </a:solidFill>
              <a:ln w="12700">
                <a:solidFill>
                  <a:srgbClr val="4F81BD">
                    <a:lumMod val="75000"/>
                  </a:srgbClr>
                </a:solidFill>
              </a:ln>
              <a:effectLst/>
            </p:spPr>
            <p:txBody>
              <a:bodyPr wrap="square" lIns="182880" tIns="182880" rIns="182880" bIns="18288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kern="0" dirty="0">
                    <a:latin typeface="Calibri"/>
                    <a:ea typeface="+mn-ea"/>
                  </a:rPr>
                  <a:t>Bayesian Action Decoder:</a:t>
                </a:r>
              </a:p>
              <a:p>
                <a:pPr marL="457200" indent="-457200"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3200" kern="0" dirty="0">
                    <a:latin typeface="Calibri"/>
                  </a:rPr>
                  <a:t>Joint public belief over private features</a:t>
                </a:r>
              </a:p>
              <a:p>
                <a:pPr marL="457200" indent="-457200"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3200" kern="0" dirty="0">
                    <a:latin typeface="Calibri"/>
                  </a:rPr>
                  <a:t>Sample deterministic partial policies</a:t>
                </a:r>
              </a:p>
              <a:p>
                <a:pPr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kern="0" dirty="0">
                    <a:latin typeface="Calibri"/>
                  </a:rPr>
                  <a:t>Other-Play for Zero Shot Coordination:</a:t>
                </a:r>
              </a:p>
              <a:p>
                <a:pPr marL="457200" indent="-457200"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3200" kern="0" dirty="0">
                    <a:latin typeface="Calibri"/>
                  </a:rPr>
                  <a:t>Optimize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kern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kern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kern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kern="0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3200" b="0" i="1" kern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kern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sub>
                            </m:sSub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kern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32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3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kern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sz="32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3200" kern="0" dirty="0">
                  <a:latin typeface="Calibri"/>
                </a:endParaRPr>
              </a:p>
              <a:p>
                <a:pPr marL="457200" indent="-457200"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kern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3200" kern="0" dirty="0">
                    <a:latin typeface="Calibri"/>
                  </a:rPr>
                  <a:t> is given as input</a:t>
                </a:r>
              </a:p>
              <a:p>
                <a:pPr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kern="0" dirty="0">
                    <a:latin typeface="Calibri"/>
                  </a:rPr>
                  <a:t>Our Method:</a:t>
                </a:r>
              </a:p>
              <a:p>
                <a:pPr marL="457200" indent="-457200"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3200" kern="0" dirty="0">
                    <a:latin typeface="Calibri"/>
                  </a:rPr>
                  <a:t>An analog approach to convolutional neural network</a:t>
                </a:r>
              </a:p>
              <a:p>
                <a:pPr marL="457200" indent="-457200"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3200" kern="0" dirty="0">
                    <a:latin typeface="Calibri"/>
                  </a:rPr>
                  <a:t>Use symmetric network structures to learn symmetries itself</a:t>
                </a:r>
              </a:p>
              <a:p>
                <a:pPr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kern="0" dirty="0">
                  <a:latin typeface="Calibri"/>
                  <a:ea typeface="+mn-ea"/>
                </a:endParaRPr>
              </a:p>
              <a:p>
                <a:pPr marL="457200" indent="-457200" defTabSz="438912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sz="3200" kern="0" dirty="0"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24" name="Text Box 190">
                <a:extLst>
                  <a:ext uri="{FF2B5EF4-FFF2-40B4-BE49-F238E27FC236}">
                    <a16:creationId xmlns:a16="http://schemas.microsoft.com/office/drawing/2014/main" id="{24C1DFA5-0A43-44FC-B76D-0F1F84C1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5168" y="10409846"/>
                <a:ext cx="13027241" cy="5839932"/>
              </a:xfrm>
              <a:prstGeom prst="rect">
                <a:avLst/>
              </a:prstGeom>
              <a:blipFill>
                <a:blip r:embed="rId4"/>
                <a:stretch>
                  <a:fillRect l="-468"/>
                </a:stretch>
              </a:blipFill>
              <a:ln w="12700">
                <a:solidFill>
                  <a:srgbClr val="4F81BD">
                    <a:lumMod val="75000"/>
                  </a:srgbClr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89">
                <a:extLst>
                  <a:ext uri="{FF2B5EF4-FFF2-40B4-BE49-F238E27FC236}">
                    <a16:creationId xmlns:a16="http://schemas.microsoft.com/office/drawing/2014/main" id="{22510DD2-D472-491A-98C3-4190C70E8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246" y="22242963"/>
                <a:ext cx="9274076" cy="63529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 lIns="173940" tIns="173940" rIns="173940" bIns="173940">
                <a:spAutoFit/>
              </a:bodyPr>
              <a:lstStyle>
                <a:lvl1pPr>
                  <a:defRPr sz="7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7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7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7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7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3000" dirty="0">
                    <a:latin typeface="Calibri" panose="020F0502020204030204" pitchFamily="34" charset="0"/>
                  </a:rPr>
                  <a:t>A permutation group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: defining symmetries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3000" dirty="0">
                    <a:latin typeface="Calibri" panose="020F0502020204030204" pitchFamily="34" charset="0"/>
                  </a:rPr>
                  <a:t>For each neuron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 in the network and a permutation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, there should also be a neuron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000" dirty="0">
                  <a:latin typeface="Calibri" panose="020F0502020204030204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3000" dirty="0">
                    <a:latin typeface="Calibri" panose="020F0502020204030204" pitchFamily="34" charset="0"/>
                  </a:rPr>
                  <a:t>The neurons can be divided into equivalence classes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 share the same bias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3000" dirty="0"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 takes its input from the neuron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 with weight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 takes input from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000" dirty="0">
                    <a:latin typeface="Calibri" panose="020F0502020204030204" pitchFamily="34" charset="0"/>
                  </a:rPr>
                  <a:t> with the same weight</a:t>
                </a:r>
              </a:p>
              <a:p>
                <a:pPr eaLnBrk="1" hangingPunct="1"/>
                <a:endParaRPr lang="en-US" altLang="zh-CN" sz="3000" dirty="0">
                  <a:latin typeface="Calibri" panose="020F0502020204030204" pitchFamily="34" charset="0"/>
                </a:endParaRPr>
              </a:p>
              <a:p>
                <a:pPr eaLnBrk="1" hangingPunct="1"/>
                <a:r>
                  <a:rPr lang="en-US" altLang="zh-CN" sz="3000" dirty="0">
                    <a:latin typeface="Calibri" panose="020F0502020204030204" pitchFamily="34" charset="0"/>
                  </a:rPr>
                  <a:t>In the specific problem,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3000" b="0" dirty="0">
                    <a:latin typeface="Calibri" panose="020F0502020204030204" pitchFamily="34" charset="0"/>
                  </a:rPr>
                  <a:t> and the construction of the network applies to various types of neurons including LSTM cells.</a:t>
                </a:r>
                <a:endParaRPr lang="en-US" altLang="zh-CN" sz="3000" dirty="0">
                  <a:latin typeface="Calibri" panose="020F0502020204030204" pitchFamily="34" charset="0"/>
                </a:endParaRPr>
              </a:p>
              <a:p>
                <a:pPr eaLnBrk="1" hangingPunct="1"/>
                <a:endParaRPr lang="en-US" altLang="zh-CN" sz="3000" dirty="0">
                  <a:latin typeface="Calibri" panose="020F0502020204030204" pitchFamily="34" charset="0"/>
                </a:endParaRPr>
              </a:p>
              <a:p>
                <a:pPr eaLnBrk="1" hangingPunct="1"/>
                <a:endParaRPr lang="en-US" altLang="zh-CN" sz="3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 Box 189">
                <a:extLst>
                  <a:ext uri="{FF2B5EF4-FFF2-40B4-BE49-F238E27FC236}">
                    <a16:creationId xmlns:a16="http://schemas.microsoft.com/office/drawing/2014/main" id="{22510DD2-D472-491A-98C3-4190C70E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246" y="22242963"/>
                <a:ext cx="9274076" cy="6352920"/>
              </a:xfrm>
              <a:prstGeom prst="rect">
                <a:avLst/>
              </a:prstGeom>
              <a:blipFill>
                <a:blip r:embed="rId5"/>
                <a:stretch>
                  <a:fillRect l="-591" r="-788"/>
                </a:stretch>
              </a:blipFill>
              <a:ln w="12700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1">
            <a:extLst>
              <a:ext uri="{FF2B5EF4-FFF2-40B4-BE49-F238E27FC236}">
                <a16:creationId xmlns:a16="http://schemas.microsoft.com/office/drawing/2014/main" id="{AB8938C8-B3C5-43A9-A015-C2C20AAE3E7E}"/>
              </a:ext>
            </a:extLst>
          </p:cNvPr>
          <p:cNvSpPr/>
          <p:nvPr/>
        </p:nvSpPr>
        <p:spPr>
          <a:xfrm>
            <a:off x="761246" y="21549816"/>
            <a:ext cx="9274076" cy="722312"/>
          </a:xfrm>
          <a:prstGeom prst="rect">
            <a:avLst/>
          </a:prstGeom>
          <a:solidFill>
            <a:srgbClr val="376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anchor="ctr"/>
          <a:lstStyle/>
          <a:p>
            <a:pPr algn="ctr">
              <a:defRPr/>
            </a:pPr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Details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26E362-7A7A-4E0B-8805-0D6FEF7CB4DE}"/>
              </a:ext>
            </a:extLst>
          </p:cNvPr>
          <p:cNvSpPr txBox="1"/>
          <p:nvPr/>
        </p:nvSpPr>
        <p:spPr>
          <a:xfrm>
            <a:off x="4874111" y="29240879"/>
            <a:ext cx="1130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Artificial Intelligence Course Project</a:t>
            </a:r>
            <a:endParaRPr lang="zh-CN" altLang="zh-CN" sz="3200" dirty="0">
              <a:solidFill>
                <a:srgbClr val="0070C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5B4AAAE-4B9B-4F8A-8B70-A22F60CE6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392" y="4580937"/>
            <a:ext cx="13035524" cy="45134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2D488AD-0112-4E26-83EC-BC1F0708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2503" y="17245239"/>
            <a:ext cx="6275552" cy="333802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102CE04-0349-44EC-A5E6-BA95161622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245" y="16925350"/>
            <a:ext cx="11442848" cy="392474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DE7ACED-F3A7-4067-B2B2-4F6998E522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404" y="10679789"/>
            <a:ext cx="4998169" cy="5081241"/>
          </a:xfrm>
          <a:prstGeom prst="rect">
            <a:avLst/>
          </a:prstGeom>
        </p:spPr>
      </p:pic>
      <p:sp>
        <p:nvSpPr>
          <p:cNvPr id="29" name="Rectangle 31">
            <a:extLst>
              <a:ext uri="{FF2B5EF4-FFF2-40B4-BE49-F238E27FC236}">
                <a16:creationId xmlns:a16="http://schemas.microsoft.com/office/drawing/2014/main" id="{1596938F-B43E-43DE-A25D-98724AEC70AA}"/>
              </a:ext>
            </a:extLst>
          </p:cNvPr>
          <p:cNvSpPr/>
          <p:nvPr/>
        </p:nvSpPr>
        <p:spPr>
          <a:xfrm>
            <a:off x="11189592" y="21520651"/>
            <a:ext cx="9274076" cy="722312"/>
          </a:xfrm>
          <a:prstGeom prst="rect">
            <a:avLst/>
          </a:prstGeom>
          <a:solidFill>
            <a:srgbClr val="376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anchor="ctr"/>
          <a:lstStyle/>
          <a:p>
            <a:pPr algn="ctr">
              <a:defRPr/>
            </a:pPr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Experiments</a:t>
            </a:r>
          </a:p>
        </p:txBody>
      </p:sp>
      <p:sp>
        <p:nvSpPr>
          <p:cNvPr id="30" name="Text Box 189">
            <a:extLst>
              <a:ext uri="{FF2B5EF4-FFF2-40B4-BE49-F238E27FC236}">
                <a16:creationId xmlns:a16="http://schemas.microsoft.com/office/drawing/2014/main" id="{1B3813DA-70E3-446C-959A-A732BF900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9592" y="22254622"/>
            <a:ext cx="9274076" cy="635292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square" lIns="173940" tIns="173940" rIns="173940" bIns="173940">
            <a:spAutoFit/>
          </a:bodyPr>
          <a:lstStyle>
            <a:lvl1pPr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dirty="0">
                <a:latin typeface="Calibri" panose="020F0502020204030204" pitchFamily="34" charset="0"/>
              </a:rPr>
              <a:t>The performances under different training settings:</a:t>
            </a:r>
          </a:p>
          <a:p>
            <a:pPr eaLnBrk="1" hangingPunct="1"/>
            <a:endParaRPr lang="en-US" altLang="zh-CN" sz="3000" dirty="0">
              <a:latin typeface="Calibri" panose="020F0502020204030204" pitchFamily="34" charset="0"/>
            </a:endParaRPr>
          </a:p>
          <a:p>
            <a:pPr eaLnBrk="1" hangingPunct="1"/>
            <a:endParaRPr lang="en-US" altLang="zh-CN" sz="3000" dirty="0">
              <a:latin typeface="Calibri" panose="020F0502020204030204" pitchFamily="34" charset="0"/>
            </a:endParaRPr>
          </a:p>
          <a:p>
            <a:pPr eaLnBrk="1" hangingPunct="1"/>
            <a:endParaRPr lang="en-US" altLang="zh-CN" sz="3000" dirty="0">
              <a:latin typeface="Calibri" panose="020F0502020204030204" pitchFamily="34" charset="0"/>
            </a:endParaRPr>
          </a:p>
          <a:p>
            <a:pPr eaLnBrk="1" hangingPunct="1"/>
            <a:endParaRPr lang="en-US" altLang="zh-CN" sz="3000" dirty="0">
              <a:latin typeface="Calibri" panose="020F0502020204030204" pitchFamily="34" charset="0"/>
            </a:endParaRPr>
          </a:p>
          <a:p>
            <a:pPr eaLnBrk="1" hangingPunct="1"/>
            <a:endParaRPr lang="en-US" altLang="zh-CN" sz="3000" dirty="0">
              <a:latin typeface="Calibri" panose="020F0502020204030204" pitchFamily="34" charset="0"/>
            </a:endParaRPr>
          </a:p>
          <a:p>
            <a:pPr eaLnBrk="1" hangingPunct="1"/>
            <a:endParaRPr lang="en-US" altLang="zh-CN" sz="3000" dirty="0">
              <a:latin typeface="Calibri" panose="020F0502020204030204" pitchFamily="34" charset="0"/>
            </a:endParaRPr>
          </a:p>
          <a:p>
            <a:pPr eaLnBrk="1" hangingPunct="1"/>
            <a:endParaRPr lang="en-US" altLang="zh-CN" sz="3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sz="3000" dirty="0">
                <a:latin typeface="Calibri" panose="020F0502020204030204" pitchFamily="34" charset="0"/>
              </a:rPr>
              <a:t>Bayesian Action Decoder and its variants perform better than the previous methods!</a:t>
            </a:r>
          </a:p>
          <a:p>
            <a:pPr eaLnBrk="1" hangingPunct="1"/>
            <a:endParaRPr lang="en-US" altLang="zh-CN" sz="3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sz="3000" dirty="0">
                <a:latin typeface="Calibri" panose="020F0502020204030204" pitchFamily="34" charset="0"/>
              </a:rPr>
              <a:t>Experiments for our symmetric network are still running.</a:t>
            </a:r>
          </a:p>
          <a:p>
            <a:pPr eaLnBrk="1" hangingPunct="1"/>
            <a:endParaRPr lang="en-US" altLang="zh-CN" sz="3000" dirty="0">
              <a:latin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0C12D2E-ED83-49B2-87C4-2AAC6ACD80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5023" y="22981036"/>
            <a:ext cx="8953893" cy="25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0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242</Words>
  <Application>Microsoft Office PowerPoint</Application>
  <PresentationFormat>自定义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李斯源</dc:creator>
  <cp:lastModifiedBy>Wang Xiuhan</cp:lastModifiedBy>
  <cp:revision>58</cp:revision>
  <dcterms:created xsi:type="dcterms:W3CDTF">2017-12-20T08:17:31Z</dcterms:created>
  <dcterms:modified xsi:type="dcterms:W3CDTF">2021-01-01T12:42:46Z</dcterms:modified>
</cp:coreProperties>
</file>