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5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77" r:id="rId9"/>
    <p:sldId id="280" r:id="rId10"/>
    <p:sldId id="281" r:id="rId11"/>
    <p:sldId id="282" r:id="rId12"/>
    <p:sldId id="283" r:id="rId13"/>
    <p:sldId id="284" r:id="rId14"/>
    <p:sldId id="286" r:id="rId15"/>
    <p:sldId id="259" r:id="rId16"/>
    <p:sldId id="260" r:id="rId17"/>
    <p:sldId id="261" r:id="rId18"/>
    <p:sldId id="262" r:id="rId19"/>
    <p:sldId id="263" r:id="rId20"/>
    <p:sldId id="275" r:id="rId21"/>
    <p:sldId id="276" r:id="rId22"/>
    <p:sldId id="292" r:id="rId23"/>
    <p:sldId id="271" r:id="rId2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63" autoAdjust="0"/>
    <p:restoredTop sz="75960" autoAdjust="0"/>
  </p:normalViewPr>
  <p:slideViewPr>
    <p:cSldViewPr>
      <p:cViewPr varScale="1">
        <p:scale>
          <a:sx n="55" d="100"/>
          <a:sy n="55" d="100"/>
        </p:scale>
        <p:origin x="-15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7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19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99010F-1766-44D6-9B32-21ADF50B3EB7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9010F-1766-44D6-9B32-21ADF50B3EB7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9010F-1766-44D6-9B32-21ADF50B3EB7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9010F-1766-44D6-9B32-21ADF50B3EB7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9010F-1766-44D6-9B32-21ADF50B3EB7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FF5C-40DF-4202-91AA-40F944E324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0C5A-A522-4C91-A80A-920B21FBFD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E746-DD20-419B-979D-216EF0326D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7DB7131-B554-43A5-B187-7DD745C4FC1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46A79E1-4D43-4202-816E-0858D1D5599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CF20-8D5E-4DCA-BB39-746BE66ED07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0204-A6B9-40BF-A141-B76C8676236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D82D-4C96-4528-9CDF-08A16DBEAAD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660A-940E-4958-86EB-E0A78CEE9E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98B6-BAE0-49A2-AE87-AA6A74594D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0AA1-1D84-48B5-90D6-F6D59B28B2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31FC-5843-4451-AABB-8B75DB1507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DA03-5DD5-4669-9C32-6CD994362C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BE2EC-8140-47AC-A468-216B6C51A8D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Автоматизация программирования некоторых последовательных программ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1400" dirty="0" smtClean="0"/>
              <a:t>Винников А.М</a:t>
            </a:r>
            <a:r>
              <a:rPr lang="en-US" sz="1400" dirty="0" smtClean="0"/>
              <a:t>,</a:t>
            </a:r>
            <a:r>
              <a:rPr lang="ru-RU" sz="1400" dirty="0" smtClean="0"/>
              <a:t> </a:t>
            </a:r>
            <a:r>
              <a:rPr lang="ru-RU" sz="1400" dirty="0" err="1" smtClean="0"/>
              <a:t>Жебет</a:t>
            </a:r>
            <a:r>
              <a:rPr lang="ru-RU" sz="1400" dirty="0" smtClean="0"/>
              <a:t> С.Ю.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ru-RU" sz="1400" dirty="0" smtClean="0"/>
              <a:t>Фролов А.Б.,</a:t>
            </a:r>
            <a:endParaRPr lang="en-US" sz="1400" dirty="0"/>
          </a:p>
          <a:p>
            <a:pPr>
              <a:lnSpc>
                <a:spcPct val="80000"/>
              </a:lnSpc>
            </a:pPr>
            <a:r>
              <a:rPr lang="ru-RU" sz="1400" i="1" dirty="0">
                <a:solidFill>
                  <a:srgbClr val="898989"/>
                </a:solidFill>
              </a:rPr>
              <a:t>Работа </a:t>
            </a:r>
            <a:r>
              <a:rPr lang="en-US" sz="1400" i="1" dirty="0">
                <a:solidFill>
                  <a:srgbClr val="898989"/>
                </a:solidFill>
              </a:rPr>
              <a:t> </a:t>
            </a:r>
            <a:r>
              <a:rPr lang="ru-RU" sz="1400" i="1" dirty="0">
                <a:solidFill>
                  <a:srgbClr val="898989"/>
                </a:solidFill>
              </a:rPr>
              <a:t>выполнена </a:t>
            </a:r>
            <a:r>
              <a:rPr lang="en-US" sz="1400" i="1" dirty="0">
                <a:solidFill>
                  <a:srgbClr val="898989"/>
                </a:solidFill>
              </a:rPr>
              <a:t> </a:t>
            </a:r>
            <a:r>
              <a:rPr lang="ru-RU" sz="1400" i="1" dirty="0">
                <a:solidFill>
                  <a:srgbClr val="898989"/>
                </a:solidFill>
              </a:rPr>
              <a:t>при финансовой</a:t>
            </a:r>
            <a:r>
              <a:rPr lang="en-US" sz="1400" i="1" dirty="0">
                <a:solidFill>
                  <a:srgbClr val="898989"/>
                </a:solidFill>
              </a:rPr>
              <a:t>  </a:t>
            </a:r>
            <a:r>
              <a:rPr lang="ru-RU" sz="1400" i="1" dirty="0">
                <a:solidFill>
                  <a:srgbClr val="898989"/>
                </a:solidFill>
              </a:rPr>
              <a:t>поддержке РФФИ</a:t>
            </a:r>
            <a:r>
              <a:rPr lang="ru-RU" sz="1400" dirty="0">
                <a:solidFill>
                  <a:srgbClr val="898989"/>
                </a:solidFill>
              </a:rPr>
              <a:t>,</a:t>
            </a:r>
            <a:r>
              <a:rPr lang="en-US" sz="1400" dirty="0">
                <a:solidFill>
                  <a:srgbClr val="898989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ru-RU" sz="1400" i="1" dirty="0">
                <a:solidFill>
                  <a:srgbClr val="898989"/>
                </a:solidFill>
              </a:rPr>
              <a:t>проект № 08-01-00632-</a:t>
            </a:r>
            <a:r>
              <a:rPr lang="en-US" sz="1400" i="1" dirty="0">
                <a:solidFill>
                  <a:srgbClr val="898989"/>
                </a:solidFill>
              </a:rPr>
              <a:t>a</a:t>
            </a:r>
            <a:endParaRPr lang="ru-RU" sz="1400" i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Общий шаг</a:t>
            </a:r>
          </a:p>
        </p:txBody>
      </p:sp>
      <p:sp>
        <p:nvSpPr>
          <p:cNvPr id="41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9956-6DDB-46FE-B545-3EB70961E532}" type="slidenum">
              <a:rPr lang="ru-RU"/>
              <a:pPr/>
              <a:t>10</a:t>
            </a:fld>
            <a:endParaRPr lang="ru-RU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468313" y="1341438"/>
            <a:ext cx="8229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[</a:t>
            </a:r>
            <a:r>
              <a:rPr lang="en-US" sz="3200" dirty="0" err="1"/>
              <a:t>a,b</a:t>
            </a:r>
            <a:r>
              <a:rPr lang="en-US" sz="3200" dirty="0"/>
              <a:t>]</a:t>
            </a:r>
            <a:r>
              <a:rPr lang="en-US" sz="3200" baseline="-25000" dirty="0"/>
              <a:t>4k</a:t>
            </a:r>
            <a:r>
              <a:rPr lang="en-US" sz="3200" dirty="0"/>
              <a:t>=[</a:t>
            </a:r>
            <a:r>
              <a:rPr lang="en-US" sz="3200" dirty="0" err="1"/>
              <a:t>a;b</a:t>
            </a:r>
            <a:r>
              <a:rPr lang="en-US" sz="3200" dirty="0"/>
              <a:t>]</a:t>
            </a:r>
            <a:r>
              <a:rPr lang="en-US" sz="3200" baseline="-25000" dirty="0"/>
              <a:t>2k</a:t>
            </a:r>
            <a:r>
              <a:rPr lang="en-US" sz="3200" dirty="0"/>
              <a:t> </a:t>
            </a:r>
            <a:r>
              <a:rPr lang="ru-RU" sz="3200" dirty="0" smtClean="0"/>
              <a:t> </a:t>
            </a:r>
            <a:r>
              <a:rPr lang="en-US" sz="3200" dirty="0" smtClean="0"/>
              <a:t>[</a:t>
            </a:r>
            <a:r>
              <a:rPr lang="en-US" sz="3200" dirty="0" err="1"/>
              <a:t>a+k;b+k</a:t>
            </a:r>
            <a:r>
              <a:rPr lang="en-US" sz="3200" dirty="0"/>
              <a:t>]</a:t>
            </a:r>
            <a:r>
              <a:rPr lang="en-US" sz="3200" baseline="-25000" dirty="0"/>
              <a:t>2k</a:t>
            </a:r>
            <a:r>
              <a:rPr lang="en-US" sz="3200" dirty="0"/>
              <a:t> </a:t>
            </a:r>
            <a:r>
              <a:rPr lang="ru-RU" sz="3200" dirty="0" smtClean="0"/>
              <a:t> </a:t>
            </a:r>
            <a:r>
              <a:rPr lang="en-US" sz="3200" dirty="0" smtClean="0"/>
              <a:t>[</a:t>
            </a:r>
            <a:r>
              <a:rPr lang="en-US" sz="3200" dirty="0" err="1"/>
              <a:t>a.a+k;b,b+k</a:t>
            </a:r>
            <a:r>
              <a:rPr lang="en-US" sz="3200" dirty="0"/>
              <a:t>]</a:t>
            </a:r>
            <a:r>
              <a:rPr lang="en-US" sz="3200" baseline="-25000" dirty="0"/>
              <a:t>2k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/>
              <a:t>          c </a:t>
            </a:r>
            <a:r>
              <a:rPr lang="en-US" sz="3200" dirty="0" err="1"/>
              <a:t>c+k</a:t>
            </a:r>
            <a:r>
              <a:rPr lang="en-US" sz="3200" dirty="0"/>
              <a:t>     </a:t>
            </a:r>
            <a:r>
              <a:rPr lang="en-US" sz="3200" dirty="0" err="1"/>
              <a:t>c+k</a:t>
            </a:r>
            <a:r>
              <a:rPr lang="en-US" sz="3200" dirty="0"/>
              <a:t> c+2k        </a:t>
            </a:r>
            <a:r>
              <a:rPr lang="en-US" sz="3200" dirty="0" err="1"/>
              <a:t>c+k</a:t>
            </a:r>
            <a:endParaRPr lang="ru-RU" sz="3200" dirty="0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692275" y="334010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1692275" y="3340100"/>
            <a:ext cx="10810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  <a:endParaRPr lang="ru-RU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2989263" y="3340100"/>
            <a:ext cx="10795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a+k</a:t>
            </a:r>
            <a:endParaRPr lang="ru-RU" dirty="0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4500563" y="334010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4500563" y="3340100"/>
            <a:ext cx="108108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endParaRPr lang="ru-RU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5797550" y="3340100"/>
            <a:ext cx="10795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b+k </a:t>
            </a:r>
            <a:endParaRPr lang="ru-RU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1549400" y="5413375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1549400" y="5413375"/>
            <a:ext cx="10810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endParaRPr lang="ru-RU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709988" y="5429250"/>
            <a:ext cx="10795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c+k </a:t>
            </a:r>
            <a:endParaRPr lang="ru-RU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5580063" y="5413375"/>
            <a:ext cx="129698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c+2k</a:t>
            </a:r>
            <a:endParaRPr lang="ru-RU"/>
          </a:p>
        </p:txBody>
      </p:sp>
      <p:sp>
        <p:nvSpPr>
          <p:cNvPr id="40977" name="Oval 17"/>
          <p:cNvSpPr>
            <a:spLocks noChangeArrowheads="1"/>
          </p:cNvSpPr>
          <p:nvPr/>
        </p:nvSpPr>
        <p:spPr bwMode="auto">
          <a:xfrm>
            <a:off x="2052638" y="4421188"/>
            <a:ext cx="5048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2268538" y="37004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 flipH="1">
            <a:off x="2557463" y="3773488"/>
            <a:ext cx="24479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0980" name="Oval 20"/>
          <p:cNvSpPr>
            <a:spLocks noChangeArrowheads="1"/>
          </p:cNvSpPr>
          <p:nvPr/>
        </p:nvSpPr>
        <p:spPr bwMode="auto">
          <a:xfrm>
            <a:off x="6013450" y="4348163"/>
            <a:ext cx="5048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 flipH="1">
            <a:off x="6229350" y="37004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2268538" y="37734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3565525" y="3773488"/>
            <a:ext cx="24479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3205163" y="4348163"/>
            <a:ext cx="5048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268538" y="3700463"/>
            <a:ext cx="10080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flipH="1">
            <a:off x="4500563" y="45640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4070350" y="4348163"/>
            <a:ext cx="719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sym typeface="Symbol" pitchFamily="18" charset="2"/>
              </a:rPr>
              <a:t></a:t>
            </a: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6086475" y="4324350"/>
            <a:ext cx="719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sym typeface="Symbol" pitchFamily="18" charset="2"/>
              </a:rPr>
              <a:t></a:t>
            </a:r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3205163" y="4357688"/>
            <a:ext cx="719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{</a:t>
            </a:r>
            <a:r>
              <a:rPr lang="ru-RU">
                <a:sym typeface="Symbol" pitchFamily="18" charset="2"/>
              </a:rPr>
              <a:t></a:t>
            </a:r>
            <a:r>
              <a:rPr lang="en-US">
                <a:sym typeface="Symbol" pitchFamily="18" charset="2"/>
              </a:rPr>
              <a:t>}</a:t>
            </a:r>
            <a:endParaRPr lang="ru-RU">
              <a:sym typeface="Symbol" pitchFamily="18" charset="2"/>
            </a:endParaRPr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2268538" y="48529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 flipH="1">
            <a:off x="4357688" y="4781550"/>
            <a:ext cx="18002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>
            <a:off x="2268538" y="4852988"/>
            <a:ext cx="194468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 flipH="1">
            <a:off x="6229350" y="48529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H="1">
            <a:off x="3421063" y="37004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5005388" y="4276725"/>
            <a:ext cx="719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sym typeface="Symbol" pitchFamily="18" charset="2"/>
              </a:rPr>
              <a:t></a:t>
            </a:r>
          </a:p>
        </p:txBody>
      </p:sp>
      <p:sp>
        <p:nvSpPr>
          <p:cNvPr id="40996" name="Oval 36"/>
          <p:cNvSpPr>
            <a:spLocks noChangeArrowheads="1"/>
          </p:cNvSpPr>
          <p:nvPr/>
        </p:nvSpPr>
        <p:spPr bwMode="auto">
          <a:xfrm>
            <a:off x="5005388" y="4348163"/>
            <a:ext cx="5048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 flipH="1">
            <a:off x="5221288" y="37004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 flipH="1">
            <a:off x="5365750" y="3773488"/>
            <a:ext cx="8636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0999" name="Oval 39"/>
          <p:cNvSpPr>
            <a:spLocks noChangeArrowheads="1"/>
          </p:cNvSpPr>
          <p:nvPr/>
        </p:nvSpPr>
        <p:spPr bwMode="auto">
          <a:xfrm>
            <a:off x="3997325" y="4348163"/>
            <a:ext cx="5048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>
            <a:off x="3709988" y="45640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auto">
          <a:xfrm>
            <a:off x="4284663" y="478155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002" name="Text Box 42"/>
          <p:cNvSpPr txBox="1">
            <a:spLocks noChangeArrowheads="1"/>
          </p:cNvSpPr>
          <p:nvPr/>
        </p:nvSpPr>
        <p:spPr bwMode="auto">
          <a:xfrm>
            <a:off x="2125663" y="4395788"/>
            <a:ext cx="719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sym typeface="Symbol" pitchFamily="18" charset="2"/>
              </a:rPr>
              <a:t>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Символьные преобразования</a:t>
            </a:r>
            <a:r>
              <a:rPr lang="en-US" sz="4000"/>
              <a:t>: </a:t>
            </a:r>
            <a:r>
              <a:rPr lang="ru-RU" sz="4000"/>
              <a:t>Удвоение схемы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endParaRPr lang="ru-RU"/>
          </a:p>
          <a:p>
            <a:pPr>
              <a:buFontTx/>
              <a:buNone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36A0-5B47-490A-8906-33FF55D56DB1}" type="slidenum">
              <a:rPr lang="ru-RU"/>
              <a:pPr/>
              <a:t>11</a:t>
            </a:fld>
            <a:endParaRPr lang="ru-RU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39750" y="2349500"/>
            <a:ext cx="8229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[</a:t>
            </a:r>
            <a:r>
              <a:rPr lang="en-US" sz="3200" dirty="0" err="1"/>
              <a:t>a,b</a:t>
            </a:r>
            <a:r>
              <a:rPr lang="en-US" sz="3200" dirty="0"/>
              <a:t>]</a:t>
            </a:r>
            <a:r>
              <a:rPr lang="en-US" sz="3200" baseline="-25000" dirty="0"/>
              <a:t>4</a:t>
            </a:r>
            <a:r>
              <a:rPr lang="en-US" sz="3200" dirty="0"/>
              <a:t>=[</a:t>
            </a:r>
            <a:r>
              <a:rPr lang="en-US" sz="3200" dirty="0" err="1"/>
              <a:t>a;b</a:t>
            </a:r>
            <a:r>
              <a:rPr lang="en-US" sz="3200" dirty="0"/>
              <a:t>]</a:t>
            </a:r>
            <a:r>
              <a:rPr lang="en-US" sz="3200" baseline="-25000" dirty="0"/>
              <a:t>2</a:t>
            </a:r>
            <a:r>
              <a:rPr lang="en-US" sz="3200" dirty="0"/>
              <a:t> </a:t>
            </a:r>
            <a:r>
              <a:rPr lang="ru-RU" sz="3200" dirty="0" smtClean="0"/>
              <a:t> </a:t>
            </a:r>
            <a:r>
              <a:rPr lang="en-US" sz="3200" dirty="0" smtClean="0"/>
              <a:t>[</a:t>
            </a:r>
            <a:r>
              <a:rPr lang="en-US" sz="3200" dirty="0"/>
              <a:t>a+1;b+1]</a:t>
            </a:r>
            <a:r>
              <a:rPr lang="en-US" sz="3200" baseline="-25000" dirty="0"/>
              <a:t>2</a:t>
            </a:r>
            <a:r>
              <a:rPr lang="en-US" sz="3200" dirty="0"/>
              <a:t> </a:t>
            </a:r>
            <a:r>
              <a:rPr lang="ru-RU" sz="3200" dirty="0" smtClean="0"/>
              <a:t> </a:t>
            </a:r>
            <a:r>
              <a:rPr lang="en-US" sz="3200" dirty="0" smtClean="0"/>
              <a:t>[</a:t>
            </a:r>
            <a:r>
              <a:rPr lang="en-US" sz="3200" dirty="0"/>
              <a:t>a.a+1;b,b+1]</a:t>
            </a:r>
            <a:r>
              <a:rPr lang="en-US" sz="3200" baseline="-25000" dirty="0"/>
              <a:t>2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/>
              <a:t>          c c+1     c+1c+2        c+1</a:t>
            </a:r>
            <a:endParaRPr lang="ru-RU" sz="3200" dirty="0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68313" y="4076700"/>
            <a:ext cx="8229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[</a:t>
            </a:r>
            <a:r>
              <a:rPr lang="en-US" sz="3200" dirty="0" err="1"/>
              <a:t>a,b</a:t>
            </a:r>
            <a:r>
              <a:rPr lang="en-US" sz="3200" dirty="0"/>
              <a:t>]</a:t>
            </a:r>
            <a:r>
              <a:rPr lang="ru-RU" sz="3200" baseline="-25000" dirty="0"/>
              <a:t>8</a:t>
            </a:r>
            <a:r>
              <a:rPr lang="en-US" sz="3200" dirty="0"/>
              <a:t>=[</a:t>
            </a:r>
            <a:r>
              <a:rPr lang="en-US" sz="3200" dirty="0" err="1"/>
              <a:t>a;b</a:t>
            </a:r>
            <a:r>
              <a:rPr lang="en-US" sz="3200" dirty="0"/>
              <a:t>]</a:t>
            </a:r>
            <a:r>
              <a:rPr lang="ru-RU" sz="3200" baseline="-25000" dirty="0"/>
              <a:t>4</a:t>
            </a:r>
            <a:r>
              <a:rPr lang="en-US" sz="3200" dirty="0"/>
              <a:t> </a:t>
            </a:r>
            <a:r>
              <a:rPr lang="ru-RU" sz="3200" dirty="0" smtClean="0"/>
              <a:t> </a:t>
            </a:r>
            <a:r>
              <a:rPr lang="en-US" sz="3200" dirty="0" smtClean="0"/>
              <a:t>[</a:t>
            </a:r>
            <a:r>
              <a:rPr lang="en-US" sz="3200" dirty="0"/>
              <a:t>a+</a:t>
            </a:r>
            <a:r>
              <a:rPr lang="ru-RU" sz="3200" dirty="0"/>
              <a:t>2</a:t>
            </a:r>
            <a:r>
              <a:rPr lang="en-US" sz="3200" dirty="0"/>
              <a:t>;b+</a:t>
            </a:r>
            <a:r>
              <a:rPr lang="ru-RU" sz="3200" dirty="0"/>
              <a:t>2</a:t>
            </a:r>
            <a:r>
              <a:rPr lang="en-US" sz="3200" dirty="0"/>
              <a:t>]</a:t>
            </a:r>
            <a:r>
              <a:rPr lang="ru-RU" sz="3200" baseline="-25000" dirty="0"/>
              <a:t>4</a:t>
            </a:r>
            <a:r>
              <a:rPr lang="en-US" sz="3200" dirty="0"/>
              <a:t> </a:t>
            </a:r>
            <a:r>
              <a:rPr lang="ru-RU" sz="3200" dirty="0" smtClean="0"/>
              <a:t> </a:t>
            </a:r>
            <a:r>
              <a:rPr lang="en-US" sz="3200" dirty="0" smtClean="0"/>
              <a:t>[</a:t>
            </a:r>
            <a:r>
              <a:rPr lang="en-US" sz="3200" dirty="0" err="1"/>
              <a:t>a.a</a:t>
            </a:r>
            <a:r>
              <a:rPr lang="en-US" sz="3200" dirty="0"/>
              <a:t>+</a:t>
            </a:r>
            <a:r>
              <a:rPr lang="ru-RU" sz="3200" dirty="0"/>
              <a:t>2</a:t>
            </a:r>
            <a:r>
              <a:rPr lang="en-US" sz="3200" dirty="0"/>
              <a:t>;</a:t>
            </a:r>
            <a:r>
              <a:rPr lang="en-US" sz="3200" dirty="0" err="1"/>
              <a:t>b,b</a:t>
            </a:r>
            <a:r>
              <a:rPr lang="en-US" sz="3200" dirty="0"/>
              <a:t>+</a:t>
            </a:r>
            <a:r>
              <a:rPr lang="ru-RU" sz="3200" dirty="0"/>
              <a:t>2</a:t>
            </a:r>
            <a:r>
              <a:rPr lang="en-US" sz="3200" dirty="0"/>
              <a:t>]</a:t>
            </a:r>
            <a:r>
              <a:rPr lang="ru-RU" sz="3200" baseline="-25000" dirty="0"/>
              <a:t>4</a:t>
            </a:r>
            <a:endParaRPr lang="en-US" sz="3200" baseline="-25000" dirty="0"/>
          </a:p>
          <a:p>
            <a:pPr marL="342900" indent="-342900">
              <a:spcBef>
                <a:spcPct val="20000"/>
              </a:spcBef>
            </a:pPr>
            <a:r>
              <a:rPr lang="en-US" sz="3200" dirty="0"/>
              <a:t>          c </a:t>
            </a:r>
            <a:r>
              <a:rPr lang="en-US" sz="3200" dirty="0" err="1"/>
              <a:t>c</a:t>
            </a:r>
            <a:r>
              <a:rPr lang="en-US" sz="3200" dirty="0"/>
              <a:t>+</a:t>
            </a:r>
            <a:r>
              <a:rPr lang="ru-RU" sz="3200" dirty="0"/>
              <a:t>2</a:t>
            </a:r>
            <a:r>
              <a:rPr lang="en-US" sz="3200" dirty="0"/>
              <a:t>     c+</a:t>
            </a:r>
            <a:r>
              <a:rPr lang="ru-RU" sz="3200" dirty="0"/>
              <a:t>2</a:t>
            </a:r>
            <a:r>
              <a:rPr lang="en-US" sz="3200" dirty="0"/>
              <a:t>c+</a:t>
            </a:r>
            <a:r>
              <a:rPr lang="ru-RU" sz="3200" dirty="0"/>
              <a:t>4</a:t>
            </a:r>
            <a:r>
              <a:rPr lang="en-US" sz="3200" dirty="0"/>
              <a:t>        c+</a:t>
            </a:r>
            <a:r>
              <a:rPr lang="ru-RU" sz="3200" dirty="0"/>
              <a:t>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500042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Символьные преобразования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ru-RU" sz="4000" dirty="0"/>
              <a:t>Детализация схемы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`</a:t>
            </a: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1AB9-5AA8-42BC-9A49-0A2D099DB0CD}" type="slidenum">
              <a:rPr lang="ru-RU"/>
              <a:pPr/>
              <a:t>12</a:t>
            </a:fld>
            <a:endParaRPr lang="ru-RU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11188" y="1341438"/>
            <a:ext cx="8229600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[0,0]</a:t>
            </a:r>
            <a:r>
              <a:rPr lang="ru-RU" sz="3200" baseline="-25000" dirty="0"/>
              <a:t>8</a:t>
            </a:r>
            <a:r>
              <a:rPr lang="en-US" sz="3200" dirty="0"/>
              <a:t>=[0;0]</a:t>
            </a:r>
            <a:r>
              <a:rPr lang="ru-RU" sz="3200" baseline="-25000" dirty="0"/>
              <a:t>4</a:t>
            </a:r>
            <a:r>
              <a:rPr lang="en-US" sz="3200" dirty="0"/>
              <a:t>  [</a:t>
            </a:r>
            <a:r>
              <a:rPr lang="ru-RU" sz="3200" dirty="0"/>
              <a:t>2</a:t>
            </a:r>
            <a:r>
              <a:rPr lang="en-US" sz="3200" dirty="0"/>
              <a:t>; </a:t>
            </a:r>
            <a:r>
              <a:rPr lang="ru-RU" sz="3200" dirty="0"/>
              <a:t>2</a:t>
            </a:r>
            <a:r>
              <a:rPr lang="en-US" sz="3200" dirty="0"/>
              <a:t>]</a:t>
            </a:r>
            <a:r>
              <a:rPr lang="ru-RU" sz="3200" baseline="-25000" dirty="0"/>
              <a:t>4</a:t>
            </a:r>
            <a:r>
              <a:rPr lang="en-US" sz="3200" dirty="0"/>
              <a:t>   [0.</a:t>
            </a:r>
            <a:r>
              <a:rPr lang="ru-RU" sz="3200" dirty="0"/>
              <a:t>2</a:t>
            </a:r>
            <a:r>
              <a:rPr lang="en-US" sz="3200" dirty="0"/>
              <a:t>;0,</a:t>
            </a:r>
            <a:r>
              <a:rPr lang="ru-RU" sz="3200" dirty="0"/>
              <a:t>2</a:t>
            </a:r>
            <a:r>
              <a:rPr lang="en-US" sz="3200" dirty="0"/>
              <a:t>]</a:t>
            </a:r>
            <a:r>
              <a:rPr lang="ru-RU" sz="3200" baseline="-25000" dirty="0"/>
              <a:t>4</a:t>
            </a:r>
            <a:endParaRPr lang="en-US" sz="3200" baseline="-25000" dirty="0"/>
          </a:p>
          <a:p>
            <a:pPr marL="342900" indent="-342900">
              <a:spcBef>
                <a:spcPct val="20000"/>
              </a:spcBef>
            </a:pPr>
            <a:r>
              <a:rPr lang="en-US" sz="3200" dirty="0"/>
              <a:t>abc      0 </a:t>
            </a:r>
            <a:r>
              <a:rPr lang="ru-RU" sz="3200" dirty="0"/>
              <a:t>2</a:t>
            </a:r>
            <a:r>
              <a:rPr lang="en-US" sz="3200" dirty="0"/>
              <a:t>      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4</a:t>
            </a:r>
            <a:r>
              <a:rPr lang="en-US" sz="3200" dirty="0"/>
              <a:t>        </a:t>
            </a:r>
            <a:r>
              <a:rPr lang="ru-RU" sz="3200" dirty="0"/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468313" y="2636838"/>
            <a:ext cx="8229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=[0;0]</a:t>
            </a:r>
            <a:r>
              <a:rPr lang="en-US" sz="3200" baseline="-25000" dirty="0"/>
              <a:t>2</a:t>
            </a:r>
            <a:r>
              <a:rPr lang="en-US" sz="3200" dirty="0"/>
              <a:t>       [1; 1]</a:t>
            </a:r>
            <a:r>
              <a:rPr lang="en-US" sz="3200" baseline="-25000" dirty="0"/>
              <a:t>2</a:t>
            </a:r>
            <a:r>
              <a:rPr lang="en-US" sz="3200" dirty="0"/>
              <a:t>          [0.1;0,1]</a:t>
            </a:r>
            <a:r>
              <a:rPr lang="en-US" sz="3200" baseline="-25000" dirty="0"/>
              <a:t>2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/>
              <a:t>0 1 2 3       1234                 13</a:t>
            </a:r>
            <a:endParaRPr lang="ru-RU" sz="3200" dirty="0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23850" y="4005263"/>
            <a:ext cx="8229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[2; 2]</a:t>
            </a:r>
            <a:r>
              <a:rPr lang="en-US" sz="2800" baseline="-25000"/>
              <a:t>2</a:t>
            </a:r>
            <a:r>
              <a:rPr lang="en-US" sz="2800"/>
              <a:t>            [3; 3]</a:t>
            </a:r>
            <a:r>
              <a:rPr lang="en-US" sz="2800" baseline="-25000"/>
              <a:t>2</a:t>
            </a:r>
            <a:r>
              <a:rPr lang="en-US" sz="2800"/>
              <a:t>            [2. 3; 2, 3]</a:t>
            </a:r>
            <a:r>
              <a:rPr lang="en-US" sz="2800" baseline="-25000"/>
              <a:t>2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/>
              <a:t>2345              3456              35          </a:t>
            </a:r>
            <a:endParaRPr lang="ru-RU" sz="2800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250825" y="5300663"/>
            <a:ext cx="86423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[0.2;0,2]</a:t>
            </a:r>
            <a:r>
              <a:rPr lang="en-US" sz="3200" baseline="-25000"/>
              <a:t>2</a:t>
            </a:r>
            <a:r>
              <a:rPr lang="en-US" sz="3200"/>
              <a:t>  [1.3;1,3]</a:t>
            </a:r>
            <a:r>
              <a:rPr lang="en-US" sz="3200" baseline="-25000"/>
              <a:t>2</a:t>
            </a:r>
            <a:r>
              <a:rPr lang="en-US" sz="3200"/>
              <a:t>  [(0.2),(1,3); (0,2),(1,3)]</a:t>
            </a:r>
            <a:r>
              <a:rPr lang="en-US" sz="3200" baseline="-25000"/>
              <a:t>2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        23          34                3</a:t>
            </a:r>
            <a:endParaRPr lang="ru-RU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Рекурсивный метод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0">
              <a:buNone/>
            </a:pPr>
            <a:r>
              <a:rPr lang="ru-RU" sz="2000" dirty="0"/>
              <a:t>Альтернативный способ построения последовательной программы умножения состоит в использовании рекурсивной реализации метода </a:t>
            </a:r>
            <a:r>
              <a:rPr lang="ru-RU" sz="2000" dirty="0" smtClean="0"/>
              <a:t>Карацубы. </a:t>
            </a:r>
            <a:r>
              <a:rPr lang="ru-RU" sz="2000" dirty="0" smtClean="0"/>
              <a:t>Рекурсивный алгоритм умножения по методу Карацубы </a:t>
            </a:r>
            <a:r>
              <a:rPr lang="ru-RU" sz="2000" dirty="0" smtClean="0"/>
              <a:t>включает</a:t>
            </a:r>
            <a:r>
              <a:rPr lang="en-US" sz="2000" dirty="0" smtClean="0"/>
              <a:t> </a:t>
            </a:r>
            <a:r>
              <a:rPr lang="ru-RU" sz="2000" dirty="0" smtClean="0"/>
              <a:t>описание </a:t>
            </a:r>
            <a:r>
              <a:rPr lang="ru-RU" sz="2000" dirty="0" smtClean="0"/>
              <a:t>функции вычисления произведения [</a:t>
            </a:r>
            <a:r>
              <a:rPr lang="en-US" sz="2000" i="1" dirty="0" smtClean="0"/>
              <a:t>a</a:t>
            </a:r>
            <a:r>
              <a:rPr lang="ru-RU" sz="2000" dirty="0" smtClean="0"/>
              <a:t>,</a:t>
            </a:r>
            <a:r>
              <a:rPr lang="en-US" sz="2000" i="1" dirty="0" smtClean="0"/>
              <a:t>b</a:t>
            </a:r>
            <a:r>
              <a:rPr lang="ru-RU" sz="2000" dirty="0" smtClean="0"/>
              <a:t>]</a:t>
            </a:r>
            <a:r>
              <a:rPr lang="ru-RU" sz="2000" baseline="-25000" dirty="0" smtClean="0"/>
              <a:t>2 </a:t>
            </a:r>
            <a:r>
              <a:rPr lang="ru-RU" sz="2000" dirty="0" smtClean="0"/>
              <a:t>элементарных чисел [</a:t>
            </a:r>
            <a:r>
              <a:rPr lang="en-US" sz="2000" i="1" dirty="0" smtClean="0"/>
              <a:t>a</a:t>
            </a:r>
            <a:r>
              <a:rPr lang="ru-RU" sz="2000" dirty="0" smtClean="0"/>
              <a:t>]</a:t>
            </a:r>
            <a:r>
              <a:rPr lang="ru-RU" sz="2000" baseline="-25000" dirty="0" smtClean="0"/>
              <a:t>1</a:t>
            </a:r>
            <a:r>
              <a:rPr lang="ru-RU" sz="2000" dirty="0" smtClean="0"/>
              <a:t> и [</a:t>
            </a:r>
            <a:r>
              <a:rPr lang="en-US" sz="2000" i="1" dirty="0" smtClean="0"/>
              <a:t>b</a:t>
            </a:r>
            <a:r>
              <a:rPr lang="ru-RU" sz="2000" dirty="0" smtClean="0"/>
              <a:t>]</a:t>
            </a:r>
            <a:r>
              <a:rPr lang="ru-RU" sz="2000" baseline="-25000" dirty="0" smtClean="0"/>
              <a:t>1</a:t>
            </a:r>
            <a:r>
              <a:rPr lang="ru-RU" sz="2000" dirty="0" smtClean="0"/>
              <a:t> в качестве базы </a:t>
            </a:r>
            <a:r>
              <a:rPr lang="ru-RU" sz="2000" dirty="0" smtClean="0"/>
              <a:t>рекурсии</a:t>
            </a:r>
            <a:r>
              <a:rPr lang="en-US" sz="2000" dirty="0" smtClean="0"/>
              <a:t> </a:t>
            </a:r>
            <a:r>
              <a:rPr lang="ru-RU" sz="2000" dirty="0" smtClean="0"/>
              <a:t>и</a:t>
            </a:r>
            <a:r>
              <a:rPr lang="en-US" sz="2000" dirty="0" smtClean="0"/>
              <a:t> </a:t>
            </a:r>
            <a:r>
              <a:rPr lang="ru-RU" sz="2000" dirty="0" smtClean="0"/>
              <a:t>описание </a:t>
            </a:r>
            <a:r>
              <a:rPr lang="ru-RU" sz="2000" dirty="0" smtClean="0"/>
              <a:t>шага рекурсии </a:t>
            </a:r>
            <a:r>
              <a:rPr lang="ru-RU" sz="2000" dirty="0" smtClean="0"/>
              <a:t>в </a:t>
            </a:r>
            <a:r>
              <a:rPr lang="ru-RU" sz="2000" dirty="0" smtClean="0"/>
              <a:t>виде </a:t>
            </a:r>
            <a:r>
              <a:rPr lang="ru-RU" sz="2000" dirty="0" smtClean="0"/>
              <a:t>таблицы:</a:t>
            </a:r>
            <a:endParaRPr lang="ru-RU" sz="2000" dirty="0" smtClean="0"/>
          </a:p>
          <a:p>
            <a:pPr marL="273050" indent="0">
              <a:buNone/>
            </a:pPr>
            <a:endParaRPr lang="ru-RU" sz="2000" dirty="0" smtClean="0"/>
          </a:p>
          <a:p>
            <a:pPr marL="273050" indent="0">
              <a:buNone/>
            </a:pPr>
            <a:endParaRPr lang="ru-RU" sz="2000" dirty="0"/>
          </a:p>
          <a:p>
            <a:pPr marL="273050" indent="0">
              <a:buNone/>
            </a:pPr>
            <a:endParaRPr lang="ru-RU" sz="2000" dirty="0" smtClean="0"/>
          </a:p>
          <a:p>
            <a:pPr marL="273050" indent="0">
              <a:buNone/>
            </a:pPr>
            <a:r>
              <a:rPr lang="ru-RU" sz="2000" dirty="0" smtClean="0"/>
              <a:t>Этот </a:t>
            </a:r>
            <a:r>
              <a:rPr lang="ru-RU" sz="2000" dirty="0" smtClean="0"/>
              <a:t>способ построен так, что исходные перемножаемые числа расположены последовательно и занимают 2</a:t>
            </a:r>
            <a:r>
              <a:rPr lang="ru-RU" sz="2000" i="1" dirty="0" smtClean="0"/>
              <a:t>n</a:t>
            </a:r>
            <a:r>
              <a:rPr lang="ru-RU" sz="2000" dirty="0" smtClean="0"/>
              <a:t> базовых слов, начиная с нулевого адреса рабочего массива линейной программы. Они образуют пару чисел (</a:t>
            </a:r>
            <a:r>
              <a:rPr lang="en-US" sz="2000" i="1" dirty="0" smtClean="0"/>
              <a:t>a</a:t>
            </a:r>
            <a:r>
              <a:rPr lang="ru-RU" sz="2000" dirty="0" smtClean="0"/>
              <a:t>,</a:t>
            </a:r>
            <a:r>
              <a:rPr lang="en-US" sz="2000" i="1" dirty="0" smtClean="0"/>
              <a:t>b</a:t>
            </a:r>
            <a:r>
              <a:rPr lang="ru-RU" sz="2000" dirty="0" smtClean="0"/>
              <a:t>)=(</a:t>
            </a:r>
            <a:r>
              <a:rPr lang="en-US" sz="2000" i="1" dirty="0" smtClean="0"/>
              <a:t>a</a:t>
            </a:r>
            <a:r>
              <a:rPr lang="ru-RU" sz="2000" baseline="30000" dirty="0" smtClean="0"/>
              <a:t>1</a:t>
            </a:r>
            <a:r>
              <a:rPr lang="ru-RU" sz="2000" dirty="0" smtClean="0"/>
              <a:t>,</a:t>
            </a:r>
            <a:r>
              <a:rPr lang="en-US" sz="2000" i="1" dirty="0" smtClean="0"/>
              <a:t>b</a:t>
            </a:r>
            <a:r>
              <a:rPr lang="ru-RU" sz="2000" baseline="30000" dirty="0" smtClean="0"/>
              <a:t>1</a:t>
            </a:r>
            <a:r>
              <a:rPr lang="ru-RU" sz="2000" dirty="0" smtClean="0"/>
              <a:t>).  А после выполнения программы первые 2</a:t>
            </a:r>
            <a:r>
              <a:rPr lang="ru-RU" sz="2000" i="1" dirty="0" smtClean="0"/>
              <a:t>n</a:t>
            </a:r>
            <a:r>
              <a:rPr lang="ru-RU" sz="2000" dirty="0" smtClean="0"/>
              <a:t> базовых слов занимает искомое произведение.</a:t>
            </a:r>
            <a:endParaRPr lang="ru-RU" sz="2000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B43E-8E4C-4D60-A56E-FC2622DF968F}" type="slidenum">
              <a:rPr lang="ru-RU"/>
              <a:pPr/>
              <a:t>13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071538" y="3500438"/>
          <a:ext cx="67866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322"/>
                <a:gridCol w="285752"/>
                <a:gridCol w="1285884"/>
                <a:gridCol w="1857388"/>
                <a:gridCol w="2000264"/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en-US" sz="1600" dirty="0" err="1" smtClean="0">
                          <a:latin typeface="Times New Roman"/>
                          <a:ea typeface="Times New Roman"/>
                        </a:rPr>
                        <a:t>a;b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]</a:t>
                      </a:r>
                      <a:r>
                        <a:rPr lang="ru-RU" sz="1600" baseline="-25000" dirty="0" smtClean="0"/>
                        <a:t> </a:t>
                      </a:r>
                      <a:r>
                        <a:rPr lang="en-US" sz="1600" baseline="-25000" dirty="0" smtClean="0"/>
                        <a:t>2n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=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en-US" sz="1600" dirty="0" err="1" smtClean="0">
                          <a:latin typeface="Times New Roman"/>
                          <a:ea typeface="Times New Roman"/>
                        </a:rPr>
                        <a:t>a;b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]</a:t>
                      </a:r>
                      <a:r>
                        <a:rPr lang="ru-RU" sz="1600" baseline="-25000" dirty="0" smtClean="0"/>
                        <a:t> </a:t>
                      </a:r>
                      <a:r>
                        <a:rPr lang="en-US" sz="1600" baseline="-25000" dirty="0" smtClean="0"/>
                        <a:t>n</a:t>
                      </a:r>
                      <a:endParaRPr lang="en-US" sz="1600" dirty="0" smtClean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en-US" sz="1600" dirty="0" err="1" smtClean="0">
                          <a:latin typeface="Times New Roman"/>
                          <a:ea typeface="Times New Roman"/>
                        </a:rPr>
                        <a:t>a.a+n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/2;b,b+n/2]</a:t>
                      </a:r>
                      <a:r>
                        <a:rPr lang="ru-RU" sz="1600" baseline="-25000" dirty="0" smtClean="0"/>
                        <a:t> </a:t>
                      </a:r>
                      <a:r>
                        <a:rPr lang="en-US" sz="1600" baseline="-25000" dirty="0" smtClean="0"/>
                        <a:t>n</a:t>
                      </a:r>
                      <a:endParaRPr lang="en-US" sz="1600" dirty="0" smtClean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683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en-US" sz="1600" dirty="0" err="1" smtClean="0">
                          <a:latin typeface="Times New Roman"/>
                          <a:ea typeface="Times New Roman"/>
                        </a:rPr>
                        <a:t>a+n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/2;b+n/2]</a:t>
                      </a:r>
                      <a:r>
                        <a:rPr lang="ru-RU" sz="1600" baseline="-25000" dirty="0" smtClean="0"/>
                        <a:t> </a:t>
                      </a:r>
                      <a:r>
                        <a:rPr lang="en-US" sz="1600" baseline="-25000" dirty="0" smtClean="0"/>
                        <a:t>n</a:t>
                      </a:r>
                      <a:endParaRPr lang="en-US" sz="1600" dirty="0" smtClean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600" i="1" dirty="0">
                          <a:latin typeface="Times New Roman"/>
                          <a:ea typeface="Times New Roman"/>
                        </a:rPr>
                        <a:t>    </a:t>
                      </a:r>
                      <a:r>
                        <a:rPr lang="en-US" sz="1600" i="1" dirty="0" err="1"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+</a:t>
                      </a:r>
                      <a:r>
                        <a:rPr lang="en-US" sz="1600" i="1" dirty="0" err="1">
                          <a:latin typeface="Times New Roman"/>
                          <a:ea typeface="Times New Roman"/>
                        </a:rPr>
                        <a:t>n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+</a:t>
                      </a:r>
                      <a:r>
                        <a:rPr lang="en-US" sz="1600" i="1" dirty="0" err="1">
                          <a:latin typeface="Times New Roman"/>
                          <a:ea typeface="Times New Roman"/>
                        </a:rPr>
                        <a:t>n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+</a:t>
                      </a:r>
                      <a:r>
                        <a:rPr lang="en-US" sz="1600" i="1" dirty="0" err="1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</a:t>
                      </a:r>
                      <a:r>
                        <a:rPr lang="en-US" sz="1600" i="1" dirty="0"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+2</a:t>
                      </a:r>
                      <a:r>
                        <a:rPr lang="en-US" sz="1600" i="1" dirty="0">
                          <a:latin typeface="Times New Roman"/>
                          <a:ea typeface="Times New Roman"/>
                        </a:rPr>
                        <a:t>n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/>
              <a:t>Контроль синтезируемых программ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000"/>
              <a:t>Рассмотренный метод автоматического контролируемого синтеза программ умножения многочленов заключается в том, что при заданных максимально возможных степенях  сомножителей автоматически синтезируются две последовательные программы умножения двумя рассмотренными методами. Затем из описаний первой и второй программы извлекаются цепочки действий по формированию базовых слов результата умножения. Формальными преобразованиями цепочки автоматическое приводятся к единому виду. Равенство полученных цепочек свидетельствует о корректности обеих последовательных программ. Данная проверка отменяет необходимость тестирования программ при конкретных значениях исходных данных. 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43AA-B887-41FE-A542-3848DF8322CA}" type="slidenum">
              <a:rPr lang="ru-RU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Синтез </a:t>
            </a:r>
            <a:r>
              <a:rPr lang="ru-RU" sz="4000" dirty="0" smtClean="0"/>
              <a:t>программы </a:t>
            </a:r>
            <a:r>
              <a:rPr lang="ru-RU" sz="4000" dirty="0"/>
              <a:t>преобразования Уолша-Адамара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276475"/>
            <a:ext cx="7777162" cy="3268663"/>
          </a:xfrm>
        </p:spPr>
        <p:txBody>
          <a:bodyPr/>
          <a:lstStyle/>
          <a:p>
            <a:pPr algn="ctr">
              <a:buFontTx/>
              <a:buNone/>
            </a:pPr>
            <a:endParaRPr lang="en-US" sz="2800" b="1"/>
          </a:p>
          <a:p>
            <a:pPr algn="ctr">
              <a:buFontTx/>
              <a:buNone/>
            </a:pPr>
            <a:endParaRPr lang="en-US" sz="2800" b="1"/>
          </a:p>
          <a:p>
            <a:pPr algn="ctr">
              <a:buFontTx/>
              <a:buNone/>
            </a:pPr>
            <a:endParaRPr lang="en-US" sz="2800" b="1"/>
          </a:p>
          <a:p>
            <a:pPr algn="ctr">
              <a:buFontTx/>
              <a:buNone/>
            </a:pPr>
            <a:endParaRPr lang="en-US" sz="2800" b="1"/>
          </a:p>
          <a:p>
            <a:pPr algn="ctr">
              <a:buFontTx/>
              <a:buNone/>
            </a:pPr>
            <a:endParaRPr lang="en-US" sz="2800" b="1"/>
          </a:p>
          <a:p>
            <a:pPr algn="ctr">
              <a:buFontTx/>
              <a:buNone/>
            </a:pPr>
            <a:endParaRPr lang="ru-RU" sz="2800" b="1" i="1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FB0EE-7703-46C0-9902-087C867B4CAF}" type="slidenum">
              <a:rPr lang="ru-RU"/>
              <a:pPr/>
              <a:t>15</a:t>
            </a:fld>
            <a:endParaRPr lang="ru-RU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900113" y="1989138"/>
          <a:ext cx="7048500" cy="3162300"/>
        </p:xfrm>
        <a:graphic>
          <a:graphicData uri="http://schemas.openxmlformats.org/presentationml/2006/ole">
            <p:oleObj spid="_x0000_s5124" name="Equation" r:id="rId3" imgW="7048440" imgH="3162240" progId="Equation.DSMT4">
              <p:embed/>
            </p:oleObj>
          </a:graphicData>
        </a:graphic>
      </p:graphicFrame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140200" y="2781300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1331913" y="3141663"/>
            <a:ext cx="2592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/>
              <a:t>Схема Грина быстрых преобразований Фурье и Уолша</a:t>
            </a:r>
            <a:r>
              <a:rPr lang="ru-RU" sz="4000" b="1">
                <a:sym typeface="Symbol" pitchFamily="18" charset="2"/>
              </a:rPr>
              <a:t></a:t>
            </a:r>
            <a:r>
              <a:rPr lang="ru-RU" sz="4000" b="1"/>
              <a:t>Адамара</a:t>
            </a: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>
            <p:ph sz="half" idx="1"/>
          </p:nvPr>
        </p:nvGraphicFramePr>
        <p:xfrm>
          <a:off x="1898650" y="2133600"/>
          <a:ext cx="5346700" cy="2809875"/>
        </p:xfrm>
        <a:graphic>
          <a:graphicData uri="http://schemas.openxmlformats.org/presentationml/2006/ole">
            <p:oleObj spid="_x0000_s9226" name="Equation" r:id="rId3" imgW="8191440" imgH="4305240" progId="Equation.DSMT4">
              <p:embed/>
            </p:oleObj>
          </a:graphicData>
        </a:graphic>
      </p:graphicFrame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35E2-3140-4738-86B1-4147DCC9663E}" type="slidenum">
              <a:rPr lang="ru-RU"/>
              <a:pPr/>
              <a:t>16</a:t>
            </a:fld>
            <a:endParaRPr lang="ru-RU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Ускорение вычислений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i="1"/>
              <a:t>n</a:t>
            </a:r>
            <a:r>
              <a:rPr lang="en-US"/>
              <a:t>2</a:t>
            </a:r>
            <a:r>
              <a:rPr lang="en-US" i="1" baseline="30000"/>
              <a:t>n</a:t>
            </a:r>
            <a:r>
              <a:rPr lang="en-US" baseline="30000"/>
              <a:t> </a:t>
            </a:r>
            <a:r>
              <a:rPr lang="ru-RU"/>
              <a:t>вместо </a:t>
            </a:r>
            <a:r>
              <a:rPr lang="en-US"/>
              <a:t>2</a:t>
            </a:r>
            <a:r>
              <a:rPr lang="ru-RU" baseline="30000"/>
              <a:t>2</a:t>
            </a:r>
            <a:r>
              <a:rPr lang="en-US" i="1" baseline="30000"/>
              <a:t>n</a:t>
            </a:r>
            <a:r>
              <a:rPr lang="en-US" baseline="30000"/>
              <a:t> </a:t>
            </a:r>
            <a:r>
              <a:rPr lang="ru-RU"/>
              <a:t>пар сложений</a:t>
            </a:r>
            <a:endParaRPr lang="ru-RU" i="1"/>
          </a:p>
        </p:txBody>
      </p:sp>
      <p:sp>
        <p:nvSpPr>
          <p:cNvPr id="1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D7CC-D72D-416F-A5A7-9ED87380C2DB}" type="slidenum">
              <a:rPr lang="ru-RU"/>
              <a:pPr/>
              <a:t>17</a:t>
            </a:fld>
            <a:endParaRPr lang="ru-RU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357158" y="3214686"/>
          <a:ext cx="990600" cy="238125"/>
        </p:xfrm>
        <a:graphic>
          <a:graphicData uri="http://schemas.openxmlformats.org/presentationml/2006/ole">
            <p:oleObj spid="_x0000_s12296" name="Equation" r:id="rId3" imgW="990170" imgH="241195" progId="Equation.DSMT4">
              <p:embed/>
            </p:oleObj>
          </a:graphicData>
        </a:graphic>
      </p:graphicFrame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0" y="238125"/>
            <a:ext cx="219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000">
                <a:cs typeface="Times New Roman" pitchFamily="18" charset="0"/>
              </a:rPr>
              <a:t> </a:t>
            </a:r>
            <a:endParaRPr lang="ru-RU" sz="800"/>
          </a:p>
          <a:p>
            <a:pPr eaLnBrk="0" hangingPunct="0"/>
            <a:endParaRPr lang="ru-RU"/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857356" y="2285992"/>
          <a:ext cx="6721475" cy="2066925"/>
        </p:xfrm>
        <a:graphic>
          <a:graphicData uri="http://schemas.openxmlformats.org/presentationml/2006/ole">
            <p:oleObj spid="_x0000_s12295" name="Equation" r:id="rId4" imgW="4978080" imgH="1536480" progId="Equation.DSMT4">
              <p:embed/>
            </p:oleObj>
          </a:graphicData>
        </a:graphic>
      </p:graphicFrame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0" y="2290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0" y="3824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0" y="5357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2627313" y="4365625"/>
          <a:ext cx="2309812" cy="2017713"/>
        </p:xfrm>
        <a:graphic>
          <a:graphicData uri="http://schemas.openxmlformats.org/presentationml/2006/ole">
            <p:oleObj spid="_x0000_s12292" name="Equation" r:id="rId5" imgW="1752480" imgH="1536480" progId="Equation.DSMT4">
              <p:embed/>
            </p:oleObj>
          </a:graphicData>
        </a:graphic>
      </p:graphicFrame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0" y="689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1428728" y="3000372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i="1" dirty="0"/>
              <a:t>a</a:t>
            </a:r>
            <a:endParaRPr lang="ru-RU" sz="3200" i="1" dirty="0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339975" y="5056188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i="1"/>
              <a:t>a</a:t>
            </a:r>
            <a:endParaRPr lang="ru-RU" sz="3200" i="1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5076825" y="5127625"/>
            <a:ext cx="1163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i="1"/>
              <a:t>=aH</a:t>
            </a:r>
            <a:r>
              <a:rPr lang="en-US" sz="3200" i="1" baseline="-25000"/>
              <a:t>8.</a:t>
            </a:r>
            <a:endParaRPr lang="ru-RU" sz="3200"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Формулы и символьные представления вычислений</a:t>
            </a:r>
          </a:p>
        </p:txBody>
      </p:sp>
      <p:graphicFrame>
        <p:nvGraphicFramePr>
          <p:cNvPr id="13363" name="Group 51"/>
          <p:cNvGraphicFramePr>
            <a:graphicFrameLocks noGrp="1"/>
          </p:cNvGraphicFramePr>
          <p:nvPr>
            <p:ph type="tbl" idx="1"/>
          </p:nvPr>
        </p:nvGraphicFramePr>
        <p:xfrm>
          <a:off x="1403350" y="3644900"/>
          <a:ext cx="5194300" cy="1902778"/>
        </p:xfrm>
        <a:graphic>
          <a:graphicData uri="http://schemas.openxmlformats.org/drawingml/2006/table">
            <a:tbl>
              <a:tblPr/>
              <a:tblGrid>
                <a:gridCol w="2992438"/>
                <a:gridCol w="431800"/>
                <a:gridCol w="1770062"/>
              </a:tblGrid>
              <a:tr h="744538">
                <a:tc gridSpan="2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kumimoji="0" lang="ru-RU" sz="3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3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kumimoji="0" lang="ru-RU" sz="3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3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1; 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1; 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-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2508-C9EC-4674-AB2E-7AA24A3C7CBE}" type="slidenum">
              <a:rPr lang="ru-RU"/>
              <a:pPr/>
              <a:t>18</a:t>
            </a:fld>
            <a:endParaRPr lang="ru-RU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476375" y="2349500"/>
          <a:ext cx="3340100" cy="1358900"/>
        </p:xfrm>
        <a:graphic>
          <a:graphicData uri="http://schemas.openxmlformats.org/presentationml/2006/ole">
            <p:oleObj spid="_x0000_s13316" name="Equation" r:id="rId3" imgW="3340080" imgH="13586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Общий шаг </a:t>
            </a:r>
          </a:p>
        </p:txBody>
      </p:sp>
      <p:sp>
        <p:nvSpPr>
          <p:cNvPr id="1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B625-0963-48A6-B91F-479F3E0B8C6E}" type="slidenum">
              <a:rPr lang="ru-RU"/>
              <a:pPr/>
              <a:t>19</a:t>
            </a:fld>
            <a:endParaRPr lang="ru-RU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19088" y="2205038"/>
          <a:ext cx="8356600" cy="1447800"/>
        </p:xfrm>
        <a:graphic>
          <a:graphicData uri="http://schemas.openxmlformats.org/presentationml/2006/ole">
            <p:oleObj spid="_x0000_s16389" name="Equation" r:id="rId3" imgW="8356320" imgH="1447560" progId="Equation.DSMT4">
              <p:embed/>
            </p:oleObj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55575" y="3716338"/>
          <a:ext cx="3263900" cy="685800"/>
        </p:xfrm>
        <a:graphic>
          <a:graphicData uri="http://schemas.openxmlformats.org/presentationml/2006/ole">
            <p:oleObj spid="_x0000_s16390" name="Equation" r:id="rId4" imgW="3263760" imgH="685800" progId="Equation.DSMT4">
              <p:embed/>
            </p:oleObj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79388" y="4508500"/>
          <a:ext cx="3378200" cy="1117600"/>
        </p:xfrm>
        <a:graphic>
          <a:graphicData uri="http://schemas.openxmlformats.org/presentationml/2006/ole">
            <p:oleObj spid="_x0000_s16394" name="Equation" r:id="rId5" imgW="3377880" imgH="1117440" progId="Equation.DSMT4">
              <p:embed/>
            </p:oleObj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3924300" y="3644900"/>
          <a:ext cx="3263900" cy="685800"/>
        </p:xfrm>
        <a:graphic>
          <a:graphicData uri="http://schemas.openxmlformats.org/presentationml/2006/ole">
            <p:oleObj spid="_x0000_s16396" name="Equation" r:id="rId6" imgW="3263760" imgH="685800" progId="Equation.DSMT4">
              <p:embed/>
            </p:oleObj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3708400" y="4652963"/>
          <a:ext cx="3619500" cy="1117600"/>
        </p:xfrm>
        <a:graphic>
          <a:graphicData uri="http://schemas.openxmlformats.org/presentationml/2006/ole">
            <p:oleObj spid="_x0000_s16397" name="Equation" r:id="rId7" imgW="3619440" imgH="1117440" progId="Equation.DSMT4">
              <p:embed/>
            </p:oleObj>
          </a:graphicData>
        </a:graphic>
      </p:graphicFrame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179388" y="1700213"/>
            <a:ext cx="8893175" cy="42497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3563938" y="1700213"/>
            <a:ext cx="0" cy="4249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144463" y="2781300"/>
            <a:ext cx="8964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144463" y="3644900"/>
            <a:ext cx="8964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827088" y="3644900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1763713" y="3716338"/>
            <a:ext cx="0" cy="2233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2484438" y="3644900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4427538" y="3644900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5364163" y="3644900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6084888" y="3644900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Синтез программ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4">
              <a:buNone/>
            </a:pPr>
            <a:r>
              <a:rPr lang="ru-RU" dirty="0"/>
              <a:t>Синтез программ это создание программного средства для формирования кода </a:t>
            </a:r>
            <a:r>
              <a:rPr lang="ru-RU" dirty="0" smtClean="0"/>
              <a:t>программы</a:t>
            </a:r>
            <a:r>
              <a:rPr lang="ru-RU" dirty="0" smtClean="0"/>
              <a:t>(на языке С++ или ассемблер)</a:t>
            </a:r>
            <a:r>
              <a:rPr lang="ru-RU" dirty="0" smtClean="0"/>
              <a:t>, </a:t>
            </a:r>
            <a:r>
              <a:rPr lang="ru-RU" dirty="0"/>
              <a:t>реализующей алгоритмы заданного класса, по значениям глобальных параметров этих алгоритмов и характерным для них рекуррентным соотношениям, отношениям на множестве входных и выходных данных или последовательным предписаниям.</a:t>
            </a:r>
          </a:p>
          <a:p>
            <a:pPr lvl="4"/>
            <a:endParaRPr lang="ru-RU" dirty="0"/>
          </a:p>
          <a:p>
            <a:pPr lvl="4">
              <a:buFontTx/>
              <a:buNone/>
            </a:pPr>
            <a:r>
              <a:rPr lang="ru-RU" dirty="0"/>
              <a:t>Последовательная программа это программа без циклов и условных и безусловных </a:t>
            </a:r>
            <a:r>
              <a:rPr lang="ru-RU" dirty="0" smtClean="0"/>
              <a:t>переходов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E826-1547-4527-B9A2-BABA58D263DD}" type="slidenum">
              <a:rPr lang="ru-RU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</a:t>
            </a:r>
            <a:r>
              <a:rPr lang="en-US"/>
              <a:t>k=2</a:t>
            </a:r>
            <a:endParaRPr lang="ru-RU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643050"/>
            <a:ext cx="7772400" cy="45720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              V</a:t>
            </a:r>
            <a:r>
              <a:rPr lang="en-US" baseline="-25000" dirty="0"/>
              <a:t>2</a:t>
            </a:r>
            <a:r>
              <a:rPr lang="en-US" dirty="0"/>
              <a:t>[1]                         V</a:t>
            </a:r>
            <a:r>
              <a:rPr lang="en-US" baseline="-25000" dirty="0"/>
              <a:t>2</a:t>
            </a:r>
            <a:r>
              <a:rPr lang="en-US" dirty="0"/>
              <a:t>[2]</a:t>
            </a:r>
          </a:p>
          <a:p>
            <a:pPr>
              <a:buFontTx/>
              <a:buNone/>
            </a:pPr>
            <a:r>
              <a:rPr lang="en-US" dirty="0"/>
              <a:t>V</a:t>
            </a:r>
            <a:r>
              <a:rPr lang="en-US" baseline="-25000" dirty="0"/>
              <a:t>1                                                         </a:t>
            </a:r>
            <a:r>
              <a:rPr lang="en-US" dirty="0" err="1"/>
              <a:t>V</a:t>
            </a:r>
            <a:r>
              <a:rPr lang="en-US" baseline="-25000" dirty="0" err="1"/>
              <a:t>1</a:t>
            </a:r>
            <a:r>
              <a:rPr lang="en-US" dirty="0"/>
              <a:t>+(2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dirty="0" err="1"/>
              <a:t>sgn</a:t>
            </a:r>
            <a:r>
              <a:rPr lang="en-US" dirty="0"/>
              <a:t> 2</a:t>
            </a:r>
            <a:r>
              <a:rPr lang="en-US" baseline="30000" dirty="0"/>
              <a:t>1</a:t>
            </a:r>
            <a:r>
              <a:rPr lang="en-US" dirty="0"/>
              <a:t>)</a:t>
            </a:r>
          </a:p>
          <a:p>
            <a:pPr>
              <a:buFontTx/>
              <a:buNone/>
            </a:pPr>
            <a:r>
              <a:rPr lang="en-US" dirty="0"/>
              <a:t>1; 1+2</a:t>
            </a:r>
            <a:r>
              <a:rPr lang="en-US" baseline="30000" dirty="0"/>
              <a:t>1</a:t>
            </a:r>
            <a:r>
              <a:rPr lang="en-US" dirty="0"/>
              <a:t>; 2; 2+2</a:t>
            </a:r>
            <a:r>
              <a:rPr lang="en-US" baseline="30000" dirty="0"/>
              <a:t>1</a:t>
            </a:r>
            <a:r>
              <a:rPr lang="en-US" dirty="0"/>
              <a:t>;         1;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/>
              <a:t> 1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/>
              <a:t> 2</a:t>
            </a:r>
            <a:r>
              <a:rPr lang="en-US" baseline="30000" dirty="0"/>
              <a:t>1</a:t>
            </a:r>
            <a:r>
              <a:rPr lang="en-US" dirty="0"/>
              <a:t>; 2;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/>
              <a:t> 2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/>
              <a:t> 2</a:t>
            </a:r>
            <a:r>
              <a:rPr lang="en-US" baseline="30000" dirty="0"/>
              <a:t>1</a:t>
            </a:r>
            <a:r>
              <a:rPr lang="en-US" dirty="0"/>
              <a:t>;</a:t>
            </a:r>
            <a:endParaRPr lang="ru-RU" baseline="-25000" dirty="0"/>
          </a:p>
          <a:p>
            <a:pPr>
              <a:buFontTx/>
              <a:buNone/>
            </a:pPr>
            <a:r>
              <a:rPr lang="en-US" dirty="0"/>
              <a:t>1; 2; 1;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/>
              <a:t>2			 1+2; 2+2; 1+2;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/>
              <a:t>2 </a:t>
            </a:r>
            <a:r>
              <a:rPr lang="en-US" dirty="0">
                <a:sym typeface="Symbol" pitchFamily="18" charset="2"/>
              </a:rPr>
              <a:t>2</a:t>
            </a:r>
            <a:endParaRPr lang="ru-RU" dirty="0"/>
          </a:p>
          <a:p>
            <a:pPr>
              <a:buFontTx/>
              <a:buNone/>
            </a:pPr>
            <a:r>
              <a:rPr lang="en-US" dirty="0"/>
              <a:t>1; 3; 2; 4;                    1;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/>
              <a:t> 3;         2;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/>
              <a:t> 4;</a:t>
            </a:r>
            <a:endParaRPr lang="ru-RU" baseline="-25000" dirty="0"/>
          </a:p>
          <a:p>
            <a:pPr>
              <a:buFontTx/>
              <a:buNone/>
            </a:pPr>
            <a:r>
              <a:rPr lang="en-US" dirty="0"/>
              <a:t>1; 2; 1;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/>
              <a:t>2			   3;   4;         3;  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/>
              <a:t>4;</a:t>
            </a:r>
            <a:endParaRPr lang="ru-RU" dirty="0"/>
          </a:p>
          <a:p>
            <a:pPr>
              <a:buFontTx/>
              <a:buNone/>
            </a:pPr>
            <a:r>
              <a:rPr lang="en-US" dirty="0"/>
              <a:t>1; 3; 2; 4;                    1;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/>
              <a:t> 3;         2;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/>
              <a:t> 4;</a:t>
            </a:r>
            <a:endParaRPr lang="ru-RU" baseline="-25000" dirty="0"/>
          </a:p>
          <a:p>
            <a:pPr>
              <a:buFontTx/>
              <a:buNone/>
            </a:pPr>
            <a:endParaRPr lang="ru-RU" dirty="0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090A-4BBF-4C50-AEBA-AA572511E68D}" type="slidenum">
              <a:rPr lang="ru-RU"/>
              <a:pPr/>
              <a:t>20</a:t>
            </a:fld>
            <a:endParaRPr lang="ru-RU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428596" y="2857496"/>
            <a:ext cx="8135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68313" y="1628775"/>
            <a:ext cx="8064500" cy="439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500034" y="3500438"/>
            <a:ext cx="7993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428596" y="5143512"/>
            <a:ext cx="8135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428596" y="4000504"/>
            <a:ext cx="8135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428596" y="4500570"/>
            <a:ext cx="8135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428596" y="2143116"/>
            <a:ext cx="8135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4067175" y="1628775"/>
            <a:ext cx="0" cy="4392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ru-R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 </a:t>
            </a:r>
            <a:endParaRPr lang="ru-RU" sz="2800"/>
          </a:p>
        </p:txBody>
      </p:sp>
      <p:graphicFrame>
        <p:nvGraphicFramePr>
          <p:cNvPr id="36888" name="Object 2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43188" y="4005263"/>
          <a:ext cx="2706687" cy="785812"/>
        </p:xfrm>
        <a:graphic>
          <a:graphicData uri="http://schemas.openxmlformats.org/presentationml/2006/ole">
            <p:oleObj spid="_x0000_s36888" name="Equation" r:id="rId3" imgW="12598200" imgH="3657600" progId="Equation.DSMT4">
              <p:embed/>
            </p:oleObj>
          </a:graphicData>
        </a:graphic>
      </p:graphicFrame>
      <p:sp>
        <p:nvSpPr>
          <p:cNvPr id="12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BB1D-CE19-469B-B761-3F34F9897631}" type="slidenum">
              <a:rPr lang="ru-RU"/>
              <a:pPr/>
              <a:t>21</a:t>
            </a:fld>
            <a:endParaRPr lang="ru-RU"/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4400">
                <a:solidFill>
                  <a:schemeClr val="tx2"/>
                </a:solidFill>
              </a:rPr>
              <a:t>Пример </a:t>
            </a:r>
            <a:r>
              <a:rPr lang="en-US" sz="4400">
                <a:solidFill>
                  <a:schemeClr val="tx2"/>
                </a:solidFill>
              </a:rPr>
              <a:t>k=2</a:t>
            </a:r>
            <a:endParaRPr lang="ru-RU" sz="4400">
              <a:solidFill>
                <a:schemeClr val="tx2"/>
              </a:solidFill>
            </a:endParaRP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               V</a:t>
            </a:r>
            <a:r>
              <a:rPr lang="en-US" sz="3200" baseline="-25000"/>
              <a:t>2</a:t>
            </a:r>
            <a:r>
              <a:rPr lang="en-US" sz="3200"/>
              <a:t>[1]                         V</a:t>
            </a:r>
            <a:r>
              <a:rPr lang="en-US" sz="3200" baseline="-25000"/>
              <a:t>2</a:t>
            </a:r>
            <a:r>
              <a:rPr lang="en-US" sz="3200"/>
              <a:t>[2]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/>
              <a:t>       1; 2         1; </a:t>
            </a:r>
            <a:r>
              <a:rPr lang="en-US" sz="2400">
                <a:sym typeface="Symbol" pitchFamily="18" charset="2"/>
              </a:rPr>
              <a:t></a:t>
            </a:r>
            <a:r>
              <a:rPr lang="en-US" sz="2400"/>
              <a:t>2			   3;4            3; </a:t>
            </a:r>
            <a:r>
              <a:rPr lang="en-US" sz="2400">
                <a:sym typeface="Symbol" pitchFamily="18" charset="2"/>
              </a:rPr>
              <a:t></a:t>
            </a:r>
            <a:r>
              <a:rPr lang="en-US" sz="2400"/>
              <a:t>4 </a:t>
            </a:r>
            <a:endParaRPr lang="ru-RU" sz="2400"/>
          </a:p>
          <a:p>
            <a:pPr marL="342900" indent="-342900">
              <a:spcBef>
                <a:spcPct val="20000"/>
              </a:spcBef>
            </a:pPr>
            <a:r>
              <a:rPr lang="en-US" sz="2400"/>
              <a:t>       1; 3          2; 4;                          1; </a:t>
            </a:r>
            <a:r>
              <a:rPr lang="en-US" sz="2400">
                <a:sym typeface="Symbol" pitchFamily="18" charset="2"/>
              </a:rPr>
              <a:t></a:t>
            </a:r>
            <a:r>
              <a:rPr lang="en-US" sz="2400"/>
              <a:t> 3          2; </a:t>
            </a:r>
            <a:r>
              <a:rPr lang="en-US" sz="2400">
                <a:sym typeface="Symbol" pitchFamily="18" charset="2"/>
              </a:rPr>
              <a:t></a:t>
            </a:r>
            <a:r>
              <a:rPr lang="en-US" sz="2400"/>
              <a:t> 4 </a:t>
            </a:r>
            <a:endParaRPr lang="ru-RU" sz="2400" baseline="-25000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395288" y="3357563"/>
            <a:ext cx="8135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468313" y="1628775"/>
            <a:ext cx="8064500" cy="439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539750" y="3357563"/>
            <a:ext cx="7993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>
            <a:off x="468313" y="2205038"/>
            <a:ext cx="80629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/>
              <a:t>Возведение в степень, равную характеристике поля</a:t>
            </a:r>
            <a:r>
              <a:rPr lang="ru-RU" sz="400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000" dirty="0"/>
              <a:t>Выполняется по последовательной программе, вычисляемой путем анализа процесса символьного исполнения этой операции. Идея его организации применительно к элементу  поля  характеристики </a:t>
            </a:r>
            <a:r>
              <a:rPr lang="en-US" sz="2000" i="1" dirty="0"/>
              <a:t>p</a:t>
            </a:r>
            <a:r>
              <a:rPr lang="ru-RU" sz="2000" dirty="0"/>
              <a:t>,</a:t>
            </a:r>
            <a:r>
              <a:rPr lang="ru-RU" sz="2000" i="1" dirty="0"/>
              <a:t> </a:t>
            </a:r>
            <a:r>
              <a:rPr lang="ru-RU" sz="2000" dirty="0"/>
              <a:t>состоит в следующем. Создается таблица </a:t>
            </a:r>
            <a:r>
              <a:rPr lang="en-US" sz="2000" i="1" dirty="0"/>
              <a:t>c</a:t>
            </a:r>
            <a:r>
              <a:rPr lang="ru-RU" sz="2000" dirty="0"/>
              <a:t>, содержащая </a:t>
            </a:r>
            <a:r>
              <a:rPr lang="en-US" sz="2000" i="1" dirty="0"/>
              <a:t>p</a:t>
            </a:r>
            <a:r>
              <a:rPr lang="ru-RU" sz="2000" dirty="0"/>
              <a:t>  строк и </a:t>
            </a:r>
            <a:r>
              <a:rPr lang="en-US" sz="2000" i="1" dirty="0"/>
              <a:t>m</a:t>
            </a:r>
            <a:r>
              <a:rPr lang="en-US" sz="2000" dirty="0"/>
              <a:t> </a:t>
            </a:r>
            <a:r>
              <a:rPr lang="ru-RU" sz="2000" dirty="0"/>
              <a:t>столбцов. В первой строке записываются степени  компонентов исходного элемента (или сами эти элементы, если </a:t>
            </a:r>
            <a:r>
              <a:rPr lang="en-US" sz="2000" i="1" dirty="0"/>
              <a:t>q</a:t>
            </a:r>
            <a:r>
              <a:rPr lang="ru-RU" sz="2000" i="1" dirty="0"/>
              <a:t>=</a:t>
            </a:r>
            <a:r>
              <a:rPr lang="en-US" sz="2000" i="1" dirty="0"/>
              <a:t>p</a:t>
            </a:r>
            <a:r>
              <a:rPr lang="ru-RU" sz="2000" dirty="0"/>
              <a:t>), в клетки остальных строк заносятся нули.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Затем воспроизводится в символьном виде процесс деления на неприводимый многочлен, порождающий расширение поля .В итоге в строках с 0 по </a:t>
            </a:r>
            <a:r>
              <a:rPr lang="en-US" sz="2000" i="1" dirty="0"/>
              <a:t>p</a:t>
            </a:r>
            <a:r>
              <a:rPr lang="en-US" sz="2000" i="1" dirty="0">
                <a:sym typeface="Symbol" pitchFamily="18" charset="2"/>
              </a:rPr>
              <a:t></a:t>
            </a:r>
            <a:r>
              <a:rPr lang="ru-RU" sz="2000" dirty="0"/>
              <a:t>1 столбцов с 0 по  </a:t>
            </a:r>
            <a:r>
              <a:rPr lang="en-US" sz="2000" dirty="0"/>
              <a:t>[m/p] </a:t>
            </a:r>
            <a:r>
              <a:rPr lang="ru-RU" sz="2000" dirty="0"/>
              <a:t>получаются данные, суммированием которых получаются формулы для вычисления компонентов векторного представления искомого элемента. Далее программа может быть оптимизирована выделением и повторным использованием общих частей формул. 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DD31-116C-4174-BB31-2C0AF162365D}" type="slidenum">
              <a:rPr lang="ru-RU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Заключение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/>
              <a:t>   Рассмотрен подход к синтезу программ алгебраических преобразований и операций</a:t>
            </a:r>
            <a:r>
              <a:rPr lang="en-US"/>
              <a:t>:</a:t>
            </a:r>
            <a:endParaRPr lang="ru-RU"/>
          </a:p>
          <a:p>
            <a:pPr>
              <a:buFontTx/>
              <a:buNone/>
            </a:pPr>
            <a:r>
              <a:rPr lang="ru-RU"/>
              <a:t>	Анализ алгоритма</a:t>
            </a:r>
          </a:p>
          <a:p>
            <a:pPr>
              <a:buFontTx/>
              <a:buNone/>
            </a:pPr>
            <a:r>
              <a:rPr lang="ru-RU"/>
              <a:t>	Выявление закономерности усложнения программы с ростом размерности</a:t>
            </a:r>
          </a:p>
          <a:p>
            <a:pPr>
              <a:buFontTx/>
              <a:buNone/>
            </a:pPr>
            <a:r>
              <a:rPr lang="ru-RU"/>
              <a:t>	Синтез программы разными методами</a:t>
            </a:r>
          </a:p>
          <a:p>
            <a:pPr>
              <a:buFontTx/>
              <a:buNone/>
            </a:pPr>
            <a:r>
              <a:rPr lang="ru-RU"/>
              <a:t>	Сравнение цепочек действий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04B8-23C4-4CBD-81FD-701C07F2A0F3}" type="slidenum">
              <a:rPr lang="ru-RU"/>
              <a:pPr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857232"/>
            <a:ext cx="7772400" cy="6318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</a:t>
            </a:r>
            <a:r>
              <a:rPr lang="ru-RU" sz="4000" dirty="0" smtClean="0"/>
              <a:t>оле Галуа и многочлены над полем, расширение поля</a:t>
            </a:r>
            <a:endParaRPr lang="ru-RU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GF(p) </a:t>
            </a:r>
            <a:r>
              <a:rPr lang="en-US" dirty="0">
                <a:sym typeface="Symbol" pitchFamily="18" charset="2"/>
              </a:rPr>
              <a:t> </a:t>
            </a:r>
            <a:r>
              <a:rPr lang="ru-RU" dirty="0">
                <a:sym typeface="Symbol" pitchFamily="18" charset="2"/>
              </a:rPr>
              <a:t>простое поле</a:t>
            </a:r>
            <a:r>
              <a:rPr lang="en-US" dirty="0">
                <a:sym typeface="Symbol" pitchFamily="18" charset="2"/>
              </a:rPr>
              <a:t>;</a:t>
            </a:r>
          </a:p>
          <a:p>
            <a:r>
              <a:rPr lang="en-US" dirty="0"/>
              <a:t>GF(p</a:t>
            </a:r>
            <a:r>
              <a:rPr lang="en-US" baseline="30000" dirty="0"/>
              <a:t>m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 </a:t>
            </a:r>
            <a:r>
              <a:rPr lang="ru-RU" dirty="0">
                <a:sym typeface="Symbol" pitchFamily="18" charset="2"/>
              </a:rPr>
              <a:t>его расширение </a:t>
            </a:r>
            <a:r>
              <a:rPr lang="en-US" dirty="0"/>
              <a:t>GF(p)</a:t>
            </a:r>
            <a:r>
              <a:rPr lang="ru-RU" dirty="0"/>
              <a:t>(</a:t>
            </a:r>
            <a:r>
              <a:rPr lang="ru-RU" dirty="0">
                <a:sym typeface="Symbol" pitchFamily="18" charset="2"/>
              </a:rPr>
              <a:t></a:t>
            </a:r>
            <a:r>
              <a:rPr lang="ru-RU" dirty="0"/>
              <a:t>),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ru-RU" dirty="0" smtClean="0"/>
              <a:t>где </a:t>
            </a:r>
            <a:r>
              <a:rPr lang="ru-RU" dirty="0">
                <a:sym typeface="Symbol" pitchFamily="18" charset="2"/>
              </a:rPr>
              <a:t> </a:t>
            </a:r>
            <a:r>
              <a:rPr lang="en-US" dirty="0">
                <a:sym typeface="Symbol" pitchFamily="18" charset="2"/>
              </a:rPr>
              <a:t></a:t>
            </a:r>
            <a:r>
              <a:rPr lang="ru-RU" dirty="0">
                <a:sym typeface="Symbol" pitchFamily="18" charset="2"/>
              </a:rPr>
              <a:t> корень неприводимого многочлена </a:t>
            </a:r>
            <a:r>
              <a:rPr lang="en-US" dirty="0">
                <a:sym typeface="Symbol" pitchFamily="18" charset="2"/>
              </a:rPr>
              <a:t>f(X)GF(p)[X] </a:t>
            </a:r>
            <a:r>
              <a:rPr lang="ru-RU" dirty="0">
                <a:sym typeface="Symbol" pitchFamily="18" charset="2"/>
              </a:rPr>
              <a:t>степени </a:t>
            </a:r>
            <a:r>
              <a:rPr lang="en-US" dirty="0">
                <a:sym typeface="Symbol" pitchFamily="18" charset="2"/>
              </a:rPr>
              <a:t>m</a:t>
            </a:r>
            <a:r>
              <a:rPr lang="en-US" dirty="0" smtClean="0">
                <a:sym typeface="Symbol" pitchFamily="18" charset="2"/>
              </a:rPr>
              <a:t>;</a:t>
            </a:r>
          </a:p>
          <a:p>
            <a:r>
              <a:rPr lang="en-US" dirty="0" smtClean="0"/>
              <a:t>GF(p</a:t>
            </a:r>
            <a:r>
              <a:rPr lang="en-US" baseline="30000" dirty="0" smtClean="0"/>
              <a:t>m</a:t>
            </a:r>
            <a:r>
              <a:rPr lang="en-US" dirty="0" smtClean="0"/>
              <a:t>)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 </a:t>
            </a:r>
            <a:r>
              <a:rPr lang="ru-RU" dirty="0" smtClean="0">
                <a:sym typeface="Symbol" pitchFamily="18" charset="2"/>
              </a:rPr>
              <a:t>расширение </a:t>
            </a:r>
            <a:r>
              <a:rPr lang="en-US" dirty="0" smtClean="0"/>
              <a:t>GF(p</a:t>
            </a:r>
            <a:r>
              <a:rPr lang="en-US" baseline="30000" dirty="0" smtClean="0"/>
              <a:t>m</a:t>
            </a:r>
            <a:r>
              <a:rPr lang="en-US" dirty="0" smtClean="0"/>
              <a:t>)</a:t>
            </a:r>
            <a:r>
              <a:rPr lang="ru-RU" dirty="0" smtClean="0"/>
              <a:t>(</a:t>
            </a:r>
            <a:r>
              <a:rPr lang="ru-RU" dirty="0" smtClean="0">
                <a:sym typeface="Symbol" pitchFamily="18" charset="2"/>
              </a:rPr>
              <a:t>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поля </a:t>
            </a:r>
            <a:r>
              <a:rPr lang="en-US" dirty="0" smtClean="0"/>
              <a:t>GF(p</a:t>
            </a:r>
            <a:r>
              <a:rPr lang="en-US" baseline="30000" dirty="0" smtClean="0"/>
              <a:t>m</a:t>
            </a:r>
            <a:r>
              <a:rPr lang="en-US" dirty="0" smtClean="0"/>
              <a:t>) </a:t>
            </a:r>
            <a:r>
              <a:rPr lang="ru-RU" dirty="0" smtClean="0"/>
              <a:t>где </a:t>
            </a:r>
            <a:r>
              <a:rPr lang="ru-RU" dirty="0" smtClean="0">
                <a:sym typeface="Symbol" pitchFamily="18" charset="2"/>
              </a:rPr>
              <a:t> </a:t>
            </a:r>
            <a:r>
              <a:rPr lang="en-US" dirty="0" smtClean="0">
                <a:sym typeface="Symbol" pitchFamily="18" charset="2"/>
              </a:rPr>
              <a:t></a:t>
            </a:r>
            <a:r>
              <a:rPr lang="ru-RU" dirty="0" smtClean="0">
                <a:sym typeface="Symbol" pitchFamily="18" charset="2"/>
              </a:rPr>
              <a:t> корень неприводимого многочлена </a:t>
            </a:r>
            <a:r>
              <a:rPr lang="en-US" dirty="0" smtClean="0">
                <a:sym typeface="Symbol" pitchFamily="18" charset="2"/>
              </a:rPr>
              <a:t>g(Y) </a:t>
            </a:r>
            <a:r>
              <a:rPr lang="ru-RU" dirty="0" smtClean="0">
                <a:sym typeface="Symbol" pitchFamily="18" charset="2"/>
              </a:rPr>
              <a:t>степени </a:t>
            </a:r>
            <a:r>
              <a:rPr lang="en-US" dirty="0" smtClean="0">
                <a:sym typeface="Symbol" pitchFamily="18" charset="2"/>
              </a:rPr>
              <a:t>k</a:t>
            </a:r>
            <a:r>
              <a:rPr lang="ru-RU" dirty="0" smtClean="0">
                <a:sym typeface="Symbol" pitchFamily="18" charset="2"/>
              </a:rPr>
              <a:t> над </a:t>
            </a:r>
            <a:r>
              <a:rPr lang="en-US" dirty="0" smtClean="0">
                <a:sym typeface="Symbol" pitchFamily="18" charset="2"/>
              </a:rPr>
              <a:t>GF(p); </a:t>
            </a:r>
            <a:r>
              <a:rPr lang="ru-RU" dirty="0" smtClean="0">
                <a:sym typeface="Symbol" pitchFamily="18" charset="2"/>
              </a:rPr>
              <a:t>НОД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err="1" smtClean="0">
                <a:sym typeface="Symbol" pitchFamily="18" charset="2"/>
              </a:rPr>
              <a:t>m,k</a:t>
            </a:r>
            <a:r>
              <a:rPr lang="en-US" dirty="0" smtClean="0">
                <a:sym typeface="Symbol" pitchFamily="18" charset="2"/>
              </a:rPr>
              <a:t>)=1.</a:t>
            </a:r>
            <a:endParaRPr lang="en-US" dirty="0" smtClean="0">
              <a:sym typeface="Symbol" pitchFamily="18" charset="2"/>
            </a:endParaRPr>
          </a:p>
          <a:p>
            <a:pPr>
              <a:buNone/>
            </a:pPr>
            <a:r>
              <a:rPr lang="en-US" dirty="0">
                <a:sym typeface="Symbol" pitchFamily="18" charset="2"/>
              </a:rPr>
              <a:t>	</a:t>
            </a:r>
            <a:r>
              <a:rPr lang="ru-RU" dirty="0" smtClean="0">
                <a:sym typeface="Symbol" pitchFamily="18" charset="2"/>
              </a:rPr>
              <a:t>Элементами</a:t>
            </a:r>
            <a:r>
              <a:rPr lang="ru-RU" dirty="0" smtClean="0">
                <a:sym typeface="Symbol" pitchFamily="18" charset="2"/>
              </a:rPr>
              <a:t> такого</a:t>
            </a:r>
            <a:r>
              <a:rPr lang="ru-RU" dirty="0" smtClean="0">
                <a:sym typeface="Symbol" pitchFamily="18" charset="2"/>
              </a:rPr>
              <a:t> поля являются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ru-RU" dirty="0" smtClean="0"/>
              <a:t>многочлены </a:t>
            </a:r>
            <a:r>
              <a:rPr lang="ru-RU" dirty="0"/>
              <a:t>над </a:t>
            </a:r>
            <a:r>
              <a:rPr lang="en-US" i="1" dirty="0"/>
              <a:t>GF</a:t>
            </a:r>
            <a:r>
              <a:rPr lang="ru-RU" dirty="0"/>
              <a:t>(</a:t>
            </a:r>
            <a:r>
              <a:rPr lang="en-US" i="1" dirty="0"/>
              <a:t>p</a:t>
            </a:r>
            <a:r>
              <a:rPr lang="en-US" i="1" baseline="30000" dirty="0"/>
              <a:t>m</a:t>
            </a:r>
            <a:r>
              <a:rPr lang="ru-RU" dirty="0"/>
              <a:t>) степени не выше </a:t>
            </a:r>
            <a:r>
              <a:rPr lang="en-US" i="1" dirty="0"/>
              <a:t>k</a:t>
            </a:r>
            <a:r>
              <a:rPr lang="en-US" dirty="0">
                <a:sym typeface="Symbol"/>
              </a:rPr>
              <a:t></a:t>
            </a:r>
            <a:r>
              <a:rPr lang="ru-RU" dirty="0"/>
              <a:t>1, их коэффициенты являются многочленами над </a:t>
            </a:r>
            <a:r>
              <a:rPr lang="en-US" i="1" dirty="0"/>
              <a:t>GF</a:t>
            </a:r>
            <a:r>
              <a:rPr lang="ru-RU" dirty="0"/>
              <a:t>(</a:t>
            </a:r>
            <a:r>
              <a:rPr lang="en-US" i="1" dirty="0"/>
              <a:t>p</a:t>
            </a:r>
            <a:r>
              <a:rPr lang="ru-RU" dirty="0"/>
              <a:t>) степени не выше </a:t>
            </a:r>
            <a:r>
              <a:rPr lang="en-US" i="1" dirty="0"/>
              <a:t>m</a:t>
            </a:r>
            <a:r>
              <a:rPr lang="en-US" dirty="0">
                <a:sym typeface="Symbol"/>
              </a:rPr>
              <a:t></a:t>
            </a:r>
            <a:r>
              <a:rPr lang="ru-RU" dirty="0"/>
              <a:t>1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ED41-A1AF-4E89-A9F8-08DE912ECD3A}" type="slidenum">
              <a:rPr lang="ru-RU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Базовые операции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Умножение в</a:t>
            </a:r>
            <a:r>
              <a:rPr lang="en-US" dirty="0" smtClean="0"/>
              <a:t> GF(q) </a:t>
            </a:r>
            <a:r>
              <a:rPr lang="ru-RU" dirty="0" smtClean="0"/>
              <a:t>и</a:t>
            </a:r>
            <a:r>
              <a:rPr lang="en-US" dirty="0" smtClean="0"/>
              <a:t> GF(</a:t>
            </a:r>
            <a:r>
              <a:rPr lang="en-US" dirty="0" err="1" smtClean="0"/>
              <a:t>q</a:t>
            </a:r>
            <a:r>
              <a:rPr lang="en-US" baseline="30000" dirty="0" err="1" smtClean="0"/>
              <a:t>k</a:t>
            </a:r>
            <a:r>
              <a:rPr lang="en-US" dirty="0" smtClean="0"/>
              <a:t>), q=p</a:t>
            </a:r>
            <a:r>
              <a:rPr lang="en-US" baseline="30000" dirty="0" smtClean="0"/>
              <a:t>m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Приведение </a:t>
            </a:r>
            <a:r>
              <a:rPr lang="ru-RU" dirty="0"/>
              <a:t>по модулю многочлена малого </a:t>
            </a:r>
            <a:r>
              <a:rPr lang="ru-RU" dirty="0" smtClean="0"/>
              <a:t>веса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Возведение </a:t>
            </a:r>
            <a:r>
              <a:rPr lang="ru-RU" dirty="0"/>
              <a:t>в степень характеристики поля в </a:t>
            </a:r>
            <a:r>
              <a:rPr lang="en-US" dirty="0"/>
              <a:t>GF(q) </a:t>
            </a:r>
            <a:r>
              <a:rPr lang="ru-RU" dirty="0"/>
              <a:t>и</a:t>
            </a:r>
            <a:r>
              <a:rPr lang="en-US" dirty="0"/>
              <a:t> GF(</a:t>
            </a:r>
            <a:r>
              <a:rPr lang="en-US" dirty="0" err="1"/>
              <a:t>q</a:t>
            </a:r>
            <a:r>
              <a:rPr lang="en-US" baseline="30000" dirty="0" err="1"/>
              <a:t>k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/>
              <a:t>Возведение в степень в </a:t>
            </a:r>
            <a:r>
              <a:rPr lang="en-US" dirty="0"/>
              <a:t>GF(q) </a:t>
            </a:r>
            <a:r>
              <a:rPr lang="ru-RU" dirty="0"/>
              <a:t>и</a:t>
            </a:r>
            <a:r>
              <a:rPr lang="en-US" dirty="0"/>
              <a:t> GF(</a:t>
            </a:r>
            <a:r>
              <a:rPr lang="en-US" dirty="0" err="1"/>
              <a:t>q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9E82-38E2-4555-A9EE-CB48AB72FD99}" type="slidenum">
              <a:rPr lang="ru-RU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285728"/>
            <a:ext cx="7772400" cy="1785950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Алгоритм </a:t>
            </a:r>
            <a:r>
              <a:rPr lang="ru-RU" sz="4000" b="1" dirty="0" smtClean="0"/>
              <a:t>приведения по модулю многочлена малого веса</a:t>
            </a:r>
            <a:r>
              <a:rPr lang="ru-RU" sz="4000" dirty="0"/>
              <a:t/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Вход:</a:t>
            </a:r>
            <a:r>
              <a:rPr lang="en-US" sz="2800" dirty="0"/>
              <a:t>g</a:t>
            </a:r>
            <a:r>
              <a:rPr lang="ru-RU" sz="2800" i="1" dirty="0"/>
              <a:t>(</a:t>
            </a:r>
            <a:r>
              <a:rPr lang="en-US" sz="2800" dirty="0"/>
              <a:t>Y</a:t>
            </a:r>
            <a:r>
              <a:rPr lang="ru-RU" sz="2800" i="1" dirty="0"/>
              <a:t>)</a:t>
            </a:r>
            <a:r>
              <a:rPr lang="ru-RU" sz="2800" dirty="0"/>
              <a:t>=</a:t>
            </a:r>
            <a:r>
              <a:rPr lang="en-US" sz="2800" dirty="0"/>
              <a:t> </a:t>
            </a:r>
            <a:r>
              <a:rPr lang="en-US" sz="2800" dirty="0" err="1"/>
              <a:t>a+bY^t+Y^k</a:t>
            </a:r>
            <a:r>
              <a:rPr lang="en-US" sz="2800" dirty="0"/>
              <a:t>; deg g(Y)=k; </a:t>
            </a:r>
            <a:r>
              <a:rPr lang="en-US" sz="2800" dirty="0" err="1"/>
              <a:t>t</a:t>
            </a:r>
            <a:r>
              <a:rPr lang="en-US" sz="2800" dirty="0" err="1">
                <a:sym typeface="Symbol" pitchFamily="18" charset="2"/>
              </a:rPr>
              <a:t>k</a:t>
            </a:r>
            <a:r>
              <a:rPr lang="en-US" sz="2800" dirty="0">
                <a:sym typeface="Symbol" pitchFamily="18" charset="2"/>
              </a:rPr>
              <a:t>/2</a:t>
            </a:r>
          </a:p>
          <a:p>
            <a:r>
              <a:rPr lang="en-US" sz="2800" dirty="0"/>
              <a:t>a(Y)</a:t>
            </a:r>
            <a:r>
              <a:rPr lang="en-US" sz="2800" dirty="0">
                <a:sym typeface="Symbol" pitchFamily="18" charset="2"/>
              </a:rPr>
              <a:t>GF(q)[Y]</a:t>
            </a:r>
            <a:r>
              <a:rPr lang="en-US" sz="2800" dirty="0"/>
              <a:t>; deg</a:t>
            </a:r>
            <a:r>
              <a:rPr lang="ru-RU" sz="2800" dirty="0"/>
              <a:t> </a:t>
            </a:r>
            <a:r>
              <a:rPr lang="en-US" sz="2800" dirty="0"/>
              <a:t>g(Y)</a:t>
            </a:r>
            <a:r>
              <a:rPr lang="en-US" sz="2800" dirty="0">
                <a:sym typeface="Symbol" pitchFamily="18" charset="2"/>
              </a:rPr>
              <a:t></a:t>
            </a:r>
            <a:r>
              <a:rPr lang="ru-RU" sz="2800" dirty="0"/>
              <a:t>2</a:t>
            </a:r>
            <a:r>
              <a:rPr lang="en-US" sz="2800" i="1" dirty="0"/>
              <a:t>k</a:t>
            </a:r>
            <a:r>
              <a:rPr lang="ru-RU" sz="2800" dirty="0"/>
              <a:t>-2</a:t>
            </a:r>
            <a:r>
              <a:rPr lang="en-US" sz="2800" dirty="0"/>
              <a:t>.</a:t>
            </a:r>
            <a:endParaRPr lang="ru-RU" sz="2800" dirty="0"/>
          </a:p>
          <a:p>
            <a:r>
              <a:rPr lang="ru-RU" sz="2800" dirty="0"/>
              <a:t>Выход: </a:t>
            </a:r>
            <a:r>
              <a:rPr lang="en-US" sz="2800" dirty="0"/>
              <a:t>r(Y)=</a:t>
            </a:r>
            <a:r>
              <a:rPr lang="en-US" sz="2800" dirty="0" err="1"/>
              <a:t>rem</a:t>
            </a:r>
            <a:r>
              <a:rPr lang="en-US" sz="2800" dirty="0"/>
              <a:t> (a(Y),g(Y)) </a:t>
            </a:r>
            <a:r>
              <a:rPr lang="en-US" sz="2800" dirty="0">
                <a:sym typeface="Symbol" pitchFamily="18" charset="2"/>
              </a:rPr>
              <a:t>GF(q)[Y]</a:t>
            </a:r>
            <a:r>
              <a:rPr lang="en-US" sz="2800" dirty="0"/>
              <a:t>. </a:t>
            </a:r>
            <a:endParaRPr lang="en-US" sz="2800" dirty="0" smtClean="0"/>
          </a:p>
          <a:p>
            <a:pPr>
              <a:buNone/>
            </a:pPr>
            <a:r>
              <a:rPr lang="en-US" sz="2800" dirty="0"/>
              <a:t>	</a:t>
            </a:r>
            <a:r>
              <a:rPr lang="ru-RU" sz="2800" dirty="0" smtClean="0"/>
              <a:t>Вычисления</a:t>
            </a:r>
            <a:r>
              <a:rPr lang="ru-RU" sz="2800" dirty="0"/>
              <a:t>:</a:t>
            </a:r>
            <a:r>
              <a:rPr lang="en-US" sz="2800" dirty="0"/>
              <a:t> s=k-1+t</a:t>
            </a:r>
          </a:p>
          <a:p>
            <a:r>
              <a:rPr lang="en-US" sz="2800" dirty="0"/>
              <a:t>q(Y)=[a(Y)/</a:t>
            </a:r>
            <a:r>
              <a:rPr lang="en-US" sz="2800" dirty="0" err="1"/>
              <a:t>y</a:t>
            </a:r>
            <a:r>
              <a:rPr lang="en-US" sz="2800" baseline="30000" dirty="0" err="1"/>
              <a:t>s</a:t>
            </a:r>
            <a:r>
              <a:rPr lang="en-US" sz="2800" dirty="0"/>
              <a:t>], r(Y)=a(Y)mod Y</a:t>
            </a:r>
            <a:r>
              <a:rPr lang="en-US" sz="2800" baseline="30000" dirty="0"/>
              <a:t>s</a:t>
            </a:r>
            <a:r>
              <a:rPr lang="en-US" sz="2800" dirty="0"/>
              <a:t>;</a:t>
            </a:r>
          </a:p>
          <a:p>
            <a:r>
              <a:rPr lang="en-US" sz="2800" dirty="0"/>
              <a:t>r(Y)=r(Y)-</a:t>
            </a:r>
            <a:r>
              <a:rPr lang="en-US" sz="2800" dirty="0" err="1"/>
              <a:t>bq</a:t>
            </a:r>
            <a:r>
              <a:rPr lang="en-US" sz="2800" dirty="0"/>
              <a:t>(Y)Y^{2s-2k+1}-</a:t>
            </a:r>
            <a:r>
              <a:rPr lang="en-US" sz="2800" dirty="0" err="1"/>
              <a:t>aq</a:t>
            </a:r>
            <a:r>
              <a:rPr lang="en-US" sz="2800" dirty="0"/>
              <a:t>(Y)Y^{2s-2k+1-t}</a:t>
            </a:r>
          </a:p>
          <a:p>
            <a:r>
              <a:rPr lang="en-US" sz="2800" dirty="0"/>
              <a:t>q(Y)=[r(Y)/</a:t>
            </a:r>
            <a:r>
              <a:rPr lang="en-US" sz="2800" dirty="0" err="1"/>
              <a:t>y</a:t>
            </a:r>
            <a:r>
              <a:rPr lang="en-US" sz="2800" baseline="30000" dirty="0" err="1"/>
              <a:t>k</a:t>
            </a:r>
            <a:r>
              <a:rPr lang="en-US" sz="2800" dirty="0"/>
              <a:t>], r(Y)=r(Y)mod </a:t>
            </a:r>
            <a:r>
              <a:rPr lang="en-US" sz="2800" dirty="0" err="1"/>
              <a:t>Y</a:t>
            </a:r>
            <a:r>
              <a:rPr lang="en-US" sz="2800" baseline="30000" dirty="0" err="1"/>
              <a:t>k</a:t>
            </a:r>
            <a:r>
              <a:rPr lang="en-US" sz="2800" dirty="0"/>
              <a:t>;</a:t>
            </a:r>
          </a:p>
          <a:p>
            <a:r>
              <a:rPr lang="en-US" sz="2800" dirty="0"/>
              <a:t>r(Y)=r(Y)-</a:t>
            </a:r>
            <a:r>
              <a:rPr lang="en-US" sz="2800" dirty="0" err="1"/>
              <a:t>bq</a:t>
            </a:r>
            <a:r>
              <a:rPr lang="en-US" sz="2800" dirty="0"/>
              <a:t>(Y)</a:t>
            </a:r>
            <a:r>
              <a:rPr lang="en-US" sz="2800" dirty="0" err="1"/>
              <a:t>Y^t-aq</a:t>
            </a:r>
            <a:r>
              <a:rPr lang="en-US" sz="2800" dirty="0"/>
              <a:t>(Y).</a:t>
            </a:r>
            <a:endParaRPr lang="ru-RU" sz="2800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DAE8-E210-4793-8248-D14CB0185817}" type="slidenum">
              <a:rPr lang="ru-RU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/>
              <a:t>Вход:</a:t>
            </a:r>
            <a:r>
              <a:rPr lang="en-US" sz="2400"/>
              <a:t>g</a:t>
            </a:r>
            <a:r>
              <a:rPr lang="ru-RU" sz="2400" i="1"/>
              <a:t>(</a:t>
            </a:r>
            <a:r>
              <a:rPr lang="en-US" sz="2400"/>
              <a:t>X</a:t>
            </a:r>
            <a:r>
              <a:rPr lang="ru-RU" sz="2400" i="1"/>
              <a:t>)</a:t>
            </a:r>
            <a:r>
              <a:rPr lang="ru-RU" sz="2400"/>
              <a:t>=</a:t>
            </a:r>
            <a:r>
              <a:rPr lang="en-US" sz="2400"/>
              <a:t> </a:t>
            </a:r>
            <a:r>
              <a:rPr lang="ru-RU" sz="2400"/>
              <a:t>1</a:t>
            </a:r>
            <a:r>
              <a:rPr lang="en-US" sz="2400"/>
              <a:t>+</a:t>
            </a:r>
            <a:r>
              <a:rPr lang="ru-RU" sz="2400"/>
              <a:t>2</a:t>
            </a:r>
            <a:r>
              <a:rPr lang="en-US" sz="2400"/>
              <a:t>X+X</a:t>
            </a:r>
            <a:r>
              <a:rPr lang="ru-RU" sz="2400" baseline="30000"/>
              <a:t>9</a:t>
            </a:r>
            <a:r>
              <a:rPr lang="ru-RU" sz="2400">
                <a:sym typeface="Symbol" pitchFamily="18" charset="2"/>
              </a:rPr>
              <a:t></a:t>
            </a:r>
            <a:r>
              <a:rPr lang="en-US" sz="2400">
                <a:sym typeface="Symbol" pitchFamily="18" charset="2"/>
              </a:rPr>
              <a:t>GF(7)[X]</a:t>
            </a:r>
            <a:r>
              <a:rPr lang="en-US" sz="2400"/>
              <a:t>; deg g(X)=</a:t>
            </a:r>
            <a:r>
              <a:rPr lang="ru-RU" sz="2400"/>
              <a:t>9.</a:t>
            </a:r>
          </a:p>
          <a:p>
            <a:r>
              <a:rPr lang="en-US" sz="2400"/>
              <a:t>a(X)</a:t>
            </a:r>
            <a:r>
              <a:rPr lang="ru-RU" sz="2400"/>
              <a:t>=01234560123456010</a:t>
            </a:r>
            <a:r>
              <a:rPr lang="en-US" sz="2400">
                <a:sym typeface="Symbol" pitchFamily="18" charset="2"/>
              </a:rPr>
              <a:t>GF(</a:t>
            </a:r>
            <a:r>
              <a:rPr lang="ru-RU" sz="2400">
                <a:sym typeface="Symbol" pitchFamily="18" charset="2"/>
              </a:rPr>
              <a:t>7</a:t>
            </a:r>
            <a:r>
              <a:rPr lang="en-US" sz="2400">
                <a:sym typeface="Symbol" pitchFamily="18" charset="2"/>
              </a:rPr>
              <a:t>)[X]</a:t>
            </a:r>
            <a:r>
              <a:rPr lang="en-US" sz="2400"/>
              <a:t>; deg</a:t>
            </a:r>
            <a:r>
              <a:rPr lang="ru-RU" sz="2400"/>
              <a:t> </a:t>
            </a:r>
            <a:r>
              <a:rPr lang="en-US" sz="2400"/>
              <a:t>a(X)=15</a:t>
            </a:r>
            <a:r>
              <a:rPr lang="en-US" sz="2400">
                <a:sym typeface="Symbol" pitchFamily="18" charset="2"/>
              </a:rPr>
              <a:t></a:t>
            </a:r>
            <a:r>
              <a:rPr lang="en-US" sz="2400"/>
              <a:t>16.</a:t>
            </a:r>
            <a:endParaRPr lang="ru-RU" sz="2400"/>
          </a:p>
          <a:p>
            <a:r>
              <a:rPr lang="en-US" sz="2400"/>
              <a:t>s=k-1+t=9-1+1=9</a:t>
            </a:r>
          </a:p>
          <a:p>
            <a:r>
              <a:rPr lang="en-US" sz="2400"/>
              <a:t>q(Y)=[a(X)/X</a:t>
            </a:r>
            <a:r>
              <a:rPr lang="en-US" sz="2400" baseline="30000"/>
              <a:t>9</a:t>
            </a:r>
            <a:r>
              <a:rPr lang="en-US" sz="2400"/>
              <a:t>]= </a:t>
            </a:r>
            <a:r>
              <a:rPr lang="ru-RU" sz="2400"/>
              <a:t>23456010</a:t>
            </a:r>
            <a:r>
              <a:rPr lang="en-US" sz="2400"/>
              <a:t>, r(X)=a(X)mod X</a:t>
            </a:r>
            <a:r>
              <a:rPr lang="en-US" sz="2400" baseline="30000"/>
              <a:t>9</a:t>
            </a:r>
            <a:r>
              <a:rPr lang="en-US" sz="2400"/>
              <a:t>=</a:t>
            </a:r>
            <a:r>
              <a:rPr lang="ru-RU" sz="2400"/>
              <a:t>012345601</a:t>
            </a:r>
            <a:endParaRPr lang="en-US" sz="2400"/>
          </a:p>
          <a:p>
            <a:r>
              <a:rPr lang="en-US" sz="2400"/>
              <a:t>r(Y)=r(X) </a:t>
            </a:r>
            <a:r>
              <a:rPr lang="en-US" sz="2400">
                <a:sym typeface="Symbol" pitchFamily="18" charset="2"/>
              </a:rPr>
              <a:t></a:t>
            </a:r>
            <a:r>
              <a:rPr lang="en-US" sz="2400"/>
              <a:t> bq(X)X</a:t>
            </a:r>
            <a:r>
              <a:rPr lang="en-US" sz="2400" baseline="30000"/>
              <a:t>1</a:t>
            </a:r>
            <a:r>
              <a:rPr lang="en-US" sz="2400">
                <a:sym typeface="Symbol" pitchFamily="18" charset="2"/>
              </a:rPr>
              <a:t></a:t>
            </a:r>
            <a:r>
              <a:rPr lang="en-US" sz="2400"/>
              <a:t>aq(X)X</a:t>
            </a:r>
            <a:r>
              <a:rPr lang="en-US" sz="2400" baseline="30000"/>
              <a:t>0</a:t>
            </a:r>
            <a:r>
              <a:rPr lang="en-US" sz="2400"/>
              <a:t>=</a:t>
            </a:r>
          </a:p>
          <a:p>
            <a:r>
              <a:rPr lang="ru-RU" sz="2400"/>
              <a:t>012345601 </a:t>
            </a:r>
            <a:r>
              <a:rPr lang="en-US" sz="2400">
                <a:sym typeface="Symbol" pitchFamily="18" charset="2"/>
              </a:rPr>
              <a:t></a:t>
            </a:r>
            <a:r>
              <a:rPr lang="en-US" sz="2400"/>
              <a:t> 2(</a:t>
            </a:r>
            <a:r>
              <a:rPr lang="ru-RU" sz="2400"/>
              <a:t>23456010</a:t>
            </a:r>
            <a:r>
              <a:rPr lang="en-US" sz="2400"/>
              <a:t>)X </a:t>
            </a:r>
            <a:r>
              <a:rPr lang="en-US" sz="2400">
                <a:sym typeface="Symbol" pitchFamily="18" charset="2"/>
              </a:rPr>
              <a:t></a:t>
            </a:r>
            <a:r>
              <a:rPr lang="en-US" sz="2400"/>
              <a:t> </a:t>
            </a:r>
            <a:r>
              <a:rPr lang="ru-RU" sz="2400"/>
              <a:t>23456010</a:t>
            </a:r>
            <a:r>
              <a:rPr lang="en-US" sz="2400"/>
              <a:t> q(Y)=</a:t>
            </a:r>
          </a:p>
          <a:p>
            <a:r>
              <a:rPr lang="en-US" sz="2800"/>
              <a:t> </a:t>
            </a:r>
            <a:r>
              <a:rPr lang="en-US" sz="2400"/>
              <a:t>012345601</a:t>
            </a:r>
            <a:r>
              <a:rPr lang="en-US" sz="2400">
                <a:sym typeface="Symbol" pitchFamily="18" charset="2"/>
              </a:rPr>
              <a:t></a:t>
            </a:r>
            <a:r>
              <a:rPr lang="en-US" sz="2400"/>
              <a:t> 046135020  </a:t>
            </a:r>
            <a:r>
              <a:rPr lang="en-US" sz="2400">
                <a:sym typeface="Symbol" pitchFamily="18" charset="2"/>
              </a:rPr>
              <a:t></a:t>
            </a:r>
            <a:r>
              <a:rPr lang="en-US" sz="2400"/>
              <a:t>23456010  =</a:t>
            </a:r>
          </a:p>
          <a:p>
            <a:r>
              <a:rPr lang="en-US" sz="2400"/>
              <a:t> 012345601+ 031642050+ 543210600= 516420551</a:t>
            </a:r>
          </a:p>
          <a:p>
            <a:r>
              <a:rPr lang="en-US" sz="2400"/>
              <a:t>q(X)=[r(X)/X</a:t>
            </a:r>
            <a:r>
              <a:rPr lang="en-US" sz="2400" baseline="30000"/>
              <a:t>k</a:t>
            </a:r>
            <a:r>
              <a:rPr lang="en-US" sz="2400"/>
              <a:t>]=0, r(X)=r(X)mod X</a:t>
            </a:r>
            <a:r>
              <a:rPr lang="en-US" sz="2400" baseline="30000"/>
              <a:t>k</a:t>
            </a:r>
            <a:r>
              <a:rPr lang="en-US" sz="2400"/>
              <a:t>=516420551;</a:t>
            </a:r>
          </a:p>
          <a:p>
            <a:r>
              <a:rPr lang="en-US" sz="2400"/>
              <a:t>r(X)=r(X)-bq(X)X^t-aq(X)=516420551.</a:t>
            </a:r>
            <a:endParaRPr lang="ru-RU" sz="2400"/>
          </a:p>
          <a:p>
            <a:endParaRPr lang="ru-RU" sz="240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D132-BA06-4D37-B0A0-8444D4185293}" type="slidenum">
              <a:rPr lang="ru-RU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Проверка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1800"/>
              <a:t>01234560123456010      </a:t>
            </a:r>
            <a:br>
              <a:rPr lang="ru-RU" sz="1800"/>
            </a:br>
            <a:r>
              <a:rPr lang="ru-RU" sz="1800"/>
              <a:t>0000001200000001</a:t>
            </a:r>
            <a:br>
              <a:rPr lang="ru-RU" sz="1800"/>
            </a:br>
            <a:r>
              <a:rPr lang="ru-RU" sz="1800"/>
              <a:t>-----------------------------</a:t>
            </a:r>
            <a:br>
              <a:rPr lang="ru-RU" sz="1800"/>
            </a:br>
            <a:r>
              <a:rPr lang="ru-RU" sz="1800"/>
              <a:t>01234555123456</a:t>
            </a:r>
            <a:br>
              <a:rPr lang="ru-RU" sz="1800"/>
            </a:br>
            <a:r>
              <a:rPr lang="ru-RU" sz="1800"/>
              <a:t>00006500000006</a:t>
            </a:r>
            <a:br>
              <a:rPr lang="ru-RU" sz="1800"/>
            </a:br>
            <a:r>
              <a:rPr lang="ru-RU" sz="1800"/>
              <a:t>-------------------------</a:t>
            </a:r>
            <a:br>
              <a:rPr lang="ru-RU" sz="1800"/>
            </a:br>
            <a:r>
              <a:rPr lang="ru-RU" sz="1800"/>
              <a:t>0123505512345</a:t>
            </a:r>
            <a:br>
              <a:rPr lang="ru-RU" sz="1800"/>
            </a:br>
            <a:r>
              <a:rPr lang="ru-RU" sz="1800"/>
              <a:t>0005300000005</a:t>
            </a:r>
            <a:br>
              <a:rPr lang="ru-RU" sz="1800"/>
            </a:br>
            <a:r>
              <a:rPr lang="ru-RU" sz="1800"/>
              <a:t>----------------------</a:t>
            </a:r>
            <a:br>
              <a:rPr lang="ru-RU" sz="1800"/>
            </a:br>
            <a:r>
              <a:rPr lang="ru-RU" sz="1800"/>
              <a:t>012520551234</a:t>
            </a:r>
            <a:br>
              <a:rPr lang="ru-RU" sz="1800"/>
            </a:br>
            <a:r>
              <a:rPr lang="ru-RU" sz="1800"/>
              <a:t>004100000004</a:t>
            </a:r>
            <a:br>
              <a:rPr lang="ru-RU" sz="1800"/>
            </a:br>
            <a:r>
              <a:rPr lang="ru-RU" sz="1800"/>
              <a:t>--------------------</a:t>
            </a:r>
            <a:br>
              <a:rPr lang="ru-RU" sz="1800"/>
            </a:br>
            <a:r>
              <a:rPr lang="ru-RU" sz="1800"/>
              <a:t>01542055123</a:t>
            </a:r>
            <a:br>
              <a:rPr lang="ru-RU" sz="1800"/>
            </a:br>
            <a:r>
              <a:rPr lang="ru-RU" sz="1800"/>
              <a:t>03600000003</a:t>
            </a:r>
            <a:br>
              <a:rPr lang="ru-RU" sz="1800"/>
            </a:br>
            <a:r>
              <a:rPr lang="ru-RU" sz="1800"/>
              <a:t>-------------------</a:t>
            </a:r>
            <a:br>
              <a:rPr lang="ru-RU" sz="1800"/>
            </a:br>
            <a:r>
              <a:rPr lang="ru-RU" sz="1800"/>
              <a:t>0564205512</a:t>
            </a:r>
            <a:br>
              <a:rPr lang="ru-RU" sz="1800"/>
            </a:br>
            <a:r>
              <a:rPr lang="ru-RU" sz="1800"/>
              <a:t>2400000002</a:t>
            </a:r>
            <a:br>
              <a:rPr lang="ru-RU" sz="1800"/>
            </a:br>
            <a:r>
              <a:rPr lang="ru-RU" sz="1800"/>
              <a:t>========</a:t>
            </a:r>
            <a:br>
              <a:rPr lang="ru-RU" sz="1800"/>
            </a:br>
            <a:r>
              <a:rPr lang="ru-RU" sz="1800" b="1"/>
              <a:t>5164205551</a:t>
            </a:r>
            <a:br>
              <a:rPr lang="ru-RU" sz="1800" b="1"/>
            </a:br>
            <a:endParaRPr lang="ru-RU" sz="1800" b="1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D203-CEBF-4A12-BDDE-2322B76CB712}" type="slidenum">
              <a:rPr lang="ru-RU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Умножение в </a:t>
            </a:r>
            <a:r>
              <a:rPr lang="en-US" sz="4000" dirty="0" smtClean="0"/>
              <a:t>GF(q)[</a:t>
            </a:r>
            <a:r>
              <a:rPr lang="en-US" sz="4000" dirty="0"/>
              <a:t>X] </a:t>
            </a:r>
            <a:r>
              <a:rPr lang="ru-RU" sz="4000" dirty="0"/>
              <a:t>по методу Карацубы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79FD-0E15-4FD5-81B8-5BD3568D526C}" type="slidenum">
              <a:rPr lang="ru-RU"/>
              <a:pPr/>
              <a:t>8</a:t>
            </a:fld>
            <a:endParaRPr lang="ru-RU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755650" y="1635125"/>
          <a:ext cx="7239000" cy="4127500"/>
        </p:xfrm>
        <a:graphic>
          <a:graphicData uri="http://schemas.openxmlformats.org/presentationml/2006/ole">
            <p:oleObj spid="_x0000_s44034" name="Equation" r:id="rId4" imgW="7238880" imgH="4127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Базис вычислений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  <a:endParaRPr lang="ru-RU"/>
          </a:p>
        </p:txBody>
      </p:sp>
      <p:sp>
        <p:nvSpPr>
          <p:cNvPr id="4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7B13-98C2-440C-B3B1-7DFF4E14176F}" type="slidenum">
              <a:rPr lang="ru-RU"/>
              <a:pPr/>
              <a:t>9</a:t>
            </a:fld>
            <a:endParaRPr lang="ru-RU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  </a:t>
            </a:r>
            <a:endParaRPr lang="ru-RU" sz="3200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692275" y="312420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692275" y="3124200"/>
            <a:ext cx="10810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  <a:endParaRPr lang="ru-RU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989263" y="3124200"/>
            <a:ext cx="10795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a+1</a:t>
            </a:r>
            <a:endParaRPr lang="ru-RU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4500563" y="312420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4500563" y="3124200"/>
            <a:ext cx="108108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endParaRPr lang="ru-RU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5797550" y="3124200"/>
            <a:ext cx="10795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b+1 </a:t>
            </a:r>
            <a:endParaRPr lang="ru-RU"/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1549400" y="5197475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1549400" y="5197475"/>
            <a:ext cx="10810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endParaRPr lang="ru-RU"/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3709988" y="5213350"/>
            <a:ext cx="10795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c+1 </a:t>
            </a:r>
            <a:endParaRPr lang="ru-RU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5580063" y="5197475"/>
            <a:ext cx="129698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c+2</a:t>
            </a:r>
            <a:endParaRPr lang="ru-RU"/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2052638" y="4205288"/>
            <a:ext cx="5048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2268538" y="34845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H="1">
            <a:off x="2557463" y="3557588"/>
            <a:ext cx="24479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9955" name="Oval 19"/>
          <p:cNvSpPr>
            <a:spLocks noChangeArrowheads="1"/>
          </p:cNvSpPr>
          <p:nvPr/>
        </p:nvSpPr>
        <p:spPr bwMode="auto">
          <a:xfrm>
            <a:off x="6013450" y="4132263"/>
            <a:ext cx="5048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 flipH="1">
            <a:off x="6229350" y="34845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2268538" y="35575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>
            <a:off x="3565525" y="3557588"/>
            <a:ext cx="24479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3205163" y="4132263"/>
            <a:ext cx="5048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2268538" y="3484563"/>
            <a:ext cx="10080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 flipH="1">
            <a:off x="4500563" y="43481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4070350" y="4132263"/>
            <a:ext cx="719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sym typeface="Symbol" pitchFamily="18" charset="2"/>
              </a:rPr>
              <a:t>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6086475" y="4108450"/>
            <a:ext cx="719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sym typeface="Symbol" pitchFamily="18" charset="2"/>
              </a:rPr>
              <a:t></a:t>
            </a:r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3276600" y="4141788"/>
            <a:ext cx="719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{</a:t>
            </a:r>
            <a:r>
              <a:rPr lang="ru-RU">
                <a:sym typeface="Symbol" pitchFamily="18" charset="2"/>
              </a:rPr>
              <a:t></a:t>
            </a:r>
            <a:r>
              <a:rPr lang="en-US">
                <a:sym typeface="Symbol" pitchFamily="18" charset="2"/>
              </a:rPr>
              <a:t>}</a:t>
            </a:r>
            <a:endParaRPr lang="ru-RU">
              <a:sym typeface="Symbol" pitchFamily="18" charset="2"/>
            </a:endParaRPr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2268538" y="46370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 flipH="1">
            <a:off x="4357688" y="4565650"/>
            <a:ext cx="18002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>
            <a:off x="2268538" y="4637088"/>
            <a:ext cx="194468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 flipH="1">
            <a:off x="6229350" y="46370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 flipH="1">
            <a:off x="3421063" y="34845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5005388" y="4060825"/>
            <a:ext cx="719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sym typeface="Symbol" pitchFamily="18" charset="2"/>
              </a:rPr>
              <a:t></a:t>
            </a:r>
          </a:p>
        </p:txBody>
      </p:sp>
      <p:sp>
        <p:nvSpPr>
          <p:cNvPr id="39971" name="Oval 35"/>
          <p:cNvSpPr>
            <a:spLocks noChangeArrowheads="1"/>
          </p:cNvSpPr>
          <p:nvPr/>
        </p:nvSpPr>
        <p:spPr bwMode="auto">
          <a:xfrm>
            <a:off x="5005388" y="4132263"/>
            <a:ext cx="5048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 flipH="1">
            <a:off x="5221288" y="34845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9973" name="Line 37"/>
          <p:cNvSpPr>
            <a:spLocks noChangeShapeType="1"/>
          </p:cNvSpPr>
          <p:nvPr/>
        </p:nvSpPr>
        <p:spPr bwMode="auto">
          <a:xfrm flipH="1">
            <a:off x="5365750" y="3557588"/>
            <a:ext cx="8636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9974" name="Oval 38"/>
          <p:cNvSpPr>
            <a:spLocks noChangeArrowheads="1"/>
          </p:cNvSpPr>
          <p:nvPr/>
        </p:nvSpPr>
        <p:spPr bwMode="auto">
          <a:xfrm>
            <a:off x="3997325" y="4132263"/>
            <a:ext cx="5048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>
            <a:off x="3709988" y="43481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9976" name="Line 40"/>
          <p:cNvSpPr>
            <a:spLocks noChangeShapeType="1"/>
          </p:cNvSpPr>
          <p:nvPr/>
        </p:nvSpPr>
        <p:spPr bwMode="auto">
          <a:xfrm>
            <a:off x="4284663" y="456565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9977" name="Text Box 41"/>
          <p:cNvSpPr txBox="1">
            <a:spLocks noChangeArrowheads="1"/>
          </p:cNvSpPr>
          <p:nvPr/>
        </p:nvSpPr>
        <p:spPr bwMode="auto">
          <a:xfrm>
            <a:off x="2125663" y="4179888"/>
            <a:ext cx="719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sym typeface="Symbol" pitchFamily="18" charset="2"/>
              </a:rPr>
              <a:t></a:t>
            </a:r>
          </a:p>
        </p:txBody>
      </p:sp>
      <p:sp>
        <p:nvSpPr>
          <p:cNvPr id="39979" name="Rectangle 43"/>
          <p:cNvSpPr>
            <a:spLocks noChangeArrowheads="1"/>
          </p:cNvSpPr>
          <p:nvPr/>
        </p:nvSpPr>
        <p:spPr bwMode="auto">
          <a:xfrm>
            <a:off x="457200" y="1600200"/>
            <a:ext cx="8229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[</a:t>
            </a:r>
            <a:r>
              <a:rPr lang="en-US" sz="3200" dirty="0" err="1"/>
              <a:t>a,b</a:t>
            </a:r>
            <a:r>
              <a:rPr lang="en-US" sz="3200" dirty="0"/>
              <a:t>]</a:t>
            </a:r>
            <a:r>
              <a:rPr lang="en-US" sz="3200" baseline="-25000" dirty="0"/>
              <a:t>4</a:t>
            </a:r>
            <a:r>
              <a:rPr lang="en-US" sz="3200" dirty="0"/>
              <a:t>=[</a:t>
            </a:r>
            <a:r>
              <a:rPr lang="en-US" sz="3200" dirty="0" err="1"/>
              <a:t>a;b</a:t>
            </a:r>
            <a:r>
              <a:rPr lang="en-US" sz="3200" dirty="0"/>
              <a:t>]</a:t>
            </a:r>
            <a:r>
              <a:rPr lang="en-US" sz="3200" baseline="-25000" dirty="0"/>
              <a:t>2</a:t>
            </a:r>
            <a:r>
              <a:rPr lang="en-US" sz="3200" dirty="0"/>
              <a:t> </a:t>
            </a:r>
            <a:r>
              <a:rPr lang="ru-RU" sz="3200" dirty="0" smtClean="0"/>
              <a:t>  </a:t>
            </a:r>
            <a:r>
              <a:rPr lang="en-US" sz="3200" dirty="0" smtClean="0"/>
              <a:t>[</a:t>
            </a:r>
            <a:r>
              <a:rPr lang="en-US" sz="3200" dirty="0"/>
              <a:t>a+1;b+1]</a:t>
            </a:r>
            <a:r>
              <a:rPr lang="en-US" sz="3200" baseline="-25000" dirty="0"/>
              <a:t>2</a:t>
            </a:r>
            <a:r>
              <a:rPr lang="en-US" sz="3200" dirty="0"/>
              <a:t> </a:t>
            </a:r>
            <a:r>
              <a:rPr lang="ru-RU" sz="3200" dirty="0" smtClean="0"/>
              <a:t>  </a:t>
            </a:r>
            <a:r>
              <a:rPr lang="en-US" sz="3200" dirty="0" smtClean="0"/>
              <a:t>[</a:t>
            </a:r>
            <a:r>
              <a:rPr lang="en-US" sz="3200" dirty="0"/>
              <a:t>a.a+1;b,b+1]</a:t>
            </a:r>
            <a:r>
              <a:rPr lang="en-US" sz="3200" baseline="-25000" dirty="0"/>
              <a:t>2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/>
              <a:t>          c c+1     c+1c+2        c+1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999</Words>
  <Application>Microsoft PowerPoint</Application>
  <PresentationFormat>Экран (4:3)</PresentationFormat>
  <Paragraphs>174</Paragraphs>
  <Slides>23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Symbol</vt:lpstr>
      <vt:lpstr>Times New Roman</vt:lpstr>
      <vt:lpstr>Тема Office</vt:lpstr>
      <vt:lpstr>MathType 6.0 Equation</vt:lpstr>
      <vt:lpstr>Автоматизация программирования некоторых последовательных программ</vt:lpstr>
      <vt:lpstr>Синтез программ</vt:lpstr>
      <vt:lpstr>Поле Галуа и многочлены над полем, расширение поля</vt:lpstr>
      <vt:lpstr>Базовые операции</vt:lpstr>
      <vt:lpstr>Алгоритм приведения по модулю многочлена малого веса </vt:lpstr>
      <vt:lpstr>Пример</vt:lpstr>
      <vt:lpstr>Проверка</vt:lpstr>
      <vt:lpstr>Умножение в GF(q)[X] по методу Карацубы</vt:lpstr>
      <vt:lpstr>Базис вычислений</vt:lpstr>
      <vt:lpstr>Общий шаг</vt:lpstr>
      <vt:lpstr>Символьные преобразования: Удвоение схемы</vt:lpstr>
      <vt:lpstr>Символьные преобразования: Детализация схемы </vt:lpstr>
      <vt:lpstr>Рекурсивный метод</vt:lpstr>
      <vt:lpstr>Контроль синтезируемых программ</vt:lpstr>
      <vt:lpstr>Синтез программы преобразования Уолша-Адамара</vt:lpstr>
      <vt:lpstr>Схема Грина быстрых преобразований Фурье и УолшаАдамара</vt:lpstr>
      <vt:lpstr>Ускорение вычислений</vt:lpstr>
      <vt:lpstr>Формулы и символьные представления вычислений</vt:lpstr>
      <vt:lpstr>Общий шаг </vt:lpstr>
      <vt:lpstr>Пример k=2</vt:lpstr>
      <vt:lpstr> </vt:lpstr>
      <vt:lpstr>Возведение в степень, равную характеристике поля </vt:lpstr>
      <vt:lpstr>Заключение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Фролов</dc:creator>
  <cp:lastModifiedBy>Vinnikov Alexander</cp:lastModifiedBy>
  <cp:revision>37</cp:revision>
  <dcterms:created xsi:type="dcterms:W3CDTF">2010-10-14T18:30:27Z</dcterms:created>
  <dcterms:modified xsi:type="dcterms:W3CDTF">2011-02-23T20:43:44Z</dcterms:modified>
</cp:coreProperties>
</file>