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E7DE-A42C-4245-8F01-8A5CD861D718}" type="datetimeFigureOut">
              <a:rPr lang="ru-RU" smtClean="0"/>
              <a:t>14.03.2011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CCDE-014B-43F7-8119-CE59A3D9072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4%D1%80%D0%B0%D0%BD%D1%86%D1%83%D0%B7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0%D0%B5%D0%B3%D0%B8%D0%BE%D0%BD%D0%B0%D0%BB%D1%8C%D0%BD%D1%8B%D0%B9_%D0%B8%D0%BD%D1%82%D0%B5%D1%80%D0%BD%D0%B5%D1%82-%D1%80%D0%B5%D0%B3%D0%B8%D1%81%D1%82%D1%80%D0%B0%D1%82%D0%BE%D1%80" TargetMode="External"/><Relationship Id="rId2" Type="http://schemas.openxmlformats.org/officeDocument/2006/relationships/hyperlink" Target="http://ru.wikipedia.org/wiki/IA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bina.ru/" TargetMode="External"/><Relationship Id="rId5" Type="http://schemas.openxmlformats.org/officeDocument/2006/relationships/hyperlink" Target="http://ru.wikipedia.org/wiki/IPv6" TargetMode="External"/><Relationship Id="rId4" Type="http://schemas.openxmlformats.org/officeDocument/2006/relationships/hyperlink" Target="http://ru.wikipedia.org/wiki/R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История появления и развития Интернета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Винников А. М.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Появление интернета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1969 г. – создание </a:t>
            </a:r>
            <a:r>
              <a:rPr lang="en-US" dirty="0" smtClean="0"/>
              <a:t>ARPANET</a:t>
            </a:r>
            <a:r>
              <a:rPr lang="ru-RU" dirty="0" smtClean="0"/>
              <a:t>.</a:t>
            </a:r>
            <a:r>
              <a:rPr lang="en-US" dirty="0" smtClean="0"/>
              <a:t> 1970 –</a:t>
            </a:r>
            <a:r>
              <a:rPr lang="ru-RU" dirty="0" smtClean="0"/>
              <a:t> создание протокола</a:t>
            </a:r>
            <a:r>
              <a:rPr lang="en-US" dirty="0" smtClean="0"/>
              <a:t> NCP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 1971 году была разработана первая программа для отправки электронной почты по сети.</a:t>
            </a:r>
          </a:p>
          <a:p>
            <a:r>
              <a:rPr lang="ru-RU" dirty="0" smtClean="0"/>
              <a:t>В 1973 году к сети были подключены через трансатлантический телефонный кабель первые иностранные организации из Великобритании и Норвегии, сеть стала международной.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1973</a:t>
            </a:r>
            <a:r>
              <a:rPr lang="ru-RU" dirty="0" smtClean="0"/>
              <a:t> стартует французская сеть </a:t>
            </a:r>
            <a:r>
              <a:rPr lang="en-US" dirty="0" smtClean="0"/>
              <a:t>CYCLADES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ARPANET</a:t>
            </a:r>
            <a:endParaRPr lang="ru-RU" dirty="0"/>
          </a:p>
        </p:txBody>
      </p:sp>
      <p:pic>
        <p:nvPicPr>
          <p:cNvPr id="10" name="Содержимое 9" descr="history-fig1-arpan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2285992"/>
            <a:ext cx="7481905" cy="352000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Интернета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 1976 году был принят стандарт X.25, который стал основой всемирной системы PSPDN (</a:t>
            </a:r>
            <a:r>
              <a:rPr lang="ru-RU" dirty="0" err="1" smtClean="0"/>
              <a:t>Packet-Switched</a:t>
            </a:r>
            <a:r>
              <a:rPr lang="ru-RU" dirty="0" smtClean="0"/>
              <a:t> </a:t>
            </a:r>
            <a:r>
              <a:rPr lang="ru-RU" dirty="0" err="1" smtClean="0"/>
              <a:t>Public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Networks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1978 г. – Принят стандарт </a:t>
            </a:r>
            <a:r>
              <a:rPr lang="en-US" dirty="0" smtClean="0"/>
              <a:t>OSI</a:t>
            </a:r>
            <a:r>
              <a:rPr lang="ru-RU" dirty="0" smtClean="0"/>
              <a:t>.</a:t>
            </a:r>
          </a:p>
          <a:p>
            <a:r>
              <a:rPr lang="ru-RU" dirty="0" smtClean="0"/>
              <a:t>1983 г. - сеть ARPANET перешла с протокола NCP на TCP</a:t>
            </a:r>
            <a:r>
              <a:rPr lang="en-US" dirty="0" smtClean="0"/>
              <a:t>/IP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1984 году была разработана система доменных имён.</a:t>
            </a:r>
            <a:endParaRPr lang="ru-RU" dirty="0" smtClean="0"/>
          </a:p>
          <a:p>
            <a:r>
              <a:rPr lang="ru-RU" dirty="0" smtClean="0"/>
              <a:t>В 1989 году в Европе, в стенах Европейского совета по ядерным исследованиям (</a:t>
            </a:r>
            <a:r>
              <a:rPr lang="ru-RU" dirty="0" smtClean="0">
                <a:hlinkClick r:id="rId2" tooltip="Французский язык"/>
              </a:rPr>
              <a:t>фр.</a:t>
            </a:r>
            <a:r>
              <a:rPr lang="ru-RU" dirty="0" smtClean="0"/>
              <a:t> </a:t>
            </a:r>
            <a:r>
              <a:rPr lang="ru-RU" i="1" dirty="0" err="1" smtClean="0"/>
              <a:t>Conseil</a:t>
            </a:r>
            <a:r>
              <a:rPr lang="ru-RU" i="1" dirty="0" smtClean="0"/>
              <a:t> </a:t>
            </a:r>
            <a:r>
              <a:rPr lang="ru-RU" i="1" dirty="0" err="1" smtClean="0"/>
              <a:t>Européen</a:t>
            </a:r>
            <a:r>
              <a:rPr lang="ru-RU" i="1" dirty="0" smtClean="0"/>
              <a:t> </a:t>
            </a:r>
            <a:r>
              <a:rPr lang="ru-RU" i="1" dirty="0" err="1" smtClean="0"/>
              <a:t>pour</a:t>
            </a:r>
            <a:r>
              <a:rPr lang="ru-RU" i="1" dirty="0" smtClean="0"/>
              <a:t> </a:t>
            </a:r>
            <a:r>
              <a:rPr lang="ru-RU" i="1" dirty="0" err="1" smtClean="0"/>
              <a:t>la</a:t>
            </a:r>
            <a:r>
              <a:rPr lang="ru-RU" i="1" dirty="0" smtClean="0"/>
              <a:t> </a:t>
            </a:r>
            <a:r>
              <a:rPr lang="ru-RU" i="1" dirty="0" err="1" smtClean="0"/>
              <a:t>Recherche</a:t>
            </a:r>
            <a:r>
              <a:rPr lang="ru-RU" i="1" dirty="0" smtClean="0"/>
              <a:t> </a:t>
            </a:r>
            <a:r>
              <a:rPr lang="ru-RU" i="1" dirty="0" err="1" smtClean="0"/>
              <a:t>Nucléaire</a:t>
            </a:r>
            <a:r>
              <a:rPr lang="ru-RU" i="1" dirty="0" smtClean="0"/>
              <a:t>, CERN</a:t>
            </a:r>
            <a:r>
              <a:rPr lang="ru-RU" dirty="0" smtClean="0"/>
              <a:t>) родилась концепция Всемирной паутины.</a:t>
            </a:r>
          </a:p>
          <a:p>
            <a:r>
              <a:rPr lang="ru-RU" dirty="0" smtClean="0"/>
              <a:t>К 1997 году в Интернете насчитывалось уже около 10 </a:t>
            </a:r>
            <a:r>
              <a:rPr lang="ru-RU" dirty="0" err="1" smtClean="0"/>
              <a:t>млн</a:t>
            </a:r>
            <a:r>
              <a:rPr lang="ru-RU" dirty="0" smtClean="0"/>
              <a:t> компьютеров, было зарегистрировано более 1 </a:t>
            </a:r>
            <a:r>
              <a:rPr lang="ru-RU" dirty="0" err="1" smtClean="0"/>
              <a:t>млн</a:t>
            </a:r>
            <a:r>
              <a:rPr lang="ru-RU" dirty="0" smtClean="0"/>
              <a:t> доменных имён.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OSI(open system interconnection)</a:t>
            </a:r>
            <a:endParaRPr lang="ru-RU" dirty="0"/>
          </a:p>
        </p:txBody>
      </p:sp>
      <p:pic>
        <p:nvPicPr>
          <p:cNvPr id="4" name="Содержимое 3" descr="osi-mod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928802"/>
            <a:ext cx="5749290" cy="381762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3 февраля 2011 агентство </a:t>
            </a:r>
            <a:r>
              <a:rPr lang="ru-RU" dirty="0" smtClean="0">
                <a:hlinkClick r:id="rId2"/>
              </a:rPr>
              <a:t>IANA</a:t>
            </a:r>
            <a:r>
              <a:rPr lang="ru-RU" dirty="0" smtClean="0"/>
              <a:t> распределило последние 5 блоков /8 IPv4 </a:t>
            </a:r>
            <a:r>
              <a:rPr lang="ru-RU" dirty="0" smtClean="0">
                <a:hlinkClick r:id="rId3" tooltip="Региональный интернет-регистратор"/>
              </a:rPr>
              <a:t>региональным </a:t>
            </a:r>
            <a:r>
              <a:rPr lang="ru-RU" dirty="0" err="1" smtClean="0">
                <a:hlinkClick r:id="rId3" tooltip="Региональный интернет-регистратор"/>
              </a:rPr>
              <a:t>интернет-регистратурам</a:t>
            </a:r>
            <a:r>
              <a:rPr lang="ru-RU" dirty="0" smtClean="0"/>
              <a:t>. Выделение диапазонов адресов региональными службами </a:t>
            </a:r>
            <a:r>
              <a:rPr lang="ru-RU" dirty="0" smtClean="0">
                <a:hlinkClick r:id="rId4" tooltip="RIR"/>
              </a:rPr>
              <a:t>RIR</a:t>
            </a:r>
            <a:r>
              <a:rPr lang="ru-RU" dirty="0" smtClean="0"/>
              <a:t> продолжается, однако, по данным исследований, остатки адресов закончатся в августе 2011</a:t>
            </a:r>
            <a:r>
              <a:rPr lang="ru-RU" baseline="30000" dirty="0" smtClean="0">
                <a:hlinkClick r:id="rId5"/>
              </a:rPr>
              <a:t>[1]</a:t>
            </a:r>
            <a:r>
              <a:rPr lang="ru-RU" dirty="0" smtClean="0"/>
              <a:t> года.</a:t>
            </a:r>
            <a:endParaRPr lang="en-US" dirty="0" smtClean="0"/>
          </a:p>
          <a:p>
            <a:r>
              <a:rPr lang="ru-RU" dirty="0" smtClean="0"/>
              <a:t>В России в 2001-2003 созданы научно-образовательные сети (</a:t>
            </a:r>
            <a:r>
              <a:rPr lang="ru-RU" dirty="0" err="1" smtClean="0"/>
              <a:t>FREENet</a:t>
            </a:r>
            <a:r>
              <a:rPr lang="ru-RU" dirty="0" smtClean="0"/>
              <a:t>, </a:t>
            </a:r>
            <a:r>
              <a:rPr lang="ru-RU" dirty="0" err="1" smtClean="0"/>
              <a:t>RBNet</a:t>
            </a:r>
            <a:r>
              <a:rPr lang="ru-RU" dirty="0" smtClean="0"/>
              <a:t>, </a:t>
            </a:r>
            <a:r>
              <a:rPr lang="ru-RU" dirty="0" err="1" smtClean="0"/>
              <a:t>RUNNet</a:t>
            </a:r>
            <a:r>
              <a:rPr lang="ru-RU" dirty="0" smtClean="0"/>
              <a:t>), использующие </a:t>
            </a:r>
            <a:r>
              <a:rPr lang="en-US" dirty="0" smtClean="0"/>
              <a:t>IPv6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декабре 2004 года </a:t>
            </a:r>
            <a:r>
              <a:rPr lang="ru-RU" dirty="0" smtClean="0">
                <a:hlinkClick r:id="rId6"/>
              </a:rPr>
              <a:t>"</a:t>
            </a:r>
            <a:r>
              <a:rPr lang="ru-RU" dirty="0" err="1" smtClean="0">
                <a:hlinkClick r:id="rId6"/>
              </a:rPr>
              <a:t>Корбина</a:t>
            </a:r>
            <a:r>
              <a:rPr lang="ru-RU" dirty="0" smtClean="0">
                <a:hlinkClick r:id="rId6"/>
              </a:rPr>
              <a:t> Телеком"</a:t>
            </a:r>
            <a:r>
              <a:rPr lang="ru-RU" dirty="0" smtClean="0"/>
              <a:t> приступила к реализации в Москве проекта "Интернет2", одной из отличительных особенностей которого является использование протокола передачи данных IPv6. </a:t>
            </a:r>
            <a:endParaRPr lang="ru-RU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182</Words>
  <Application>Microsoft Office PowerPoint</Application>
  <PresentationFormat>Экран (4:3)</PresentationFormat>
  <Paragraphs>20</Paragraphs>
  <Slides>6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История появления и развития Интернета</vt:lpstr>
      <vt:lpstr>Появление интернета</vt:lpstr>
      <vt:lpstr>ARPANET</vt:lpstr>
      <vt:lpstr>Развитие Интернета</vt:lpstr>
      <vt:lpstr>OSI(open system interconnection)</vt:lpstr>
      <vt:lpstr>IPv6</vt:lpstr>
    </vt:vector>
  </TitlesOfParts>
  <Company>MPEI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появления и развития Интернета</dc:title>
  <dc:creator>Vinnikov Alexander</dc:creator>
  <cp:lastModifiedBy>Vinnikov Alexander</cp:lastModifiedBy>
  <cp:revision>28</cp:revision>
  <dcterms:created xsi:type="dcterms:W3CDTF">2011-03-14T16:58:27Z</dcterms:created>
  <dcterms:modified xsi:type="dcterms:W3CDTF">2011-03-14T21:34:09Z</dcterms:modified>
</cp:coreProperties>
</file>