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373"/>
    <a:srgbClr val="52C9BD"/>
    <a:srgbClr val="FEC630"/>
    <a:srgbClr val="52CBBE"/>
    <a:srgbClr val="FF5969"/>
    <a:srgbClr val="00A0A8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64047-AD0A-4D65-9A03-8BF8030F66B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6592-71C7-444D-9AE9-E74A2205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337187" y="419913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093984" y="3281940"/>
              <a:ext cx="408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PlaceHolder 1">
            <a:extLst>
              <a:ext uri="{FF2B5EF4-FFF2-40B4-BE49-F238E27FC236}">
                <a16:creationId xmlns:a16="http://schemas.microsoft.com/office/drawing/2014/main" id="{8755CC3F-391B-B2B6-31BB-A9936A8971FA}"/>
              </a:ext>
            </a:extLst>
          </p:cNvPr>
          <p:cNvSpPr txBox="1">
            <a:spLocks/>
          </p:cNvSpPr>
          <p:nvPr/>
        </p:nvSpPr>
        <p:spPr>
          <a:xfrm>
            <a:off x="3530140" y="2043832"/>
            <a:ext cx="8850905" cy="1734241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33" spc="-1" dirty="0">
                <a:solidFill>
                  <a:schemeClr val="dk1"/>
                </a:solidFill>
                <a:latin typeface="Inter Black"/>
                <a:ea typeface="Inter Black"/>
              </a:rPr>
              <a:t>AI-Based Emotion Detection and Music Recommendation[</a:t>
            </a:r>
            <a:r>
              <a:rPr lang="en" sz="6533" spc="-1" dirty="0">
                <a:solidFill>
                  <a:schemeClr val="dk1"/>
                </a:solidFill>
                <a:latin typeface="Inter Black"/>
              </a:rPr>
              <a:t>Y.M.I.R].</a:t>
            </a: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 txBox="1">
            <a:spLocks/>
          </p:cNvSpPr>
          <p:nvPr/>
        </p:nvSpPr>
        <p:spPr>
          <a:xfrm>
            <a:off x="3770409" y="3500971"/>
            <a:ext cx="7873440" cy="139632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67" spc="-1">
                <a:solidFill>
                  <a:schemeClr val="dk1"/>
                </a:solidFill>
                <a:latin typeface="Cabin"/>
                <a:ea typeface="Cabin"/>
              </a:rPr>
              <a:t>An innovative system integrating emotional analysis and music suggestion.</a:t>
            </a: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C9BC1-C6AF-CAF1-CD38-5068EF96F0F7}"/>
              </a:ext>
            </a:extLst>
          </p:cNvPr>
          <p:cNvSpPr txBox="1"/>
          <p:nvPr/>
        </p:nvSpPr>
        <p:spPr>
          <a:xfrm rot="16200000">
            <a:off x="-5276128" y="3244333"/>
            <a:ext cx="1097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C28C-E888-DC8A-BD9B-EA3FAAA8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79" y="5461678"/>
            <a:ext cx="1733727" cy="139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6477">
        <p159:morph option="byObject"/>
      </p:transition>
    </mc:Choice>
    <mc:Fallback xmlns="">
      <p:transition spd="med" advTm="647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74234" y="0"/>
            <a:ext cx="12520297" cy="6858000"/>
            <a:chOff x="-328297" y="0"/>
            <a:chExt cx="12520297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28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2029433" cy="6858000"/>
            <a:chOff x="213096" y="0"/>
            <a:chExt cx="1202943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35963" y="2912607"/>
              <a:ext cx="30128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1532048" y="3306466"/>
              <a:ext cx="3769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6E36C7B3-3E25-6BF3-A9AE-E425E4AF9782}"/>
              </a:ext>
            </a:extLst>
          </p:cNvPr>
          <p:cNvSpPr txBox="1">
            <a:spLocks/>
          </p:cNvSpPr>
          <p:nvPr/>
        </p:nvSpPr>
        <p:spPr>
          <a:xfrm>
            <a:off x="5357652" y="1715216"/>
            <a:ext cx="8368800" cy="279360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0E93C2D3-B9B4-9795-5E57-CF60A2EDD20E}"/>
              </a:ext>
            </a:extLst>
          </p:cNvPr>
          <p:cNvSpPr txBox="1">
            <a:spLocks/>
          </p:cNvSpPr>
          <p:nvPr/>
        </p:nvSpPr>
        <p:spPr>
          <a:xfrm>
            <a:off x="3397502" y="-552541"/>
            <a:ext cx="6476640" cy="1513113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Problem Statement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29F4F22C-7BFB-2011-9AB6-9B1FA617979E}"/>
              </a:ext>
            </a:extLst>
          </p:cNvPr>
          <p:cNvSpPr txBox="1">
            <a:spLocks/>
          </p:cNvSpPr>
          <p:nvPr/>
        </p:nvSpPr>
        <p:spPr>
          <a:xfrm>
            <a:off x="3475524" y="1043609"/>
            <a:ext cx="7366414" cy="2297029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67" b="1" dirty="0"/>
              <a:t>Why Not Just Use a Normal Music App?</a:t>
            </a:r>
            <a:endParaRPr lang="en-US" sz="1867" dirty="0"/>
          </a:p>
          <a:p>
            <a:r>
              <a:rPr lang="en-US" sz="1867" dirty="0"/>
              <a:t>Regular platforms don’t understand how you </a:t>
            </a:r>
            <a:r>
              <a:rPr lang="en-US" sz="1867" b="1" dirty="0"/>
              <a:t>feel</a:t>
            </a:r>
            <a:r>
              <a:rPr lang="en-US" sz="1867" dirty="0"/>
              <a:t>.</a:t>
            </a:r>
          </a:p>
          <a:p>
            <a:r>
              <a:rPr lang="en-US" sz="1867" dirty="0"/>
              <a:t>You must </a:t>
            </a:r>
            <a:r>
              <a:rPr lang="en-US" sz="1867" b="1" dirty="0"/>
              <a:t>manually</a:t>
            </a:r>
            <a:r>
              <a:rPr lang="en-US" sz="1867" dirty="0"/>
              <a:t> choose songs or playlists.</a:t>
            </a:r>
          </a:p>
          <a:p>
            <a:r>
              <a:rPr lang="en-US" sz="1867" dirty="0"/>
              <a:t>No emotional personalization.</a:t>
            </a:r>
          </a:p>
          <a:p>
            <a:r>
              <a:rPr lang="en-US" sz="1867" b="1" dirty="0"/>
              <a:t>Y.M.I.R[Yeilding Music for Internal Restoration]</a:t>
            </a:r>
            <a:r>
              <a:rPr lang="en-US" sz="1867" dirty="0"/>
              <a:t> auto-detects your </a:t>
            </a:r>
            <a:r>
              <a:rPr lang="en-US" sz="1867" b="1" dirty="0"/>
              <a:t>real-time mood</a:t>
            </a:r>
            <a:r>
              <a:rPr lang="en-US" sz="1867" dirty="0"/>
              <a:t> and plays music accordingly — no effort needed.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CAE31F-5375-322C-DFDC-DE518C113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13" y="3802242"/>
            <a:ext cx="3082080" cy="2786748"/>
          </a:xfrm>
          <a:prstGeom prst="rect">
            <a:avLst/>
          </a:prstGeom>
        </p:spPr>
      </p:pic>
      <p:grpSp>
        <p:nvGrpSpPr>
          <p:cNvPr id="3" name="Google Shape;340;p35">
            <a:extLst>
              <a:ext uri="{FF2B5EF4-FFF2-40B4-BE49-F238E27FC236}">
                <a16:creationId xmlns:a16="http://schemas.microsoft.com/office/drawing/2014/main" id="{8CC1C58A-C17A-0323-F458-D45B3FFBCE5F}"/>
              </a:ext>
            </a:extLst>
          </p:cNvPr>
          <p:cNvGrpSpPr/>
          <p:nvPr/>
        </p:nvGrpSpPr>
        <p:grpSpPr>
          <a:xfrm>
            <a:off x="5563802" y="3481371"/>
            <a:ext cx="3082080" cy="533399"/>
            <a:chOff x="5959800" y="1292400"/>
            <a:chExt cx="2311560" cy="264960"/>
          </a:xfrm>
        </p:grpSpPr>
        <p:sp>
          <p:nvSpPr>
            <p:cNvPr id="4" name="Google Shape;341;p35">
              <a:extLst>
                <a:ext uri="{FF2B5EF4-FFF2-40B4-BE49-F238E27FC236}">
                  <a16:creationId xmlns:a16="http://schemas.microsoft.com/office/drawing/2014/main" id="{A30D887D-30C0-0792-0F30-6F9BD75FF919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342;p35">
              <a:extLst>
                <a:ext uri="{FF2B5EF4-FFF2-40B4-BE49-F238E27FC236}">
                  <a16:creationId xmlns:a16="http://schemas.microsoft.com/office/drawing/2014/main" id="{8F353DAD-B104-5EB5-BAAE-D5ED74198A84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343;p35">
              <a:extLst>
                <a:ext uri="{FF2B5EF4-FFF2-40B4-BE49-F238E27FC236}">
                  <a16:creationId xmlns:a16="http://schemas.microsoft.com/office/drawing/2014/main" id="{A7B1FDA2-2728-E745-D811-B8780CDD2C28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344;p35">
              <a:extLst>
                <a:ext uri="{FF2B5EF4-FFF2-40B4-BE49-F238E27FC236}">
                  <a16:creationId xmlns:a16="http://schemas.microsoft.com/office/drawing/2014/main" id="{AA27AA46-EFF7-87B9-6C6E-56DDEDA10895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2" name="Graphic 21" descr="Treble clef with solid fill">
            <a:extLst>
              <a:ext uri="{FF2B5EF4-FFF2-40B4-BE49-F238E27FC236}">
                <a16:creationId xmlns:a16="http://schemas.microsoft.com/office/drawing/2014/main" id="{61FC338F-7E2C-D90F-BFD3-C4587958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2922724" y="4653210"/>
            <a:ext cx="1518633" cy="1518633"/>
          </a:xfrm>
          <a:prstGeom prst="rect">
            <a:avLst/>
          </a:prstGeom>
        </p:spPr>
      </p:pic>
      <p:pic>
        <p:nvPicPr>
          <p:cNvPr id="23" name="Graphic 22" descr="Music notes with solid fill">
            <a:extLst>
              <a:ext uri="{FF2B5EF4-FFF2-40B4-BE49-F238E27FC236}">
                <a16:creationId xmlns:a16="http://schemas.microsoft.com/office/drawing/2014/main" id="{03F666C2-74A5-D29E-AB5D-F5D46F41B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305857" y="6840368"/>
            <a:ext cx="1417003" cy="1417003"/>
          </a:xfrm>
          <a:prstGeom prst="rect">
            <a:avLst/>
          </a:prstGeom>
        </p:spPr>
      </p:pic>
      <p:pic>
        <p:nvPicPr>
          <p:cNvPr id="24" name="Graphic 23" descr="Music notes with solid fill">
            <a:extLst>
              <a:ext uri="{FF2B5EF4-FFF2-40B4-BE49-F238E27FC236}">
                <a16:creationId xmlns:a16="http://schemas.microsoft.com/office/drawing/2014/main" id="{5233FB58-1C11-603B-8E20-A528FAB73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3852890" y="3198219"/>
            <a:ext cx="1522703" cy="1522703"/>
          </a:xfrm>
          <a:prstGeom prst="rect">
            <a:avLst/>
          </a:prstGeom>
        </p:spPr>
      </p:pic>
      <p:pic>
        <p:nvPicPr>
          <p:cNvPr id="25" name="Graphic 24" descr="Music notes with solid fill">
            <a:extLst>
              <a:ext uri="{FF2B5EF4-FFF2-40B4-BE49-F238E27FC236}">
                <a16:creationId xmlns:a16="http://schemas.microsoft.com/office/drawing/2014/main" id="{07C6767F-2E64-FE7F-2A1B-04D413B04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1498660" y="6335431"/>
            <a:ext cx="1504700" cy="1504700"/>
          </a:xfrm>
          <a:prstGeom prst="rect">
            <a:avLst/>
          </a:prstGeom>
        </p:spPr>
      </p:pic>
      <p:pic>
        <p:nvPicPr>
          <p:cNvPr id="26" name="Graphic 25" descr="Music notes with solid fill">
            <a:extLst>
              <a:ext uri="{FF2B5EF4-FFF2-40B4-BE49-F238E27FC236}">
                <a16:creationId xmlns:a16="http://schemas.microsoft.com/office/drawing/2014/main" id="{85D73368-C2E3-D916-16B7-643D404D4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9205358" y="3390737"/>
            <a:ext cx="1850241" cy="1850241"/>
          </a:xfrm>
          <a:prstGeom prst="rect">
            <a:avLst/>
          </a:prstGeom>
        </p:spPr>
      </p:pic>
      <p:pic>
        <p:nvPicPr>
          <p:cNvPr id="27" name="Graphic 26" descr="Treble clef with solid fill">
            <a:extLst>
              <a:ext uri="{FF2B5EF4-FFF2-40B4-BE49-F238E27FC236}">
                <a16:creationId xmlns:a16="http://schemas.microsoft.com/office/drawing/2014/main" id="{A41F8F27-F70A-907E-F925-DAEFFD830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5507735" y="6850457"/>
            <a:ext cx="1518633" cy="1518633"/>
          </a:xfrm>
          <a:prstGeom prst="rect">
            <a:avLst/>
          </a:prstGeom>
        </p:spPr>
      </p:pic>
      <p:pic>
        <p:nvPicPr>
          <p:cNvPr id="28" name="Graphic 27" descr="Treble clef with solid fill">
            <a:extLst>
              <a:ext uri="{FF2B5EF4-FFF2-40B4-BE49-F238E27FC236}">
                <a16:creationId xmlns:a16="http://schemas.microsoft.com/office/drawing/2014/main" id="{4E4DACC7-7B97-C739-801A-68838D7B9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-3022083" y="6914593"/>
            <a:ext cx="1518633" cy="1518633"/>
          </a:xfrm>
          <a:prstGeom prst="rect">
            <a:avLst/>
          </a:prstGeom>
        </p:spPr>
      </p:pic>
      <p:pic>
        <p:nvPicPr>
          <p:cNvPr id="29" name="Graphic 28" descr="Treble clef with solid fill">
            <a:extLst>
              <a:ext uri="{FF2B5EF4-FFF2-40B4-BE49-F238E27FC236}">
                <a16:creationId xmlns:a16="http://schemas.microsoft.com/office/drawing/2014/main" id="{B64F1D25-D2EB-3821-E5AD-0CC1DD88A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668101" y="5147581"/>
            <a:ext cx="1518633" cy="1518633"/>
          </a:xfrm>
          <a:prstGeom prst="rect">
            <a:avLst/>
          </a:prstGeom>
        </p:spPr>
      </p:pic>
      <p:pic>
        <p:nvPicPr>
          <p:cNvPr id="30" name="Graphic 29" descr="Treble clef with solid fill">
            <a:extLst>
              <a:ext uri="{FF2B5EF4-FFF2-40B4-BE49-F238E27FC236}">
                <a16:creationId xmlns:a16="http://schemas.microsoft.com/office/drawing/2014/main" id="{4059C016-B83E-AD3D-4BBC-CD3A7E01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428692" y="1433525"/>
            <a:ext cx="1518633" cy="1518633"/>
          </a:xfrm>
          <a:prstGeom prst="rect">
            <a:avLst/>
          </a:prstGeom>
        </p:spPr>
      </p:pic>
      <p:pic>
        <p:nvPicPr>
          <p:cNvPr id="32" name="Graphic 31" descr="Music notes with solid fill">
            <a:extLst>
              <a:ext uri="{FF2B5EF4-FFF2-40B4-BE49-F238E27FC236}">
                <a16:creationId xmlns:a16="http://schemas.microsoft.com/office/drawing/2014/main" id="{C0603786-FF80-A13B-2EFE-839A003C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7021378" y="4908079"/>
            <a:ext cx="1288344" cy="12883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DAE549-7A39-DA6D-3F0C-B0A18384FA47}"/>
              </a:ext>
            </a:extLst>
          </p:cNvPr>
          <p:cNvSpPr txBox="1"/>
          <p:nvPr/>
        </p:nvSpPr>
        <p:spPr>
          <a:xfrm rot="16200000">
            <a:off x="-1263064" y="3281940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825">
        <p159:morph option="byObject"/>
      </p:transition>
    </mc:Choice>
    <mc:Fallback xmlns="">
      <p:transition spd="med" advTm="982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94860" y="-43546"/>
            <a:ext cx="11997140" cy="6858000"/>
            <a:chOff x="213096" y="-43544"/>
            <a:chExt cx="1199714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-43544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022389" y="2898271"/>
              <a:ext cx="31753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13480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1633179" y="3250217"/>
              <a:ext cx="388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772769" cy="1073517"/>
            <a:chOff x="1488849" y="3837442"/>
            <a:chExt cx="1772769" cy="107351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Detection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656314" y="4172295"/>
              <a:ext cx="1605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Detect user emotions from face and chat.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Combining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Combine both to get the dominant emotion.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2340710"/>
            <a:chOff x="6488272" y="3837442"/>
            <a:chExt cx="1591582" cy="23407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Recommend songs that match or lift the mood.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Deliver everything on a user-friendly website.</a:t>
              </a: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54" y="4764759"/>
            <a:ext cx="664613" cy="664612"/>
          </a:xfrm>
          <a:prstGeom prst="rect">
            <a:avLst/>
          </a:prstGeom>
        </p:spPr>
      </p:pic>
      <p:pic>
        <p:nvPicPr>
          <p:cNvPr id="4" name="Graphic 3" descr="Music notes with solid fill">
            <a:extLst>
              <a:ext uri="{FF2B5EF4-FFF2-40B4-BE49-F238E27FC236}">
                <a16:creationId xmlns:a16="http://schemas.microsoft.com/office/drawing/2014/main" id="{071106F7-1307-3FF8-3ECD-AFC0C56E6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8997480" y="-11467069"/>
            <a:ext cx="3828856" cy="3828856"/>
          </a:xfrm>
          <a:prstGeom prst="rect">
            <a:avLst/>
          </a:prstGeom>
        </p:spPr>
      </p:pic>
      <p:pic>
        <p:nvPicPr>
          <p:cNvPr id="6" name="Graphic 5" descr="Treble clef with solid fill">
            <a:extLst>
              <a:ext uri="{FF2B5EF4-FFF2-40B4-BE49-F238E27FC236}">
                <a16:creationId xmlns:a16="http://schemas.microsoft.com/office/drawing/2014/main" id="{8759DDF0-5BCA-CD2E-EE22-E8A54B3B45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805837" y="-12112689"/>
            <a:ext cx="4513257" cy="4513257"/>
          </a:xfrm>
          <a:prstGeom prst="rect">
            <a:avLst/>
          </a:prstGeom>
        </p:spPr>
      </p:pic>
      <p:pic>
        <p:nvPicPr>
          <p:cNvPr id="8" name="Graphic 7" descr="Music notes with solid fill">
            <a:extLst>
              <a:ext uri="{FF2B5EF4-FFF2-40B4-BE49-F238E27FC236}">
                <a16:creationId xmlns:a16="http://schemas.microsoft.com/office/drawing/2014/main" id="{DA457AEA-DC8A-C5CB-A8BC-16607A44F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3451008" y="-9219256"/>
            <a:ext cx="4211221" cy="4211221"/>
          </a:xfrm>
          <a:prstGeom prst="rect">
            <a:avLst/>
          </a:prstGeom>
        </p:spPr>
      </p:pic>
      <p:pic>
        <p:nvPicPr>
          <p:cNvPr id="10" name="Graphic 9" descr="Music notes with solid fill">
            <a:extLst>
              <a:ext uri="{FF2B5EF4-FFF2-40B4-BE49-F238E27FC236}">
                <a16:creationId xmlns:a16="http://schemas.microsoft.com/office/drawing/2014/main" id="{AF2DDFB6-4782-20DF-17D1-0608A59BC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477722" y="-15645411"/>
            <a:ext cx="4525352" cy="4525352"/>
          </a:xfrm>
          <a:prstGeom prst="rect">
            <a:avLst/>
          </a:prstGeom>
        </p:spPr>
      </p:pic>
      <p:pic>
        <p:nvPicPr>
          <p:cNvPr id="11" name="Graphic 10" descr="Music notes with solid fill">
            <a:extLst>
              <a:ext uri="{FF2B5EF4-FFF2-40B4-BE49-F238E27FC236}">
                <a16:creationId xmlns:a16="http://schemas.microsoft.com/office/drawing/2014/main" id="{68808437-D973-05B2-38DF-F7F214292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5333288" y="-15580828"/>
            <a:ext cx="4471850" cy="4471850"/>
          </a:xfrm>
          <a:prstGeom prst="rect">
            <a:avLst/>
          </a:prstGeom>
        </p:spPr>
      </p:pic>
      <p:pic>
        <p:nvPicPr>
          <p:cNvPr id="12" name="Graphic 11" descr="Music notes with solid fill">
            <a:extLst>
              <a:ext uri="{FF2B5EF4-FFF2-40B4-BE49-F238E27FC236}">
                <a16:creationId xmlns:a16="http://schemas.microsoft.com/office/drawing/2014/main" id="{D19A6B0E-FD13-375C-2CC8-84374E617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6692395" y="-13773367"/>
            <a:ext cx="5498771" cy="5498771"/>
          </a:xfrm>
          <a:prstGeom prst="rect">
            <a:avLst/>
          </a:prstGeom>
        </p:spPr>
      </p:pic>
      <p:pic>
        <p:nvPicPr>
          <p:cNvPr id="13" name="Graphic 12" descr="Treble clef with solid fill">
            <a:extLst>
              <a:ext uri="{FF2B5EF4-FFF2-40B4-BE49-F238E27FC236}">
                <a16:creationId xmlns:a16="http://schemas.microsoft.com/office/drawing/2014/main" id="{778B7614-DFDD-5D4A-0D74-FC7560224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016348" y="-9452256"/>
            <a:ext cx="4513257" cy="4513257"/>
          </a:xfrm>
          <a:prstGeom prst="rect">
            <a:avLst/>
          </a:prstGeom>
        </p:spPr>
      </p:pic>
      <p:pic>
        <p:nvPicPr>
          <p:cNvPr id="14" name="Graphic 13" descr="Treble clef with solid fill">
            <a:extLst>
              <a:ext uri="{FF2B5EF4-FFF2-40B4-BE49-F238E27FC236}">
                <a16:creationId xmlns:a16="http://schemas.microsoft.com/office/drawing/2014/main" id="{35C97E63-E67C-C572-72D1-990B7E2BD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6959674" y="-12543401"/>
            <a:ext cx="4513257" cy="4513257"/>
          </a:xfrm>
          <a:prstGeom prst="rect">
            <a:avLst/>
          </a:prstGeom>
        </p:spPr>
      </p:pic>
      <p:pic>
        <p:nvPicPr>
          <p:cNvPr id="15" name="Graphic 14" descr="Treble clef with solid fill">
            <a:extLst>
              <a:ext uri="{FF2B5EF4-FFF2-40B4-BE49-F238E27FC236}">
                <a16:creationId xmlns:a16="http://schemas.microsoft.com/office/drawing/2014/main" id="{323FD818-9677-505C-A572-39A9869BF5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2892607" y="-16135022"/>
            <a:ext cx="4513257" cy="4513257"/>
          </a:xfrm>
          <a:prstGeom prst="rect">
            <a:avLst/>
          </a:prstGeom>
        </p:spPr>
      </p:pic>
      <p:pic>
        <p:nvPicPr>
          <p:cNvPr id="16" name="Graphic 15" descr="Treble clef with solid fill">
            <a:extLst>
              <a:ext uri="{FF2B5EF4-FFF2-40B4-BE49-F238E27FC236}">
                <a16:creationId xmlns:a16="http://schemas.microsoft.com/office/drawing/2014/main" id="{C4E47E1A-A4D1-462E-3E49-9FDDC8034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645113" y="-14948343"/>
            <a:ext cx="4513257" cy="45132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00525-AE01-A717-BD36-75C78FE27571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0604">
        <p159:morph option="byObject"/>
      </p:transition>
    </mc:Choice>
    <mc:Fallback xmlns="">
      <p:transition spd="med" advTm="10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2028274" cy="6858000"/>
            <a:chOff x="213096" y="0"/>
            <a:chExt cx="1202827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645163" y="2842300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1919625" y="3281937"/>
              <a:ext cx="450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1102654"/>
            <a:chOff x="1514240" y="4816886"/>
            <a:chExt cx="2289049" cy="110265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Finding Problem Statement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Looked online for songs and thought about making a website with my team using sentiment analysis.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18-01-2025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Implementing ideas into code and proper working.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20-03-2025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 will be on a website along with a tutorial.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06-04-2025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5A649A-848C-FF3C-4686-DFD267C4EC25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2294">
        <p159:morph option="byObject"/>
      </p:transition>
    </mc:Choice>
    <mc:Fallback xmlns="">
      <p:transition spd="med" advTm="122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80930" cy="6858000"/>
            <a:chOff x="213096" y="0"/>
            <a:chExt cx="1208093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97819" y="2828835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50130" y="-4"/>
            <a:ext cx="9574094" cy="6858000"/>
            <a:chOff x="537025" y="36196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537025" y="36196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10423471" cy="6858000"/>
            <a:chOff x="-9337032" y="-1"/>
            <a:chExt cx="1042347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892671" y="3035716"/>
              <a:ext cx="50041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950519" y="1085485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6530359" y="962650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2463971" y="794908"/>
            <a:ext cx="3048141" cy="1175555"/>
            <a:chOff x="1381462" y="3497665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1583147" y="3497665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Pallav Sharma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1583147" y="3935276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Leader, E23CSEU0022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1381462" y="4303888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987833" y="794908"/>
            <a:ext cx="3048141" cy="1190679"/>
            <a:chOff x="6667645" y="2993799"/>
            <a:chExt cx="3048141" cy="119067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869330" y="2993799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Abhiraj Ghose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869330" y="3446534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Member , E23CSEU0014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667645" y="3815146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A40E95-555E-06C5-3558-213CB2088736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22997-FBD2-3809-3EEA-6F6F019195D8}"/>
              </a:ext>
            </a:extLst>
          </p:cNvPr>
          <p:cNvSpPr txBox="1"/>
          <p:nvPr/>
        </p:nvSpPr>
        <p:spPr>
          <a:xfrm>
            <a:off x="4310103" y="2354199"/>
            <a:ext cx="2644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2C9BD"/>
                </a:solidFill>
                <a:latin typeface="Tw Cen MT" panose="020B0602020104020603" pitchFamily="34" charset="0"/>
              </a:rPr>
              <a:t>Shivam Jain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F7770-19A2-71D8-C8C6-083A1FFC1EFA}"/>
              </a:ext>
            </a:extLst>
          </p:cNvPr>
          <p:cNvSpPr txBox="1"/>
          <p:nvPr/>
        </p:nvSpPr>
        <p:spPr>
          <a:xfrm>
            <a:off x="4310103" y="2791810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Member, E23CSEU0017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82E30-DE6E-DA12-9410-DFE283FD453C}"/>
              </a:ext>
            </a:extLst>
          </p:cNvPr>
          <p:cNvSpPr txBox="1"/>
          <p:nvPr/>
        </p:nvSpPr>
        <p:spPr>
          <a:xfrm>
            <a:off x="4108418" y="3160422"/>
            <a:ext cx="304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3A3E32-B0B8-EE85-B737-4BF868A6A77A}"/>
              </a:ext>
            </a:extLst>
          </p:cNvPr>
          <p:cNvGrpSpPr/>
          <p:nvPr/>
        </p:nvGrpSpPr>
        <p:grpSpPr>
          <a:xfrm>
            <a:off x="3795828" y="2508533"/>
            <a:ext cx="662608" cy="523220"/>
            <a:chOff x="1190994" y="2727163"/>
            <a:chExt cx="662608" cy="5232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4532AA-59E4-2EF2-31B0-AA3D4D7BF1ED}"/>
                </a:ext>
              </a:extLst>
            </p:cNvPr>
            <p:cNvSpPr/>
            <p:nvPr/>
          </p:nvSpPr>
          <p:spPr>
            <a:xfrm>
              <a:off x="1287984" y="2727163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5E62B7-E27A-2B40-B107-142267A10DDA}"/>
                </a:ext>
              </a:extLst>
            </p:cNvPr>
            <p:cNvSpPr txBox="1"/>
            <p:nvPr/>
          </p:nvSpPr>
          <p:spPr>
            <a:xfrm>
              <a:off x="1190994" y="2757135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w Cen MT" panose="020B0602020104020603" pitchFamily="34" charset="0"/>
                </a:rPr>
                <a:t> 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84">
        <p159:morph option="byObject"/>
      </p:transition>
    </mc:Choice>
    <mc:Fallback xmlns="">
      <p:transition spd="med" advTm="38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50666" cy="6858000"/>
            <a:chOff x="213096" y="0"/>
            <a:chExt cx="1205066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67555" y="2861894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727674" y="3292725"/>
              <a:ext cx="271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228100" cy="796806"/>
            <a:chOff x="764723" y="2142394"/>
            <a:chExt cx="3228100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66075" y="256360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Combines both results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77638" cy="829324"/>
            <a:chOff x="764723" y="3420415"/>
            <a:chExt cx="3177638" cy="82932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15613" y="3788074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Input</a:t>
              </a:r>
              <a:r>
                <a:rPr lang="en-IN" sz="1200" dirty="0"/>
                <a:t>: Webcam + Chatbot + Recommendation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244932" cy="796806"/>
            <a:chOff x="764723" y="4698436"/>
            <a:chExt cx="3244932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179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Text Analysis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82907" y="511639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NLP (NLTK/TextBlob)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235847" cy="796806"/>
            <a:chOff x="4504627" y="3420415"/>
            <a:chExt cx="3235847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Facial Recognition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213726" y="384651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OpenCV, TensorFlow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249872" y="5534179"/>
            <a:ext cx="3197225" cy="923330"/>
            <a:chOff x="4504627" y="4698436"/>
            <a:chExt cx="3197225" cy="92333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279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Features</a:t>
              </a:r>
              <a:r>
                <a:rPr lang="en-US" altLang="en-US" sz="1800" dirty="0">
                  <a:latin typeface="Arial" panose="020B0604020202020204" pitchFamily="34" charset="0"/>
                </a:rPr>
                <a:t>: Chatbot, Webcam, Music Player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235847" cy="796806"/>
            <a:chOff x="4504627" y="2142394"/>
            <a:chExt cx="3235847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Music Match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213726" y="2466013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Songs linked to emotion using tags, tempo &amp; mood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CDC06-28FD-240F-C3E3-3C32A7AB8158}"/>
              </a:ext>
            </a:extLst>
          </p:cNvPr>
          <p:cNvGrpSpPr/>
          <p:nvPr/>
        </p:nvGrpSpPr>
        <p:grpSpPr>
          <a:xfrm>
            <a:off x="1390386" y="5499576"/>
            <a:ext cx="3177638" cy="796806"/>
            <a:chOff x="764723" y="4698436"/>
            <a:chExt cx="3177638" cy="7968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1568B6-4FA6-5EF5-7681-7245229E019E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E2497-2918-919D-E57B-5A1F49696273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77F39-4AA3-8EC8-7C43-9C47A21F093B}"/>
                </a:ext>
              </a:extLst>
            </p:cNvPr>
            <p:cNvSpPr txBox="1"/>
            <p:nvPr/>
          </p:nvSpPr>
          <p:spPr>
            <a:xfrm>
              <a:off x="1415613" y="512591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latin typeface="Arial" panose="020B0604020202020204" pitchFamily="34" charset="0"/>
                </a:rPr>
                <a:t>Frontend</a:t>
              </a:r>
              <a:r>
                <a:rPr lang="en-US" altLang="en-US" sz="1200" dirty="0">
                  <a:latin typeface="Arial" panose="020B0604020202020204" pitchFamily="34" charset="0"/>
                </a:rPr>
                <a:t>: Flask, HTML/CSS, JS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E7408F-99A8-41D6-12C0-98BAF4D05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DD9A4-2A3C-6D52-97D7-ED839B2BA8F1}"/>
              </a:ext>
            </a:extLst>
          </p:cNvPr>
          <p:cNvGrpSpPr/>
          <p:nvPr/>
        </p:nvGrpSpPr>
        <p:grpSpPr>
          <a:xfrm>
            <a:off x="5282690" y="4425834"/>
            <a:ext cx="3197225" cy="1011215"/>
            <a:chOff x="4504627" y="4698436"/>
            <a:chExt cx="3197225" cy="10112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F81053-1F12-8B8C-018E-980369C26FF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163A62-CC31-80F3-7E70-9E34F7EBAEE0}"/>
                </a:ext>
              </a:extLst>
            </p:cNvPr>
            <p:cNvSpPr txBox="1"/>
            <p:nvPr/>
          </p:nvSpPr>
          <p:spPr>
            <a:xfrm>
              <a:off x="5175104" y="4698436"/>
              <a:ext cx="219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Music Engine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55CF42-154E-0F6C-3D66-CC45FE8B45DD}"/>
                </a:ext>
              </a:extLst>
            </p:cNvPr>
            <p:cNvSpPr txBox="1"/>
            <p:nvPr/>
          </p:nvSpPr>
          <p:spPr>
            <a:xfrm>
              <a:off x="5175104" y="506332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: Content-based filtering and recommending through ensemble learning.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3D777-9A2E-DEFA-D50C-A0D075F0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DC68E-77FA-0D01-A630-6297D99B712B}"/>
              </a:ext>
            </a:extLst>
          </p:cNvPr>
          <p:cNvGrpSpPr/>
          <p:nvPr/>
        </p:nvGrpSpPr>
        <p:grpSpPr>
          <a:xfrm>
            <a:off x="1390386" y="307092"/>
            <a:ext cx="3197224" cy="877647"/>
            <a:chOff x="764723" y="2142394"/>
            <a:chExt cx="3197224" cy="8776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ACF977-DF43-9C50-0DE2-DB0C8D98568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EC2DD2-F047-A2B4-12B9-36ACC543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CFC9F4-19CA-84A0-F87C-287C1F574AA0}"/>
                </a:ext>
              </a:extLst>
            </p:cNvPr>
            <p:cNvSpPr txBox="1"/>
            <p:nvPr/>
          </p:nvSpPr>
          <p:spPr>
            <a:xfrm>
              <a:off x="1435199" y="2142394"/>
              <a:ext cx="2145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Face Emotion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6E82F-EAD7-2763-5B98-E833FBE6A194}"/>
                </a:ext>
              </a:extLst>
            </p:cNvPr>
            <p:cNvSpPr txBox="1"/>
            <p:nvPr/>
          </p:nvSpPr>
          <p:spPr>
            <a:xfrm>
              <a:off x="1435199" y="2558376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Real-time Emotion Using Deepface.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410F8-09F9-531B-F3A0-1F78DFCAF982}"/>
              </a:ext>
            </a:extLst>
          </p:cNvPr>
          <p:cNvGrpSpPr/>
          <p:nvPr/>
        </p:nvGrpSpPr>
        <p:grpSpPr>
          <a:xfrm>
            <a:off x="5130290" y="307092"/>
            <a:ext cx="3268819" cy="1059584"/>
            <a:chOff x="4504627" y="2142394"/>
            <a:chExt cx="3268819" cy="10595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3D547-28EA-B648-63BC-77A0177E256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DFB83-48DE-A665-512E-DEDBBF28B96F}"/>
                </a:ext>
              </a:extLst>
            </p:cNvPr>
            <p:cNvSpPr txBox="1"/>
            <p:nvPr/>
          </p:nvSpPr>
          <p:spPr>
            <a:xfrm>
              <a:off x="5175103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Chat Emotion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6C8EA-21F7-532C-9210-2851C31FEBBF}"/>
                </a:ext>
              </a:extLst>
            </p:cNvPr>
            <p:cNvSpPr txBox="1"/>
            <p:nvPr/>
          </p:nvSpPr>
          <p:spPr>
            <a:xfrm>
              <a:off x="5246698" y="2555647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Text-based NLP detection and using models for sentiment analysis.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7369100-F7C0-2D4A-AF6E-E6EEB339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80969E-C575-5D56-679A-DBF661644B88}"/>
              </a:ext>
            </a:extLst>
          </p:cNvPr>
          <p:cNvSpPr txBox="1"/>
          <p:nvPr/>
        </p:nvSpPr>
        <p:spPr>
          <a:xfrm rot="16200000">
            <a:off x="-1125253" y="3266600"/>
            <a:ext cx="29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40">
        <p159:morph option="byObject"/>
      </p:transition>
    </mc:Choice>
    <mc:Fallback xmlns="">
      <p:transition spd="med" advTm="9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497" cy="6858000"/>
            <a:chOff x="213096" y="0"/>
            <a:chExt cx="11518497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87754" y="3234949"/>
              <a:ext cx="244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8164" y="-13107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356753" y="3281938"/>
              <a:ext cx="3501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8573219" y="6044292"/>
            <a:ext cx="625299" cy="624136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702724" y="6044292"/>
            <a:ext cx="656597" cy="641263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FA796F30-11C7-5BD8-120B-453487C04A40}"/>
              </a:ext>
            </a:extLst>
          </p:cNvPr>
          <p:cNvSpPr txBox="1">
            <a:spLocks/>
          </p:cNvSpPr>
          <p:nvPr/>
        </p:nvSpPr>
        <p:spPr>
          <a:xfrm>
            <a:off x="-2590181" y="1330843"/>
            <a:ext cx="5377543" cy="1282595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Results &amp; Demo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AAFF3425-6966-DDC4-4C1B-E387C025E30D}"/>
              </a:ext>
            </a:extLst>
          </p:cNvPr>
          <p:cNvSpPr txBox="1">
            <a:spLocks/>
          </p:cNvSpPr>
          <p:nvPr/>
        </p:nvSpPr>
        <p:spPr>
          <a:xfrm>
            <a:off x="675055" y="2397436"/>
            <a:ext cx="8631771" cy="3363324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IN" sz="1867" b="1" dirty="0"/>
          </a:p>
          <a:p>
            <a:r>
              <a:rPr lang="en-IN" sz="1867" b="1" dirty="0"/>
              <a:t>User Experience</a:t>
            </a:r>
            <a:r>
              <a:rPr lang="en-IN" sz="1867" dirty="0"/>
              <a:t>: Seamless and engaging</a:t>
            </a:r>
          </a:p>
          <a:p>
            <a:r>
              <a:rPr lang="en-IN" sz="1867" b="1" dirty="0"/>
              <a:t>Demo Includes</a:t>
            </a:r>
            <a:r>
              <a:rPr lang="en-IN" sz="1867" dirty="0"/>
              <a:t>:</a:t>
            </a:r>
            <a:br>
              <a:rPr lang="en-IN" sz="1867" dirty="0"/>
            </a:br>
            <a:r>
              <a:rPr lang="en-IN" sz="1867" dirty="0"/>
              <a:t>✅ Emotion detection in real-time</a:t>
            </a:r>
            <a:br>
              <a:rPr lang="en-IN" sz="1867" dirty="0"/>
            </a:br>
            <a:r>
              <a:rPr lang="en-IN" sz="1867" dirty="0"/>
              <a:t>✅ Live chatbot</a:t>
            </a:r>
            <a:br>
              <a:rPr lang="en-IN" sz="1867" dirty="0"/>
            </a:br>
            <a:r>
              <a:rPr lang="en-IN" sz="1867" dirty="0"/>
              <a:t>✅ Auto music suggestions</a:t>
            </a:r>
          </a:p>
          <a:p>
            <a:pPr indent="0" algn="ctr">
              <a:buFont typeface="Arial" panose="020B0604020202020204" pitchFamily="34" charset="0"/>
              <a:buNone/>
            </a:pPr>
            <a:endParaRPr lang="en-US" sz="2400" spc="-1" dirty="0">
              <a:solidFill>
                <a:schemeClr val="dk1"/>
              </a:solidFill>
              <a:latin typeface="Cabin"/>
              <a:ea typeface="Cabin"/>
            </a:endParaRPr>
          </a:p>
        </p:txBody>
      </p:sp>
      <p:cxnSp>
        <p:nvCxnSpPr>
          <p:cNvPr id="9" name="Google Shape;333;p34">
            <a:extLst>
              <a:ext uri="{FF2B5EF4-FFF2-40B4-BE49-F238E27FC236}">
                <a16:creationId xmlns:a16="http://schemas.microsoft.com/office/drawing/2014/main" id="{69CD058A-4D3D-4B7B-78FD-A361A882DFC7}"/>
              </a:ext>
            </a:extLst>
          </p:cNvPr>
          <p:cNvCxnSpPr/>
          <p:nvPr/>
        </p:nvCxnSpPr>
        <p:spPr>
          <a:xfrm>
            <a:off x="-1675420" y="150570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cxnSp>
        <p:nvCxnSpPr>
          <p:cNvPr id="11" name="Google Shape;334;p34">
            <a:extLst>
              <a:ext uri="{FF2B5EF4-FFF2-40B4-BE49-F238E27FC236}">
                <a16:creationId xmlns:a16="http://schemas.microsoft.com/office/drawing/2014/main" id="{F38A7916-8CD8-14B0-48EE-BDB16919946D}"/>
              </a:ext>
            </a:extLst>
          </p:cNvPr>
          <p:cNvCxnSpPr/>
          <p:nvPr/>
        </p:nvCxnSpPr>
        <p:spPr>
          <a:xfrm>
            <a:off x="-1675420" y="172122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grpSp>
        <p:nvGrpSpPr>
          <p:cNvPr id="12" name="Google Shape;340;p35">
            <a:extLst>
              <a:ext uri="{FF2B5EF4-FFF2-40B4-BE49-F238E27FC236}">
                <a16:creationId xmlns:a16="http://schemas.microsoft.com/office/drawing/2014/main" id="{0D036D77-3BEC-955D-A551-28658880197D}"/>
              </a:ext>
            </a:extLst>
          </p:cNvPr>
          <p:cNvGrpSpPr/>
          <p:nvPr/>
        </p:nvGrpSpPr>
        <p:grpSpPr>
          <a:xfrm>
            <a:off x="5356220" y="1899197"/>
            <a:ext cx="3082080" cy="353280"/>
            <a:chOff x="5959800" y="1292400"/>
            <a:chExt cx="2311560" cy="264960"/>
          </a:xfrm>
        </p:grpSpPr>
        <p:sp>
          <p:nvSpPr>
            <p:cNvPr id="13" name="Google Shape;341;p35">
              <a:extLst>
                <a:ext uri="{FF2B5EF4-FFF2-40B4-BE49-F238E27FC236}">
                  <a16:creationId xmlns:a16="http://schemas.microsoft.com/office/drawing/2014/main" id="{C726F4B1-F705-489D-C432-A72F51E97478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342;p35">
              <a:extLst>
                <a:ext uri="{FF2B5EF4-FFF2-40B4-BE49-F238E27FC236}">
                  <a16:creationId xmlns:a16="http://schemas.microsoft.com/office/drawing/2014/main" id="{94B261CD-3CB9-2E8C-D1A8-F5E0DF261AA9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343;p35">
              <a:extLst>
                <a:ext uri="{FF2B5EF4-FFF2-40B4-BE49-F238E27FC236}">
                  <a16:creationId xmlns:a16="http://schemas.microsoft.com/office/drawing/2014/main" id="{38FEA18A-53E4-2A55-BBC0-539B356C9D22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344;p35">
              <a:extLst>
                <a:ext uri="{FF2B5EF4-FFF2-40B4-BE49-F238E27FC236}">
                  <a16:creationId xmlns:a16="http://schemas.microsoft.com/office/drawing/2014/main" id="{66240F07-EE93-CA55-B404-7D83A2B46FAB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55454-0A66-98D2-44A6-A6EC4EE7D9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20" y="2252478"/>
            <a:ext cx="3082080" cy="3023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773">
        <p159:morph option="byObject"/>
      </p:transition>
    </mc:Choice>
    <mc:Fallback xmlns="">
      <p:transition spd="med" advTm="3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2F98D-F268-C536-979C-D63B0B8FEDC7}"/>
              </a:ext>
            </a:extLst>
          </p:cNvPr>
          <p:cNvSpPr txBox="1"/>
          <p:nvPr/>
        </p:nvSpPr>
        <p:spPr>
          <a:xfrm>
            <a:off x="1710611" y="216008"/>
            <a:ext cx="103538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b="1" dirty="0"/>
              <a:t>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8425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"/>
    </mc:Choice>
    <mc:Fallback xmlns="">
      <p:transition spd="slow" advTm="78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375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Calibri</vt:lpstr>
      <vt:lpstr>Calibri Light</vt:lpstr>
      <vt:lpstr>Inter Black</vt:lpstr>
      <vt:lpstr>OpenSymbol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pallav sharma</cp:lastModifiedBy>
  <cp:revision>24</cp:revision>
  <dcterms:created xsi:type="dcterms:W3CDTF">2017-01-05T13:17:27Z</dcterms:created>
  <dcterms:modified xsi:type="dcterms:W3CDTF">2025-04-24T04:35:23Z</dcterms:modified>
</cp:coreProperties>
</file>