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81b0729331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381b0729331_2_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81b0729331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381b0729331_2_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81b0729331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81b0729331_2_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81b0729331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381b0729331_2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81b0729331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81b0729331_3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81b0729331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81b0729331_2_1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81b0729331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81b0729331_4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81b0729331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81b0729331_2_1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1211273" y="-75819"/>
            <a:ext cx="6063615" cy="733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448204" y="942975"/>
            <a:ext cx="6231255" cy="3532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1211273" y="-75819"/>
            <a:ext cx="6063615" cy="733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211273" y="-75819"/>
            <a:ext cx="6063615" cy="733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782312"/>
            <a:ext cx="9141714" cy="361188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/>
          <p:nvPr/>
        </p:nvSpPr>
        <p:spPr>
          <a:xfrm>
            <a:off x="0" y="4766039"/>
            <a:ext cx="9144000" cy="377190"/>
          </a:xfrm>
          <a:custGeom>
            <a:rect b="b" l="l" r="r" t="t"/>
            <a:pathLst>
              <a:path extrusionOk="0" h="502920" w="12192000">
                <a:moveTo>
                  <a:pt x="12191759" y="0"/>
                </a:moveTo>
                <a:lnTo>
                  <a:pt x="0" y="0"/>
                </a:lnTo>
                <a:lnTo>
                  <a:pt x="0" y="502919"/>
                </a:lnTo>
                <a:lnTo>
                  <a:pt x="12191759" y="502919"/>
                </a:lnTo>
                <a:lnTo>
                  <a:pt x="12191759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1211273" y="-75819"/>
            <a:ext cx="6063615" cy="733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1448204" y="942975"/>
            <a:ext cx="6231255" cy="3532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ir.unimi.it/bitstream/2434/702084/2/Umbrello.pdf" TargetMode="External"/><Relationship Id="rId4" Type="http://schemas.openxmlformats.org/officeDocument/2006/relationships/hyperlink" Target="https://journals.plos.org/plosone/article?id=10.1371/journal.pone.0286023" TargetMode="External"/><Relationship Id="rId5" Type="http://schemas.openxmlformats.org/officeDocument/2006/relationships/hyperlink" Target="https://www.frontiersin.org/journals/human-neuroscience/articles/10.3389/fnhum.2013.00786/full?utmsource=newsletter&amp;utm" TargetMode="External"/><Relationship Id="rId6" Type="http://schemas.openxmlformats.org/officeDocument/2006/relationships/hyperlink" Target="https://www.mdpi.com/2076-3417/14/13/5675?utm" TargetMode="External"/><Relationship Id="rId7" Type="http://schemas.openxmlformats.org/officeDocument/2006/relationships/hyperlink" Target="https://www.scielo.org.mx/scielo.php?pid=S1665-50442021000600238&amp;script=sci_arttext&amp;tlng=en" TargetMode="External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9"/>
          <p:cNvGrpSpPr/>
          <p:nvPr/>
        </p:nvGrpSpPr>
        <p:grpSpPr>
          <a:xfrm>
            <a:off x="5230359" y="1161950"/>
            <a:ext cx="3479006" cy="3866198"/>
            <a:chOff x="5656679" y="851400"/>
            <a:chExt cx="4638675" cy="5154930"/>
          </a:xfrm>
        </p:grpSpPr>
        <p:sp>
          <p:nvSpPr>
            <p:cNvPr id="91" name="Google Shape;91;p19"/>
            <p:cNvSpPr/>
            <p:nvPr/>
          </p:nvSpPr>
          <p:spPr>
            <a:xfrm>
              <a:off x="5656679" y="851400"/>
              <a:ext cx="4638675" cy="5154930"/>
            </a:xfrm>
            <a:custGeom>
              <a:rect b="b" l="l" r="r" t="t"/>
              <a:pathLst>
                <a:path extrusionOk="0" h="5154930" w="4638675">
                  <a:moveTo>
                    <a:pt x="1873099" y="0"/>
                  </a:moveTo>
                  <a:lnTo>
                    <a:pt x="1179858" y="0"/>
                  </a:lnTo>
                  <a:lnTo>
                    <a:pt x="1147222" y="5780"/>
                  </a:lnTo>
                  <a:lnTo>
                    <a:pt x="1092057" y="48668"/>
                  </a:lnTo>
                  <a:lnTo>
                    <a:pt x="1072054" y="83538"/>
                  </a:lnTo>
                  <a:lnTo>
                    <a:pt x="726183" y="881112"/>
                  </a:lnTo>
                  <a:lnTo>
                    <a:pt x="713549" y="920581"/>
                  </a:lnTo>
                  <a:lnTo>
                    <a:pt x="709338" y="962660"/>
                  </a:lnTo>
                  <a:lnTo>
                    <a:pt x="713549" y="1004739"/>
                  </a:lnTo>
                  <a:lnTo>
                    <a:pt x="726183" y="1044207"/>
                  </a:lnTo>
                  <a:lnTo>
                    <a:pt x="1072054" y="1841785"/>
                  </a:lnTo>
                  <a:lnTo>
                    <a:pt x="1092057" y="1876655"/>
                  </a:lnTo>
                  <a:lnTo>
                    <a:pt x="1118441" y="1903453"/>
                  </a:lnTo>
                  <a:lnTo>
                    <a:pt x="786871" y="2668051"/>
                  </a:lnTo>
                  <a:lnTo>
                    <a:pt x="769323" y="2713876"/>
                  </a:lnTo>
                  <a:lnTo>
                    <a:pt x="756789" y="2762032"/>
                  </a:lnTo>
                  <a:lnTo>
                    <a:pt x="749268" y="2811743"/>
                  </a:lnTo>
                  <a:lnTo>
                    <a:pt x="746761" y="2862230"/>
                  </a:lnTo>
                  <a:lnTo>
                    <a:pt x="749268" y="2912717"/>
                  </a:lnTo>
                  <a:lnTo>
                    <a:pt x="756789" y="2962427"/>
                  </a:lnTo>
                  <a:lnTo>
                    <a:pt x="769323" y="3010583"/>
                  </a:lnTo>
                  <a:lnTo>
                    <a:pt x="786871" y="3056408"/>
                  </a:lnTo>
                  <a:lnTo>
                    <a:pt x="1610446" y="4955566"/>
                  </a:lnTo>
                  <a:lnTo>
                    <a:pt x="1635890" y="5005357"/>
                  </a:lnTo>
                  <a:lnTo>
                    <a:pt x="1666013" y="5048851"/>
                  </a:lnTo>
                  <a:lnTo>
                    <a:pt x="1700252" y="5085551"/>
                  </a:lnTo>
                  <a:lnTo>
                    <a:pt x="1738046" y="5114962"/>
                  </a:lnTo>
                  <a:lnTo>
                    <a:pt x="1778833" y="5136584"/>
                  </a:lnTo>
                  <a:lnTo>
                    <a:pt x="1822053" y="5149923"/>
                  </a:lnTo>
                  <a:lnTo>
                    <a:pt x="1867144" y="5154479"/>
                  </a:lnTo>
                  <a:lnTo>
                    <a:pt x="3517857" y="5154479"/>
                  </a:lnTo>
                  <a:lnTo>
                    <a:pt x="3561815" y="5149923"/>
                  </a:lnTo>
                  <a:lnTo>
                    <a:pt x="3604526" y="5136584"/>
                  </a:lnTo>
                  <a:lnTo>
                    <a:pt x="3645178" y="5114962"/>
                  </a:lnTo>
                  <a:lnTo>
                    <a:pt x="3682962" y="5085551"/>
                  </a:lnTo>
                  <a:lnTo>
                    <a:pt x="3717065" y="5048851"/>
                  </a:lnTo>
                  <a:lnTo>
                    <a:pt x="3746679" y="5005357"/>
                  </a:lnTo>
                  <a:lnTo>
                    <a:pt x="3770991" y="4955566"/>
                  </a:lnTo>
                  <a:lnTo>
                    <a:pt x="4598131" y="3056408"/>
                  </a:lnTo>
                  <a:lnTo>
                    <a:pt x="4615678" y="3010583"/>
                  </a:lnTo>
                  <a:lnTo>
                    <a:pt x="4628212" y="2962427"/>
                  </a:lnTo>
                  <a:lnTo>
                    <a:pt x="4635733" y="2912717"/>
                  </a:lnTo>
                  <a:lnTo>
                    <a:pt x="4638240" y="2862230"/>
                  </a:lnTo>
                  <a:lnTo>
                    <a:pt x="4635733" y="2811743"/>
                  </a:lnTo>
                  <a:lnTo>
                    <a:pt x="4628212" y="2762032"/>
                  </a:lnTo>
                  <a:lnTo>
                    <a:pt x="4615678" y="2713876"/>
                  </a:lnTo>
                  <a:lnTo>
                    <a:pt x="4598131" y="2668051"/>
                  </a:lnTo>
                  <a:lnTo>
                    <a:pt x="4270585" y="1915988"/>
                  </a:lnTo>
                  <a:lnTo>
                    <a:pt x="1176921" y="1915988"/>
                  </a:lnTo>
                  <a:lnTo>
                    <a:pt x="1168555" y="1915618"/>
                  </a:lnTo>
                  <a:lnTo>
                    <a:pt x="1160314" y="1914519"/>
                  </a:lnTo>
                  <a:lnTo>
                    <a:pt x="1152217" y="1912711"/>
                  </a:lnTo>
                  <a:lnTo>
                    <a:pt x="1144286" y="1910209"/>
                  </a:lnTo>
                  <a:lnTo>
                    <a:pt x="1124992" y="1899424"/>
                  </a:lnTo>
                  <a:lnTo>
                    <a:pt x="1168602" y="1798858"/>
                  </a:lnTo>
                  <a:lnTo>
                    <a:pt x="1163938" y="1796252"/>
                  </a:lnTo>
                  <a:lnTo>
                    <a:pt x="1131809" y="1758375"/>
                  </a:lnTo>
                  <a:lnTo>
                    <a:pt x="816993" y="1034956"/>
                  </a:lnTo>
                  <a:lnTo>
                    <a:pt x="802059" y="962660"/>
                  </a:lnTo>
                  <a:lnTo>
                    <a:pt x="805793" y="925355"/>
                  </a:lnTo>
                  <a:lnTo>
                    <a:pt x="1123619" y="183291"/>
                  </a:lnTo>
                  <a:lnTo>
                    <a:pt x="1163937" y="129069"/>
                  </a:lnTo>
                  <a:lnTo>
                    <a:pt x="1219189" y="109232"/>
                  </a:lnTo>
                  <a:lnTo>
                    <a:pt x="1990597" y="109232"/>
                  </a:lnTo>
                  <a:lnTo>
                    <a:pt x="1979406" y="83538"/>
                  </a:lnTo>
                  <a:lnTo>
                    <a:pt x="1960058" y="48668"/>
                  </a:lnTo>
                  <a:lnTo>
                    <a:pt x="1934674" y="22376"/>
                  </a:lnTo>
                  <a:lnTo>
                    <a:pt x="1905080" y="5780"/>
                  </a:lnTo>
                  <a:lnTo>
                    <a:pt x="1873099" y="0"/>
                  </a:lnTo>
                  <a:close/>
                </a:path>
                <a:path extrusionOk="0" h="5154930" w="4638675">
                  <a:moveTo>
                    <a:pt x="673649" y="3124894"/>
                  </a:moveTo>
                  <a:lnTo>
                    <a:pt x="272362" y="3124894"/>
                  </a:lnTo>
                  <a:lnTo>
                    <a:pt x="253471" y="3128240"/>
                  </a:lnTo>
                  <a:lnTo>
                    <a:pt x="221539" y="3153066"/>
                  </a:lnTo>
                  <a:lnTo>
                    <a:pt x="9750" y="3634933"/>
                  </a:lnTo>
                  <a:lnTo>
                    <a:pt x="0" y="3682137"/>
                  </a:lnTo>
                  <a:lnTo>
                    <a:pt x="2437" y="3706495"/>
                  </a:lnTo>
                  <a:lnTo>
                    <a:pt x="209961" y="4191024"/>
                  </a:lnTo>
                  <a:lnTo>
                    <a:pt x="236286" y="4226427"/>
                  </a:lnTo>
                  <a:lnTo>
                    <a:pt x="272362" y="4239380"/>
                  </a:lnTo>
                  <a:lnTo>
                    <a:pt x="673649" y="4239380"/>
                  </a:lnTo>
                  <a:lnTo>
                    <a:pt x="723987" y="4211208"/>
                  </a:lnTo>
                  <a:lnTo>
                    <a:pt x="936262" y="3729342"/>
                  </a:lnTo>
                  <a:lnTo>
                    <a:pt x="946013" y="3682137"/>
                  </a:lnTo>
                  <a:lnTo>
                    <a:pt x="943575" y="3657779"/>
                  </a:lnTo>
                  <a:lnTo>
                    <a:pt x="735187" y="3173251"/>
                  </a:lnTo>
                  <a:lnTo>
                    <a:pt x="709293" y="3137847"/>
                  </a:lnTo>
                  <a:lnTo>
                    <a:pt x="673649" y="3124894"/>
                  </a:lnTo>
                  <a:close/>
                </a:path>
                <a:path extrusionOk="0" h="5154930" w="4638675">
                  <a:moveTo>
                    <a:pt x="3517857" y="569981"/>
                  </a:moveTo>
                  <a:lnTo>
                    <a:pt x="2192394" y="569981"/>
                  </a:lnTo>
                  <a:lnTo>
                    <a:pt x="2323838" y="871780"/>
                  </a:lnTo>
                  <a:lnTo>
                    <a:pt x="2336471" y="911249"/>
                  </a:lnTo>
                  <a:lnTo>
                    <a:pt x="2340682" y="953328"/>
                  </a:lnTo>
                  <a:lnTo>
                    <a:pt x="2336471" y="995408"/>
                  </a:lnTo>
                  <a:lnTo>
                    <a:pt x="2323803" y="1034956"/>
                  </a:lnTo>
                  <a:lnTo>
                    <a:pt x="1976468" y="1832453"/>
                  </a:lnTo>
                  <a:lnTo>
                    <a:pt x="1957121" y="1867322"/>
                  </a:lnTo>
                  <a:lnTo>
                    <a:pt x="1902134" y="1910209"/>
                  </a:lnTo>
                  <a:lnTo>
                    <a:pt x="1870162" y="1915988"/>
                  </a:lnTo>
                  <a:lnTo>
                    <a:pt x="4270585" y="1915988"/>
                  </a:lnTo>
                  <a:lnTo>
                    <a:pt x="3770991" y="768894"/>
                  </a:lnTo>
                  <a:lnTo>
                    <a:pt x="3746679" y="719104"/>
                  </a:lnTo>
                  <a:lnTo>
                    <a:pt x="3717065" y="675610"/>
                  </a:lnTo>
                  <a:lnTo>
                    <a:pt x="3682962" y="638909"/>
                  </a:lnTo>
                  <a:lnTo>
                    <a:pt x="3645178" y="609498"/>
                  </a:lnTo>
                  <a:lnTo>
                    <a:pt x="3604526" y="587875"/>
                  </a:lnTo>
                  <a:lnTo>
                    <a:pt x="3561815" y="574537"/>
                  </a:lnTo>
                  <a:lnTo>
                    <a:pt x="3517857" y="569981"/>
                  </a:lnTo>
                  <a:close/>
                </a:path>
                <a:path extrusionOk="0" h="5154930" w="4638675">
                  <a:moveTo>
                    <a:pt x="2097554" y="569981"/>
                  </a:moveTo>
                  <a:lnTo>
                    <a:pt x="1867144" y="569981"/>
                  </a:lnTo>
                  <a:lnTo>
                    <a:pt x="1822053" y="574537"/>
                  </a:lnTo>
                  <a:lnTo>
                    <a:pt x="1778833" y="587875"/>
                  </a:lnTo>
                  <a:lnTo>
                    <a:pt x="1738046" y="609498"/>
                  </a:lnTo>
                  <a:lnTo>
                    <a:pt x="1700252" y="638909"/>
                  </a:lnTo>
                  <a:lnTo>
                    <a:pt x="1666013" y="675610"/>
                  </a:lnTo>
                  <a:lnTo>
                    <a:pt x="1635890" y="719104"/>
                  </a:lnTo>
                  <a:lnTo>
                    <a:pt x="1610446" y="768894"/>
                  </a:lnTo>
                  <a:lnTo>
                    <a:pt x="1167420" y="1790506"/>
                  </a:lnTo>
                  <a:lnTo>
                    <a:pt x="1187320" y="1801630"/>
                  </a:lnTo>
                  <a:lnTo>
                    <a:pt x="1194352" y="1803849"/>
                  </a:lnTo>
                  <a:lnTo>
                    <a:pt x="1201530" y="1805453"/>
                  </a:lnTo>
                  <a:lnTo>
                    <a:pt x="1208836" y="1806427"/>
                  </a:lnTo>
                  <a:lnTo>
                    <a:pt x="1216253" y="1806755"/>
                  </a:lnTo>
                  <a:lnTo>
                    <a:pt x="1830830" y="1806755"/>
                  </a:lnTo>
                  <a:lnTo>
                    <a:pt x="1885419" y="1786918"/>
                  </a:lnTo>
                  <a:lnTo>
                    <a:pt x="1925074" y="1732699"/>
                  </a:lnTo>
                  <a:lnTo>
                    <a:pt x="2233027" y="1025622"/>
                  </a:lnTo>
                  <a:lnTo>
                    <a:pt x="2247960" y="953328"/>
                  </a:lnTo>
                  <a:lnTo>
                    <a:pt x="2244227" y="916023"/>
                  </a:lnTo>
                  <a:lnTo>
                    <a:pt x="2233053" y="881112"/>
                  </a:lnTo>
                  <a:lnTo>
                    <a:pt x="2097554" y="569981"/>
                  </a:lnTo>
                  <a:close/>
                </a:path>
                <a:path extrusionOk="0" h="5154930" w="4638675">
                  <a:moveTo>
                    <a:pt x="1990597" y="109232"/>
                  </a:moveTo>
                  <a:lnTo>
                    <a:pt x="1833767" y="109232"/>
                  </a:lnTo>
                  <a:lnTo>
                    <a:pt x="1862119" y="114357"/>
                  </a:lnTo>
                  <a:lnTo>
                    <a:pt x="1888356" y="129069"/>
                  </a:lnTo>
                  <a:lnTo>
                    <a:pt x="1910859" y="152378"/>
                  </a:lnTo>
                  <a:lnTo>
                    <a:pt x="1928012" y="183291"/>
                  </a:lnTo>
                  <a:lnTo>
                    <a:pt x="2091934" y="559666"/>
                  </a:lnTo>
                  <a:lnTo>
                    <a:pt x="2186774" y="559666"/>
                  </a:lnTo>
                  <a:lnTo>
                    <a:pt x="1990597" y="109232"/>
                  </a:lnTo>
                  <a:close/>
                </a:path>
              </a:pathLst>
            </a:custGeom>
            <a:solidFill>
              <a:srgbClr val="7F7F7F">
                <a:alpha val="1450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pic>
          <p:nvPicPr>
            <p:cNvPr id="92" name="Google Shape;92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72760" y="2157840"/>
              <a:ext cx="3203280" cy="342575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" name="Google Shape;93;p19"/>
          <p:cNvSpPr txBox="1"/>
          <p:nvPr>
            <p:ph type="title"/>
          </p:nvPr>
        </p:nvSpPr>
        <p:spPr>
          <a:xfrm>
            <a:off x="568473" y="6"/>
            <a:ext cx="60636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63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1F497D"/>
                </a:solidFill>
              </a:rPr>
              <a:t>SMART INDIA HACKATHON 2025</a:t>
            </a:r>
            <a:endParaRPr sz="300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5125" y="0"/>
            <a:ext cx="1831850" cy="9285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232100" y="956875"/>
            <a:ext cx="5091000" cy="4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ID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SIH 25092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Title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Development of a Digital Mental Health and Psychological Support System for Government of Jammu and Kashmir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Theme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MedTech / BioTech / HealthTech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 Category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Software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ID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- 528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Name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Team Y.M.I.R.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Mentor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Dr. Nitin Jain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0"/>
          <p:cNvGrpSpPr/>
          <p:nvPr/>
        </p:nvGrpSpPr>
        <p:grpSpPr>
          <a:xfrm>
            <a:off x="0" y="4868099"/>
            <a:ext cx="9144000" cy="275400"/>
            <a:chOff x="0" y="6490799"/>
            <a:chExt cx="12192000" cy="367200"/>
          </a:xfrm>
        </p:grpSpPr>
        <p:pic>
          <p:nvPicPr>
            <p:cNvPr id="101" name="Google Shape;101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6513575"/>
              <a:ext cx="12188952" cy="344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20"/>
            <p:cNvSpPr/>
            <p:nvPr/>
          </p:nvSpPr>
          <p:spPr>
            <a:xfrm>
              <a:off x="0" y="6490799"/>
              <a:ext cx="12192000" cy="358775"/>
            </a:xfrm>
            <a:custGeom>
              <a:rect b="b" l="l" r="r" t="t"/>
              <a:pathLst>
                <a:path extrusionOk="0" h="358775" w="12192000">
                  <a:moveTo>
                    <a:pt x="12191759" y="0"/>
                  </a:moveTo>
                  <a:lnTo>
                    <a:pt x="0" y="0"/>
                  </a:lnTo>
                  <a:lnTo>
                    <a:pt x="0" y="358199"/>
                  </a:lnTo>
                  <a:lnTo>
                    <a:pt x="12191759" y="358199"/>
                  </a:lnTo>
                  <a:lnTo>
                    <a:pt x="12191759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</p:grpSp>
      <p:sp>
        <p:nvSpPr>
          <p:cNvPr id="103" name="Google Shape;103;p20"/>
          <p:cNvSpPr txBox="1"/>
          <p:nvPr>
            <p:ph type="title"/>
          </p:nvPr>
        </p:nvSpPr>
        <p:spPr>
          <a:xfrm>
            <a:off x="6478175" y="1270000"/>
            <a:ext cx="13401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Y.M.I.R.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8907468" y="4887087"/>
            <a:ext cx="77152" cy="156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5259425" y="1977575"/>
            <a:ext cx="3777600" cy="17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0" marR="139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760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Yielding Melodies for Internal Restoration</a:t>
            </a:r>
            <a:endParaRPr sz="1800">
              <a:solidFill>
                <a:srgbClr val="3760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39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60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39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AI-powered mental health and wellness platform combining emotion detection, music therapy, binaural/isochronic beats, meditation, journaling, and community support.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3620624" y="4912232"/>
            <a:ext cx="1043940" cy="156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@SIH Idea submission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6350" y="0"/>
            <a:ext cx="1270675" cy="6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42450" y="-75825"/>
            <a:ext cx="73704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2100">
            <a:spAutoFit/>
          </a:bodyPr>
          <a:lstStyle/>
          <a:p>
            <a:pPr indent="0" lvl="0" marL="157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CONTRIBUTION</a:t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8549466" y="4816221"/>
            <a:ext cx="77152" cy="156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3556888" y="4816221"/>
            <a:ext cx="1043940" cy="156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@SIH Idea submission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5043140" y="4142110"/>
            <a:ext cx="20388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latin typeface="Calibri"/>
                <a:ea typeface="Calibri"/>
                <a:cs typeface="Calibri"/>
                <a:sym typeface="Calibri"/>
              </a:rPr>
              <a:t>SEQUENCE DIAGRAM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573775" y="755525"/>
            <a:ext cx="1859700" cy="30210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txBody>
          <a:bodyPr anchorCtr="0" anchor="t" bIns="0" lIns="0" spcFirstLastPara="1" rIns="0" wrap="square" tIns="24750">
            <a:spAutoFit/>
          </a:bodyPr>
          <a:lstStyle/>
          <a:p>
            <a:pPr indent="0" lvl="0" marL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TECH STACK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6350" y="0"/>
            <a:ext cx="1270675" cy="6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7000" y="646300"/>
            <a:ext cx="5732026" cy="31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217725" y="1138475"/>
            <a:ext cx="3028500" cy="3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</a:t>
            </a: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HTML, Tailwind CSS, JavaScript</a:t>
            </a:r>
            <a:b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</a:t>
            </a: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Flask (Python), SQLAlchemy (SQLite for dev, scalable to cloud DB)</a:t>
            </a:r>
            <a:b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AI/ML</a:t>
            </a: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DeepFace (CV), Transformers (NLP), Fusion Algorithm, Recommendation Engine</a:t>
            </a:r>
            <a:b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Section</a:t>
            </a: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Binaural &amp; Isochronic Beats Generated using soundfile &amp; simpleaudio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</a:t>
            </a: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1"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Firebase Firestore, SQLite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8549466" y="4816221"/>
            <a:ext cx="77152" cy="156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4165873" y="4816221"/>
            <a:ext cx="1043940" cy="156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@SIH Idea submission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3394288" y="1417400"/>
            <a:ext cx="28329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Growing demand for digital mental health solutions</a:t>
            </a:r>
            <a:endParaRPr>
              <a:solidFill>
                <a:srgbClr val="1F49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Service-based subscription model</a:t>
            </a:r>
            <a:endParaRPr>
              <a:solidFill>
                <a:srgbClr val="1F49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Institutional adoption (corporates, universities)</a:t>
            </a:r>
            <a:endParaRPr>
              <a:solidFill>
                <a:srgbClr val="1F49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49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6401300" y="1417400"/>
            <a:ext cx="2471700" cy="1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Financially sustainable through recurring revenue</a:t>
            </a:r>
            <a:endParaRPr>
              <a:solidFill>
                <a:srgbClr val="1F49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Minimal manual intervention post-deployment</a:t>
            </a:r>
            <a:br>
              <a:rPr lang="en-GB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rgbClr val="1F49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497D"/>
              </a:buClr>
              <a:buSzPts val="1100"/>
              <a:buFont typeface="Times New Roman"/>
              <a:buChar char="•"/>
            </a:pPr>
            <a:r>
              <a:t/>
            </a:r>
            <a:endParaRPr>
              <a:solidFill>
                <a:srgbClr val="1F49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648275" y="1522125"/>
            <a:ext cx="24717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proven AI &amp; web technologies</a:t>
            </a:r>
            <a:endParaRPr>
              <a:solidFill>
                <a:srgbClr val="1F49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Cloud-ready deployment</a:t>
            </a:r>
            <a:endParaRPr>
              <a:solidFill>
                <a:srgbClr val="1F49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 updates of models &amp; datasets</a:t>
            </a:r>
            <a:endParaRPr>
              <a:solidFill>
                <a:srgbClr val="1F49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49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281850" y="1076225"/>
            <a:ext cx="2832900" cy="27090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anchorCtr="0" anchor="t" bIns="0" lIns="0" spcFirstLastPara="1" rIns="0" wrap="square" tIns="2427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 u="sng">
                <a:latin typeface="Times New Roman"/>
                <a:ea typeface="Times New Roman"/>
                <a:cs typeface="Times New Roman"/>
                <a:sym typeface="Times New Roman"/>
              </a:rPr>
              <a:t>TECHNICAL FEASIBILITY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281600" y="3493600"/>
            <a:ext cx="26730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325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accuracy &amp; scalability</a:t>
            </a:r>
            <a:endParaRPr>
              <a:solidFill>
                <a:srgbClr val="6325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325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privacy &amp; security</a:t>
            </a:r>
            <a:endParaRPr>
              <a:solidFill>
                <a:srgbClr val="6325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325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 maintenance</a:t>
            </a:r>
            <a:endParaRPr>
              <a:solidFill>
                <a:srgbClr val="6325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3394300" y="3348600"/>
            <a:ext cx="54003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0" rtl="0" algn="l">
              <a:lnSpc>
                <a:spcPct val="12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325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 fine-tuning with new, high-quality data, and continuous music scraping as well as user surveys for further improvement</a:t>
            </a:r>
            <a:endParaRPr>
              <a:solidFill>
                <a:srgbClr val="6325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325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Robust cloud infrastructure for seamless scale and optimal performance</a:t>
            </a:r>
            <a:endParaRPr>
              <a:solidFill>
                <a:srgbClr val="6325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325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encryption and fully automated updates for enhanced security</a:t>
            </a:r>
            <a:endParaRPr>
              <a:solidFill>
                <a:srgbClr val="6325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325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3409200" y="1076275"/>
            <a:ext cx="2575200" cy="27120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anchorCtr="0" anchor="t" bIns="0" lIns="0" spcFirstLastPara="1" rIns="0" wrap="square" tIns="247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 u="sng">
                <a:latin typeface="Times New Roman"/>
                <a:ea typeface="Times New Roman"/>
                <a:cs typeface="Times New Roman"/>
                <a:sym typeface="Times New Roman"/>
              </a:rPr>
              <a:t>MARKET POTENTIAL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6684904" y="1076079"/>
            <a:ext cx="1532100" cy="27120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anchorCtr="0" anchor="t" bIns="0" lIns="0" spcFirstLastPara="1" rIns="0" wrap="square" tIns="247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 u="sng">
                <a:latin typeface="Times New Roman"/>
                <a:ea typeface="Times New Roman"/>
                <a:cs typeface="Times New Roman"/>
                <a:sym typeface="Times New Roman"/>
              </a:rPr>
              <a:t>VIABILITY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201650" y="3035513"/>
            <a:ext cx="2832900" cy="27030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anchorCtr="0" anchor="t" bIns="0" lIns="0" spcFirstLastPara="1" rIns="0" wrap="square" tIns="238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 u="sng">
                <a:latin typeface="Times New Roman"/>
                <a:ea typeface="Times New Roman"/>
                <a:cs typeface="Times New Roman"/>
                <a:sym typeface="Times New Roman"/>
              </a:rPr>
              <a:t>POTENTIAL CHALLENGES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4116550" y="3005325"/>
            <a:ext cx="3766500" cy="27090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anchorCtr="0" anchor="t" bIns="0" lIns="0" spcFirstLastPara="1" rIns="0" wrap="square" tIns="24275">
            <a:spAutoFit/>
          </a:bodyPr>
          <a:lstStyle/>
          <a:p>
            <a:pPr indent="0" lvl="0" mar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 u="sng">
                <a:latin typeface="Times New Roman"/>
                <a:ea typeface="Times New Roman"/>
                <a:cs typeface="Times New Roman"/>
                <a:sym typeface="Times New Roman"/>
              </a:rPr>
              <a:t>STRATEGIES FOR OVERCOMING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2"/>
          <p:cNvSpPr txBox="1"/>
          <p:nvPr>
            <p:ph type="title"/>
          </p:nvPr>
        </p:nvSpPr>
        <p:spPr>
          <a:xfrm>
            <a:off x="1319998" y="26131"/>
            <a:ext cx="60636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04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FEASIBILITY &amp; VIABILITY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6350" y="0"/>
            <a:ext cx="1270675" cy="64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22"/>
          <p:cNvCxnSpPr/>
          <p:nvPr/>
        </p:nvCxnSpPr>
        <p:spPr>
          <a:xfrm flipH="1" rot="10800000">
            <a:off x="87925" y="2835425"/>
            <a:ext cx="8914800" cy="12300"/>
          </a:xfrm>
          <a:prstGeom prst="straightConnector1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2"/>
          <p:cNvCxnSpPr/>
          <p:nvPr/>
        </p:nvCxnSpPr>
        <p:spPr>
          <a:xfrm flipH="1" rot="10800000">
            <a:off x="3315050" y="853925"/>
            <a:ext cx="6300" cy="1993800"/>
          </a:xfrm>
          <a:prstGeom prst="straightConnector1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2"/>
          <p:cNvCxnSpPr/>
          <p:nvPr/>
        </p:nvCxnSpPr>
        <p:spPr>
          <a:xfrm flipH="1" rot="10800000">
            <a:off x="6072250" y="830925"/>
            <a:ext cx="6300" cy="1993800"/>
          </a:xfrm>
          <a:prstGeom prst="straightConnector1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2"/>
          <p:cNvCxnSpPr/>
          <p:nvPr/>
        </p:nvCxnSpPr>
        <p:spPr>
          <a:xfrm rot="10800000">
            <a:off x="3110375" y="2858425"/>
            <a:ext cx="9600" cy="1709400"/>
          </a:xfrm>
          <a:prstGeom prst="straightConnector1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/>
        </p:nvSpPr>
        <p:spPr>
          <a:xfrm>
            <a:off x="8549466" y="4816221"/>
            <a:ext cx="771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4165873" y="4816221"/>
            <a:ext cx="10440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@SIH Idea submission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3"/>
          <p:cNvSpPr txBox="1"/>
          <p:nvPr>
            <p:ph type="title"/>
          </p:nvPr>
        </p:nvSpPr>
        <p:spPr>
          <a:xfrm>
            <a:off x="1827900" y="26125"/>
            <a:ext cx="55557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0400">
            <a:spAutoFit/>
          </a:bodyPr>
          <a:lstStyle/>
          <a:p>
            <a:pPr indent="0" lvl="0" marL="177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NOVELTY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6350" y="0"/>
            <a:ext cx="1270675" cy="6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1540200" y="950400"/>
            <a:ext cx="6063600" cy="33240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anchorCtr="0" anchor="t" bIns="0" lIns="0" spcFirstLastPara="1" rIns="0" wrap="square" tIns="24275">
            <a:sp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     AI-driven Music Recommendation &amp; Therapy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796000" y="1267500"/>
            <a:ext cx="7753500" cy="3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personalized emotional healing through intelligent music curation and adaptive AI therapy, going far beyond simple manual song selection (like Spotify).</a:t>
            </a:r>
            <a:b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</a:t>
            </a: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naural Beats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headphone-based dual-frequency tones that synchronize brainwaves, helping users achieve states of deep relaxation, focus, or stress relief.</a:t>
            </a:r>
            <a:b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Isochronic Beats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Employs rhythmic single-tone pulses audible without headphones, designed to naturally entrain the brain for improved calmness, concentration, and emotional balance.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1540200" y="2451750"/>
            <a:ext cx="6145800" cy="33240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anchorCtr="0" anchor="t" bIns="0" lIns="0" spcFirstLastPara="1" rIns="0" wrap="square" tIns="24275">
            <a:sp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Experimental Beats for ‘Brain Entrainment’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4"/>
          <p:cNvGrpSpPr/>
          <p:nvPr/>
        </p:nvGrpSpPr>
        <p:grpSpPr>
          <a:xfrm>
            <a:off x="0" y="4878360"/>
            <a:ext cx="9118854" cy="265271"/>
            <a:chOff x="0" y="6504480"/>
            <a:chExt cx="12158472" cy="353695"/>
          </a:xfrm>
        </p:grpSpPr>
        <p:pic>
          <p:nvPicPr>
            <p:cNvPr id="159" name="Google Shape;159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6525768"/>
              <a:ext cx="12158472" cy="3322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24"/>
            <p:cNvSpPr/>
            <p:nvPr/>
          </p:nvSpPr>
          <p:spPr>
            <a:xfrm>
              <a:off x="0" y="6504480"/>
              <a:ext cx="12157075" cy="353695"/>
            </a:xfrm>
            <a:custGeom>
              <a:rect b="b" l="l" r="r" t="t"/>
              <a:pathLst>
                <a:path extrusionOk="0" h="353695" w="12157075">
                  <a:moveTo>
                    <a:pt x="0" y="0"/>
                  </a:moveTo>
                  <a:lnTo>
                    <a:pt x="12156840" y="0"/>
                  </a:lnTo>
                  <a:lnTo>
                    <a:pt x="12156840" y="353519"/>
                  </a:lnTo>
                  <a:lnTo>
                    <a:pt x="0" y="3535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</p:grpSp>
      <p:sp>
        <p:nvSpPr>
          <p:cNvPr id="161" name="Google Shape;161;p24"/>
          <p:cNvSpPr txBox="1"/>
          <p:nvPr/>
        </p:nvSpPr>
        <p:spPr>
          <a:xfrm>
            <a:off x="8793227" y="4931246"/>
            <a:ext cx="771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4165738" y="4962525"/>
            <a:ext cx="1043940" cy="156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@SIH Idea submission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1882937" y="2634413"/>
            <a:ext cx="1850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425">
            <a:spAutoFit/>
          </a:bodyPr>
          <a:lstStyle/>
          <a:p>
            <a:pPr indent="-279400" lvl="0" marL="292100" marR="0" rtl="0" algn="ctr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Easy to use GUI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1477950" y="4390575"/>
            <a:ext cx="23637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Check all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Recommendation based on Emotions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409859" y="796229"/>
            <a:ext cx="346234" cy="354806"/>
          </a:xfrm>
          <a:custGeom>
            <a:rect b="b" l="l" r="r" t="t"/>
            <a:pathLst>
              <a:path extrusionOk="0" h="473075" w="461644">
                <a:moveTo>
                  <a:pt x="230760" y="0"/>
                </a:moveTo>
                <a:lnTo>
                  <a:pt x="184253" y="4805"/>
                </a:lnTo>
                <a:lnTo>
                  <a:pt x="140937" y="18586"/>
                </a:lnTo>
                <a:lnTo>
                  <a:pt x="101739" y="40393"/>
                </a:lnTo>
                <a:lnTo>
                  <a:pt x="67588" y="69275"/>
                </a:lnTo>
                <a:lnTo>
                  <a:pt x="39410" y="104279"/>
                </a:lnTo>
                <a:lnTo>
                  <a:pt x="18134" y="144455"/>
                </a:lnTo>
                <a:lnTo>
                  <a:pt x="4688" y="188852"/>
                </a:lnTo>
                <a:lnTo>
                  <a:pt x="0" y="236519"/>
                </a:lnTo>
                <a:lnTo>
                  <a:pt x="4688" y="284186"/>
                </a:lnTo>
                <a:lnTo>
                  <a:pt x="18134" y="328584"/>
                </a:lnTo>
                <a:lnTo>
                  <a:pt x="39410" y="368760"/>
                </a:lnTo>
                <a:lnTo>
                  <a:pt x="67588" y="403764"/>
                </a:lnTo>
                <a:lnTo>
                  <a:pt x="101739" y="432645"/>
                </a:lnTo>
                <a:lnTo>
                  <a:pt x="140937" y="454452"/>
                </a:lnTo>
                <a:lnTo>
                  <a:pt x="184253" y="468234"/>
                </a:lnTo>
                <a:lnTo>
                  <a:pt x="230760" y="473039"/>
                </a:lnTo>
                <a:lnTo>
                  <a:pt x="277266" y="468234"/>
                </a:lnTo>
                <a:lnTo>
                  <a:pt x="320582" y="454452"/>
                </a:lnTo>
                <a:lnTo>
                  <a:pt x="359780" y="432645"/>
                </a:lnTo>
                <a:lnTo>
                  <a:pt x="393931" y="403764"/>
                </a:lnTo>
                <a:lnTo>
                  <a:pt x="422109" y="368760"/>
                </a:lnTo>
                <a:lnTo>
                  <a:pt x="443385" y="328584"/>
                </a:lnTo>
                <a:lnTo>
                  <a:pt x="456831" y="284186"/>
                </a:lnTo>
                <a:lnTo>
                  <a:pt x="461519" y="236519"/>
                </a:lnTo>
                <a:lnTo>
                  <a:pt x="456831" y="188852"/>
                </a:lnTo>
                <a:lnTo>
                  <a:pt x="443385" y="144455"/>
                </a:lnTo>
                <a:lnTo>
                  <a:pt x="422109" y="104279"/>
                </a:lnTo>
                <a:lnTo>
                  <a:pt x="393931" y="69275"/>
                </a:lnTo>
                <a:lnTo>
                  <a:pt x="359780" y="40393"/>
                </a:lnTo>
                <a:lnTo>
                  <a:pt x="320582" y="18586"/>
                </a:lnTo>
                <a:lnTo>
                  <a:pt x="277266" y="4805"/>
                </a:lnTo>
                <a:lnTo>
                  <a:pt x="230760" y="0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6" name="Google Shape;166;p24"/>
          <p:cNvSpPr txBox="1"/>
          <p:nvPr/>
        </p:nvSpPr>
        <p:spPr>
          <a:xfrm>
            <a:off x="489236" y="715136"/>
            <a:ext cx="192881" cy="430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6350" y="0"/>
            <a:ext cx="1270675" cy="6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>
            <p:ph type="title"/>
          </p:nvPr>
        </p:nvSpPr>
        <p:spPr>
          <a:xfrm>
            <a:off x="1426700" y="0"/>
            <a:ext cx="58287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97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GUI IMPLEMENTATION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250" y="562275"/>
            <a:ext cx="3735974" cy="1966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7262" y="2976963"/>
            <a:ext cx="3735973" cy="136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/>
          <p:nvPr/>
        </p:nvSpPr>
        <p:spPr>
          <a:xfrm>
            <a:off x="409859" y="3133029"/>
            <a:ext cx="346233" cy="354806"/>
          </a:xfrm>
          <a:custGeom>
            <a:rect b="b" l="l" r="r" t="t"/>
            <a:pathLst>
              <a:path extrusionOk="0" h="473075" w="461644">
                <a:moveTo>
                  <a:pt x="230760" y="0"/>
                </a:moveTo>
                <a:lnTo>
                  <a:pt x="184253" y="4805"/>
                </a:lnTo>
                <a:lnTo>
                  <a:pt x="140937" y="18586"/>
                </a:lnTo>
                <a:lnTo>
                  <a:pt x="101739" y="40393"/>
                </a:lnTo>
                <a:lnTo>
                  <a:pt x="67588" y="69275"/>
                </a:lnTo>
                <a:lnTo>
                  <a:pt x="39410" y="104279"/>
                </a:lnTo>
                <a:lnTo>
                  <a:pt x="18134" y="144455"/>
                </a:lnTo>
                <a:lnTo>
                  <a:pt x="4688" y="188852"/>
                </a:lnTo>
                <a:lnTo>
                  <a:pt x="0" y="236519"/>
                </a:lnTo>
                <a:lnTo>
                  <a:pt x="4688" y="284186"/>
                </a:lnTo>
                <a:lnTo>
                  <a:pt x="18134" y="328584"/>
                </a:lnTo>
                <a:lnTo>
                  <a:pt x="39410" y="368760"/>
                </a:lnTo>
                <a:lnTo>
                  <a:pt x="67588" y="403764"/>
                </a:lnTo>
                <a:lnTo>
                  <a:pt x="101739" y="432645"/>
                </a:lnTo>
                <a:lnTo>
                  <a:pt x="140937" y="454452"/>
                </a:lnTo>
                <a:lnTo>
                  <a:pt x="184253" y="468234"/>
                </a:lnTo>
                <a:lnTo>
                  <a:pt x="230760" y="473039"/>
                </a:lnTo>
                <a:lnTo>
                  <a:pt x="277266" y="468234"/>
                </a:lnTo>
                <a:lnTo>
                  <a:pt x="320582" y="454452"/>
                </a:lnTo>
                <a:lnTo>
                  <a:pt x="359780" y="432645"/>
                </a:lnTo>
                <a:lnTo>
                  <a:pt x="393931" y="403764"/>
                </a:lnTo>
                <a:lnTo>
                  <a:pt x="422109" y="368760"/>
                </a:lnTo>
                <a:lnTo>
                  <a:pt x="443385" y="328584"/>
                </a:lnTo>
                <a:lnTo>
                  <a:pt x="456831" y="284186"/>
                </a:lnTo>
                <a:lnTo>
                  <a:pt x="461519" y="236519"/>
                </a:lnTo>
                <a:lnTo>
                  <a:pt x="456831" y="188852"/>
                </a:lnTo>
                <a:lnTo>
                  <a:pt x="443385" y="144455"/>
                </a:lnTo>
                <a:lnTo>
                  <a:pt x="422109" y="104279"/>
                </a:lnTo>
                <a:lnTo>
                  <a:pt x="393931" y="69275"/>
                </a:lnTo>
                <a:lnTo>
                  <a:pt x="359780" y="40393"/>
                </a:lnTo>
                <a:lnTo>
                  <a:pt x="320582" y="18586"/>
                </a:lnTo>
                <a:lnTo>
                  <a:pt x="277266" y="4805"/>
                </a:lnTo>
                <a:lnTo>
                  <a:pt x="230760" y="0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72" name="Google Shape;172;p24"/>
          <p:cNvSpPr txBox="1"/>
          <p:nvPr/>
        </p:nvSpPr>
        <p:spPr>
          <a:xfrm>
            <a:off x="489236" y="3051936"/>
            <a:ext cx="1929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4775" y="646300"/>
            <a:ext cx="3814976" cy="42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/>
        </p:nvSpPr>
        <p:spPr>
          <a:xfrm>
            <a:off x="8572145" y="4816221"/>
            <a:ext cx="771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4165873" y="4816221"/>
            <a:ext cx="10440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@SIH Idea submission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5"/>
          <p:cNvSpPr txBox="1"/>
          <p:nvPr>
            <p:ph type="title"/>
          </p:nvPr>
        </p:nvSpPr>
        <p:spPr>
          <a:xfrm>
            <a:off x="1124850" y="164525"/>
            <a:ext cx="65610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04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SCOPE</a:t>
            </a:r>
            <a:endParaRPr/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6350" y="0"/>
            <a:ext cx="1270675" cy="6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 txBox="1"/>
          <p:nvPr/>
        </p:nvSpPr>
        <p:spPr>
          <a:xfrm>
            <a:off x="1555325" y="957675"/>
            <a:ext cx="6063600" cy="31710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anchorCtr="0" anchor="t" bIns="0" lIns="0" spcFirstLastPara="1" rIns="0" wrap="square" tIns="24275">
            <a:sp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latin typeface="Times New Roman"/>
                <a:ea typeface="Times New Roman"/>
                <a:cs typeface="Times New Roman"/>
                <a:sym typeface="Times New Roman"/>
              </a:rPr>
              <a:t>       AI-based Movie</a:t>
            </a:r>
            <a:r>
              <a:rPr b="1" lang="en-GB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900">
                <a:latin typeface="Times New Roman"/>
                <a:ea typeface="Times New Roman"/>
                <a:cs typeface="Times New Roman"/>
                <a:sym typeface="Times New Roman"/>
              </a:rPr>
              <a:t>Recommendation</a:t>
            </a:r>
            <a:r>
              <a:rPr b="1" lang="en-GB" sz="1900">
                <a:latin typeface="Times New Roman"/>
                <a:ea typeface="Times New Roman"/>
                <a:cs typeface="Times New Roman"/>
                <a:sym typeface="Times New Roman"/>
              </a:rPr>
              <a:t> &amp; Therapy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811125" y="1138475"/>
            <a:ext cx="7753500" cy="3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ovie recommendation system that analyzes your preferences and viewing habits to suggest personalized films from IMDB. It delivers smarter, more engaging entertainment by matching content to your unique tastes.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immersive online soft gaming sessions enhanced with AI-generated adaptive background music for a next-level, stress-free gaming experience. This platform combines casual gameplay with dynamic soundscapes, shaping the future of interactive entertainment.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1351925" y="2572713"/>
            <a:ext cx="6470400" cy="317100"/>
          </a:xfrm>
          <a:prstGeom prst="rect">
            <a:avLst/>
          </a:prstGeom>
          <a:solidFill>
            <a:srgbClr val="C6D9F1"/>
          </a:solidFill>
          <a:ln>
            <a:noFill/>
          </a:ln>
        </p:spPr>
        <p:txBody>
          <a:bodyPr anchorCtr="0" anchor="t" bIns="0" lIns="0" spcFirstLastPara="1" rIns="0" wrap="square" tIns="2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latin typeface="Times New Roman"/>
                <a:ea typeface="Times New Roman"/>
                <a:cs typeface="Times New Roman"/>
                <a:sym typeface="Times New Roman"/>
              </a:rPr>
              <a:t>      Online Soft Gaming Sessions with AI Background Music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1211273" y="-75819"/>
            <a:ext cx="6063615" cy="733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7250">
            <a:spAutoFit/>
          </a:bodyPr>
          <a:lstStyle/>
          <a:p>
            <a:pPr indent="0" lvl="0" marL="2120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90" name="Google Shape;190;p26"/>
          <p:cNvSpPr txBox="1"/>
          <p:nvPr/>
        </p:nvSpPr>
        <p:spPr>
          <a:xfrm>
            <a:off x="8549466" y="4816221"/>
            <a:ext cx="771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4165873" y="4816221"/>
            <a:ext cx="1043940" cy="156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@SIH Idea submission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217625" y="799825"/>
            <a:ext cx="8819400" cy="4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-69850" lvl="0" marL="0" marR="88900" rtl="0" algn="l">
              <a:lnSpc>
                <a:spcPct val="9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❑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   Umbrello, Michele, et al. "Music therapy reduces stress and anxiety in critically ill patients: a systematic review of randomized clinical trials." Minerva anestesiologica 85.8 (2019): 886-898.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88900" rtl="0" algn="l">
              <a:lnSpc>
                <a:spcPct val="9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Music therapy reduces stress and anxiety in critically ill patients: a systematic review of randomized clinical trials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88900" rtl="0" algn="l">
              <a:lnSpc>
                <a:spcPct val="9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88900" rtl="0" algn="l">
              <a:lnSpc>
                <a:spcPct val="9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9850" lvl="0" marL="0" marR="88900" rtl="0" algn="l">
              <a:lnSpc>
                <a:spcPct val="98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❑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Ingendoh, Ruth Maria, Ella S. Posny, and Angela Heine. "Binaural beats to entrain the brain? A systematic review of the effects of binaural beat stimulation on brain oscillatory activity, and the implications for psychological research and intervention." PloS one 18.5 (2023): e0286023.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88900" rtl="0" algn="l">
              <a:lnSpc>
                <a:spcPct val="9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Binaural beats to entrain the brain? A systematic review of the effects of binaural beat stimulation on brain oscillatory activity, and the implications for psychological research and intervention | PLOS One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88900" rtl="0" algn="l">
              <a:lnSpc>
                <a:spcPct val="9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88900" rtl="0" algn="l">
              <a:lnSpc>
                <a:spcPct val="9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9850" lvl="0" marL="0" marR="88900" rtl="0" algn="l">
              <a:lnSpc>
                <a:spcPct val="986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❑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Reedijk, Susan A., Anne Bolders, and Bernhard Hommel. "The impact of binaural beats on creativity." Frontiers in human neuroscience 7 (2013): 69795.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88900" rtl="0" algn="l">
              <a:lnSpc>
                <a:spcPct val="9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The impact of binaural beats on creativity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88900" rtl="0" algn="l">
              <a:lnSpc>
                <a:spcPct val="9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88900" rtl="0" algn="l">
              <a:lnSpc>
                <a:spcPct val="9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9850" lvl="0" marL="0" marR="88900" rtl="0" algn="l">
              <a:lnSpc>
                <a:spcPct val="986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❑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Baseanu, Ionut Cristian Cozmin, et al. "The Efficiency of Binaural Beats on Anxiety and Depression—A Systematic Review." Applied Sciences 14.13 (2024): 5675.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88900" rtl="0" algn="l">
              <a:lnSpc>
                <a:spcPct val="9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The Efficiency of Binaural Beats on Anxiety and Depression—A Systematic Review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88900" rtl="0" algn="l">
              <a:lnSpc>
                <a:spcPct val="9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88900" rtl="0" algn="l">
              <a:lnSpc>
                <a:spcPct val="9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9850" lvl="0" marL="0" marR="88900" rtl="0" algn="l">
              <a:lnSpc>
                <a:spcPct val="986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❑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Aparecido-Kanzler, Sandro, Francisco J. Cidral-Filho, and Rui D. Prediger. "Effects of binaural beats and isochronic tones on brain wave modulation: Literature review." Revista mexicana de neurociencia 22.6 (2021): 238-247.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88900" rtl="0" algn="l">
              <a:lnSpc>
                <a:spcPct val="9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Effects of binaural beats and isochronic tones on brain wave modulation: Literature review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88900" rtl="0" algn="l">
              <a:lnSpc>
                <a:spcPct val="98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66350" y="0"/>
            <a:ext cx="1270675" cy="6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