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  <p:sldId id="26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704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64047-AD0A-4D65-9A03-8BF8030F66B1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86592-71C7-444D-9AE9-E74A2205C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716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21.04.2025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5.sv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43724" y="0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337187" y="4199131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366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093984" y="3281940"/>
              <a:ext cx="408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</a:t>
              </a:r>
              <a:r>
                <a:rPr lang="en-US" sz="2400" b="1" i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ce</a:t>
              </a:r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 and tech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PlaceHolder 1">
            <a:extLst>
              <a:ext uri="{FF2B5EF4-FFF2-40B4-BE49-F238E27FC236}">
                <a16:creationId xmlns:a16="http://schemas.microsoft.com/office/drawing/2014/main" id="{8755CC3F-391B-B2B6-31BB-A9936A8971FA}"/>
              </a:ext>
            </a:extLst>
          </p:cNvPr>
          <p:cNvSpPr txBox="1">
            <a:spLocks/>
          </p:cNvSpPr>
          <p:nvPr/>
        </p:nvSpPr>
        <p:spPr>
          <a:xfrm>
            <a:off x="3530140" y="2043832"/>
            <a:ext cx="8850905" cy="1734241"/>
          </a:xfrm>
          <a:prstGeom prst="rect">
            <a:avLst/>
          </a:prstGeom>
          <a:noFill/>
          <a:ln w="0">
            <a:noFill/>
          </a:ln>
        </p:spPr>
        <p:txBody>
          <a:bodyPr vert="horz" lIns="121920" tIns="121920" rIns="121920" bIns="1219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6533" spc="-1" dirty="0">
                <a:solidFill>
                  <a:schemeClr val="dk1"/>
                </a:solidFill>
                <a:latin typeface="Inter Black"/>
                <a:ea typeface="Inter Black"/>
              </a:rPr>
              <a:t>AI-Based Emotion Detection and Music Recommendation[</a:t>
            </a:r>
            <a:r>
              <a:rPr lang="en" sz="6533" spc="-1" dirty="0">
                <a:solidFill>
                  <a:schemeClr val="dk1"/>
                </a:solidFill>
                <a:latin typeface="Inter Black"/>
              </a:rPr>
              <a:t>Y.M.I.R].</a:t>
            </a:r>
            <a:endParaRPr lang="fr-FR" sz="6533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31" name="PlaceHolder 2"/>
          <p:cNvSpPr txBox="1">
            <a:spLocks/>
          </p:cNvSpPr>
          <p:nvPr/>
        </p:nvSpPr>
        <p:spPr>
          <a:xfrm>
            <a:off x="3770409" y="3500971"/>
            <a:ext cx="7873440" cy="1396320"/>
          </a:xfrm>
          <a:prstGeom prst="rect">
            <a:avLst/>
          </a:prstGeom>
          <a:noFill/>
          <a:ln w="0">
            <a:noFill/>
          </a:ln>
        </p:spPr>
        <p:txBody>
          <a:bodyPr vert="horz" lIns="121920" tIns="121920" rIns="121920" bIns="1219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67" spc="-1">
                <a:solidFill>
                  <a:schemeClr val="dk1"/>
                </a:solidFill>
                <a:latin typeface="Cabin"/>
                <a:ea typeface="Cabin"/>
              </a:rPr>
              <a:t>An innovative system integrating emotional analysis and music suggestion.</a:t>
            </a:r>
            <a:endParaRPr lang="en-US" sz="1867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C9BC1-C6AF-CAF1-CD38-5068EF96F0F7}"/>
              </a:ext>
            </a:extLst>
          </p:cNvPr>
          <p:cNvSpPr txBox="1"/>
          <p:nvPr/>
        </p:nvSpPr>
        <p:spPr>
          <a:xfrm rot="16200000">
            <a:off x="-5276128" y="3244333"/>
            <a:ext cx="10977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0EEF0"/>
                </a:solidFill>
                <a:latin typeface="Tw Cen MT" panose="020B0602020104020603" pitchFamily="34" charset="0"/>
              </a:rPr>
              <a:t>Results and 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54C28C-E888-DC8A-BD9B-EA3FAAA85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279" y="5461678"/>
            <a:ext cx="1733727" cy="139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6477">
        <p159:morph option="byObject"/>
      </p:transition>
    </mc:Choice>
    <mc:Fallback xmlns="">
      <p:transition spd="med" advTm="6477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74234" y="0"/>
            <a:ext cx="12520297" cy="6858000"/>
            <a:chOff x="-328297" y="0"/>
            <a:chExt cx="12520297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328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2029433" cy="6858000"/>
            <a:chOff x="213096" y="0"/>
            <a:chExt cx="1202943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135963" y="2912607"/>
              <a:ext cx="30128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1532048" y="3306466"/>
              <a:ext cx="37697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 and demo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PlaceHolder 1">
            <a:extLst>
              <a:ext uri="{FF2B5EF4-FFF2-40B4-BE49-F238E27FC236}">
                <a16:creationId xmlns:a16="http://schemas.microsoft.com/office/drawing/2014/main" id="{6E36C7B3-3E25-6BF3-A9AE-E425E4AF9782}"/>
              </a:ext>
            </a:extLst>
          </p:cNvPr>
          <p:cNvSpPr txBox="1">
            <a:spLocks/>
          </p:cNvSpPr>
          <p:nvPr/>
        </p:nvSpPr>
        <p:spPr>
          <a:xfrm>
            <a:off x="5357652" y="1715216"/>
            <a:ext cx="8368800" cy="2793600"/>
          </a:xfrm>
          <a:prstGeom prst="rect">
            <a:avLst/>
          </a:prstGeom>
          <a:noFill/>
          <a:ln w="0">
            <a:noFill/>
          </a:ln>
        </p:spPr>
        <p:txBody>
          <a:bodyPr vert="horz" lIns="121920" tIns="121920" rIns="121920" bIns="1219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endParaRPr lang="fr-FR" sz="6533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1">
            <a:extLst>
              <a:ext uri="{FF2B5EF4-FFF2-40B4-BE49-F238E27FC236}">
                <a16:creationId xmlns:a16="http://schemas.microsoft.com/office/drawing/2014/main" id="{0E93C2D3-B9B4-9795-5E57-CF60A2EDD20E}"/>
              </a:ext>
            </a:extLst>
          </p:cNvPr>
          <p:cNvSpPr txBox="1">
            <a:spLocks/>
          </p:cNvSpPr>
          <p:nvPr/>
        </p:nvSpPr>
        <p:spPr>
          <a:xfrm>
            <a:off x="3397502" y="-552541"/>
            <a:ext cx="6476640" cy="1513113"/>
          </a:xfrm>
          <a:prstGeom prst="rect">
            <a:avLst/>
          </a:prstGeom>
          <a:noFill/>
          <a:ln w="0">
            <a:noFill/>
          </a:ln>
        </p:spPr>
        <p:txBody>
          <a:bodyPr lIns="121920" tIns="121920" rIns="121920" bIns="12192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3200" b="1" u="sng"/>
              <a:t>Problem Statement</a:t>
            </a:r>
            <a:endParaRPr lang="fr-FR" sz="3200" b="1" u="sng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2">
            <a:extLst>
              <a:ext uri="{FF2B5EF4-FFF2-40B4-BE49-F238E27FC236}">
                <a16:creationId xmlns:a16="http://schemas.microsoft.com/office/drawing/2014/main" id="{29F4F22C-7BFB-2011-9AB6-9B1FA617979E}"/>
              </a:ext>
            </a:extLst>
          </p:cNvPr>
          <p:cNvSpPr txBox="1">
            <a:spLocks/>
          </p:cNvSpPr>
          <p:nvPr/>
        </p:nvSpPr>
        <p:spPr>
          <a:xfrm>
            <a:off x="3475524" y="1043609"/>
            <a:ext cx="7366414" cy="2297029"/>
          </a:xfrm>
          <a:prstGeom prst="rect">
            <a:avLst/>
          </a:prstGeom>
          <a:noFill/>
          <a:ln w="0">
            <a:noFill/>
          </a:ln>
        </p:spPr>
        <p:txBody>
          <a:bodyPr lIns="121920" tIns="121920" rIns="121920" bIns="1219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1867" b="1" dirty="0"/>
              <a:t>Why Not Just Use a Normal Music App?</a:t>
            </a:r>
            <a:endParaRPr lang="en-US" sz="1867" dirty="0"/>
          </a:p>
          <a:p>
            <a:r>
              <a:rPr lang="en-US" sz="1867" dirty="0"/>
              <a:t>Regular platforms don’t understand how you </a:t>
            </a:r>
            <a:r>
              <a:rPr lang="en-US" sz="1867" b="1" dirty="0"/>
              <a:t>feel</a:t>
            </a:r>
            <a:r>
              <a:rPr lang="en-US" sz="1867" dirty="0"/>
              <a:t>.</a:t>
            </a:r>
          </a:p>
          <a:p>
            <a:r>
              <a:rPr lang="en-US" sz="1867" dirty="0"/>
              <a:t>You must </a:t>
            </a:r>
            <a:r>
              <a:rPr lang="en-US" sz="1867" b="1" dirty="0"/>
              <a:t>manually</a:t>
            </a:r>
            <a:r>
              <a:rPr lang="en-US" sz="1867" dirty="0"/>
              <a:t> choose songs or playlists.</a:t>
            </a:r>
          </a:p>
          <a:p>
            <a:r>
              <a:rPr lang="en-US" sz="1867" dirty="0"/>
              <a:t>No emotional personalization.</a:t>
            </a:r>
          </a:p>
          <a:p>
            <a:r>
              <a:rPr lang="en-US" sz="1867" b="1" dirty="0"/>
              <a:t>Y.M.I.R[Yeilding Music for Internal Restoration]</a:t>
            </a:r>
            <a:r>
              <a:rPr lang="en-US" sz="1867" dirty="0"/>
              <a:t> auto-detects your </a:t>
            </a:r>
            <a:r>
              <a:rPr lang="en-US" sz="1867" b="1" dirty="0"/>
              <a:t>real-time mood</a:t>
            </a:r>
            <a:r>
              <a:rPr lang="en-US" sz="1867" dirty="0"/>
              <a:t> and plays music accordingly — no effort needed.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endParaRPr lang="en-US" sz="1867" spc="-1" dirty="0">
              <a:solidFill>
                <a:srgbClr val="000000"/>
              </a:solidFill>
              <a:latin typeface="OpenSymbo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CAE31F-5375-322C-DFDC-DE518C113D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113" y="3802242"/>
            <a:ext cx="3082080" cy="2786748"/>
          </a:xfrm>
          <a:prstGeom prst="rect">
            <a:avLst/>
          </a:prstGeom>
        </p:spPr>
      </p:pic>
      <p:grpSp>
        <p:nvGrpSpPr>
          <p:cNvPr id="3" name="Google Shape;340;p35">
            <a:extLst>
              <a:ext uri="{FF2B5EF4-FFF2-40B4-BE49-F238E27FC236}">
                <a16:creationId xmlns:a16="http://schemas.microsoft.com/office/drawing/2014/main" id="{8CC1C58A-C17A-0323-F458-D45B3FFBCE5F}"/>
              </a:ext>
            </a:extLst>
          </p:cNvPr>
          <p:cNvGrpSpPr/>
          <p:nvPr/>
        </p:nvGrpSpPr>
        <p:grpSpPr>
          <a:xfrm>
            <a:off x="5563802" y="3481371"/>
            <a:ext cx="3082080" cy="533399"/>
            <a:chOff x="5959800" y="1292400"/>
            <a:chExt cx="2311560" cy="264960"/>
          </a:xfrm>
        </p:grpSpPr>
        <p:sp>
          <p:nvSpPr>
            <p:cNvPr id="4" name="Google Shape;341;p35">
              <a:extLst>
                <a:ext uri="{FF2B5EF4-FFF2-40B4-BE49-F238E27FC236}">
                  <a16:creationId xmlns:a16="http://schemas.microsoft.com/office/drawing/2014/main" id="{A30D887D-30C0-0792-0F30-6F9BD75FF919}"/>
                </a:ext>
              </a:extLst>
            </p:cNvPr>
            <p:cNvSpPr/>
            <p:nvPr/>
          </p:nvSpPr>
          <p:spPr>
            <a:xfrm>
              <a:off x="5959800" y="1292400"/>
              <a:ext cx="2311560" cy="26496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1920" bIns="121920" anchor="ctr">
              <a:noAutofit/>
            </a:bodyPr>
            <a:lstStyle/>
            <a:p>
              <a:pPr defTabSz="1219170">
                <a:tabLst>
                  <a:tab pos="0" algn="l"/>
                </a:tabLst>
              </a:pPr>
              <a:endParaRPr lang="en-US" sz="2400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" name="Google Shape;342;p35">
              <a:extLst>
                <a:ext uri="{FF2B5EF4-FFF2-40B4-BE49-F238E27FC236}">
                  <a16:creationId xmlns:a16="http://schemas.microsoft.com/office/drawing/2014/main" id="{8F353DAD-B104-5EB5-BAAE-D5ED74198A84}"/>
                </a:ext>
              </a:extLst>
            </p:cNvPr>
            <p:cNvSpPr/>
            <p:nvPr/>
          </p:nvSpPr>
          <p:spPr>
            <a:xfrm>
              <a:off x="6043680" y="1356120"/>
              <a:ext cx="137520" cy="137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800" bIns="64800" anchor="ctr">
              <a:noAutofit/>
            </a:bodyPr>
            <a:lstStyle/>
            <a:p>
              <a:pPr defTabSz="1219170">
                <a:tabLst>
                  <a:tab pos="0" algn="l"/>
                </a:tabLst>
              </a:pPr>
              <a:endParaRPr lang="en-US" sz="2400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" name="Google Shape;343;p35">
              <a:extLst>
                <a:ext uri="{FF2B5EF4-FFF2-40B4-BE49-F238E27FC236}">
                  <a16:creationId xmlns:a16="http://schemas.microsoft.com/office/drawing/2014/main" id="{A7B1FDA2-2728-E745-D811-B8780CDD2C28}"/>
                </a:ext>
              </a:extLst>
            </p:cNvPr>
            <p:cNvSpPr/>
            <p:nvPr/>
          </p:nvSpPr>
          <p:spPr>
            <a:xfrm>
              <a:off x="6242040" y="1356120"/>
              <a:ext cx="137520" cy="137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800" bIns="64800" anchor="ctr">
              <a:noAutofit/>
            </a:bodyPr>
            <a:lstStyle/>
            <a:p>
              <a:pPr defTabSz="1219170">
                <a:tabLst>
                  <a:tab pos="0" algn="l"/>
                </a:tabLst>
              </a:pPr>
              <a:endParaRPr lang="en-US" sz="2400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" name="Google Shape;344;p35">
              <a:extLst>
                <a:ext uri="{FF2B5EF4-FFF2-40B4-BE49-F238E27FC236}">
                  <a16:creationId xmlns:a16="http://schemas.microsoft.com/office/drawing/2014/main" id="{AA27AA46-EFF7-87B9-6C6E-56DDEDA10895}"/>
                </a:ext>
              </a:extLst>
            </p:cNvPr>
            <p:cNvSpPr/>
            <p:nvPr/>
          </p:nvSpPr>
          <p:spPr>
            <a:xfrm>
              <a:off x="6440400" y="1356120"/>
              <a:ext cx="137520" cy="137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800" bIns="64800" anchor="ctr">
              <a:noAutofit/>
            </a:bodyPr>
            <a:lstStyle/>
            <a:p>
              <a:pPr defTabSz="1219170">
                <a:tabLst>
                  <a:tab pos="0" algn="l"/>
                </a:tabLst>
              </a:pPr>
              <a:endParaRPr lang="en-US" sz="2400" spc="-1">
                <a:solidFill>
                  <a:srgbClr val="000000"/>
                </a:solidFill>
                <a:latin typeface="OpenSymbol"/>
              </a:endParaRPr>
            </a:p>
          </p:txBody>
        </p:sp>
      </p:grpSp>
      <p:pic>
        <p:nvPicPr>
          <p:cNvPr id="22" name="Graphic 21" descr="Treble clef with solid fill">
            <a:extLst>
              <a:ext uri="{FF2B5EF4-FFF2-40B4-BE49-F238E27FC236}">
                <a16:creationId xmlns:a16="http://schemas.microsoft.com/office/drawing/2014/main" id="{61FC338F-7E2C-D90F-BFD3-C458795836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392221">
            <a:off x="2922724" y="4653210"/>
            <a:ext cx="1518633" cy="1518633"/>
          </a:xfrm>
          <a:prstGeom prst="rect">
            <a:avLst/>
          </a:prstGeom>
        </p:spPr>
      </p:pic>
      <p:pic>
        <p:nvPicPr>
          <p:cNvPr id="23" name="Graphic 22" descr="Music notes with solid fill">
            <a:extLst>
              <a:ext uri="{FF2B5EF4-FFF2-40B4-BE49-F238E27FC236}">
                <a16:creationId xmlns:a16="http://schemas.microsoft.com/office/drawing/2014/main" id="{03F666C2-74A5-D29E-AB5D-F5D46F41B7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726648">
            <a:off x="-305857" y="6840368"/>
            <a:ext cx="1417003" cy="1417003"/>
          </a:xfrm>
          <a:prstGeom prst="rect">
            <a:avLst/>
          </a:prstGeom>
        </p:spPr>
      </p:pic>
      <p:pic>
        <p:nvPicPr>
          <p:cNvPr id="24" name="Graphic 23" descr="Music notes with solid fill">
            <a:extLst>
              <a:ext uri="{FF2B5EF4-FFF2-40B4-BE49-F238E27FC236}">
                <a16:creationId xmlns:a16="http://schemas.microsoft.com/office/drawing/2014/main" id="{5233FB58-1C11-603B-8E20-A528FAB739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726648">
            <a:off x="3852890" y="3198219"/>
            <a:ext cx="1522703" cy="1522703"/>
          </a:xfrm>
          <a:prstGeom prst="rect">
            <a:avLst/>
          </a:prstGeom>
        </p:spPr>
      </p:pic>
      <p:pic>
        <p:nvPicPr>
          <p:cNvPr id="25" name="Graphic 24" descr="Music notes with solid fill">
            <a:extLst>
              <a:ext uri="{FF2B5EF4-FFF2-40B4-BE49-F238E27FC236}">
                <a16:creationId xmlns:a16="http://schemas.microsoft.com/office/drawing/2014/main" id="{07C6767F-2E64-FE7F-2A1B-04D413B047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726648">
            <a:off x="1498660" y="6335431"/>
            <a:ext cx="1504700" cy="1504700"/>
          </a:xfrm>
          <a:prstGeom prst="rect">
            <a:avLst/>
          </a:prstGeom>
        </p:spPr>
      </p:pic>
      <p:pic>
        <p:nvPicPr>
          <p:cNvPr id="26" name="Graphic 25" descr="Music notes with solid fill">
            <a:extLst>
              <a:ext uri="{FF2B5EF4-FFF2-40B4-BE49-F238E27FC236}">
                <a16:creationId xmlns:a16="http://schemas.microsoft.com/office/drawing/2014/main" id="{85D73368-C2E3-D916-16B7-643D404D4D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726648">
            <a:off x="9205358" y="3390737"/>
            <a:ext cx="1850241" cy="1850241"/>
          </a:xfrm>
          <a:prstGeom prst="rect">
            <a:avLst/>
          </a:prstGeom>
        </p:spPr>
      </p:pic>
      <p:pic>
        <p:nvPicPr>
          <p:cNvPr id="27" name="Graphic 26" descr="Treble clef with solid fill">
            <a:extLst>
              <a:ext uri="{FF2B5EF4-FFF2-40B4-BE49-F238E27FC236}">
                <a16:creationId xmlns:a16="http://schemas.microsoft.com/office/drawing/2014/main" id="{A41F8F27-F70A-907E-F925-DAEFFD830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392221">
            <a:off x="5507735" y="6850457"/>
            <a:ext cx="1518633" cy="1518633"/>
          </a:xfrm>
          <a:prstGeom prst="rect">
            <a:avLst/>
          </a:prstGeom>
        </p:spPr>
      </p:pic>
      <p:pic>
        <p:nvPicPr>
          <p:cNvPr id="28" name="Graphic 27" descr="Treble clef with solid fill">
            <a:extLst>
              <a:ext uri="{FF2B5EF4-FFF2-40B4-BE49-F238E27FC236}">
                <a16:creationId xmlns:a16="http://schemas.microsoft.com/office/drawing/2014/main" id="{4E4DACC7-7B97-C739-801A-68838D7B9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392221">
            <a:off x="-3022083" y="6914593"/>
            <a:ext cx="1518633" cy="1518633"/>
          </a:xfrm>
          <a:prstGeom prst="rect">
            <a:avLst/>
          </a:prstGeom>
        </p:spPr>
      </p:pic>
      <p:pic>
        <p:nvPicPr>
          <p:cNvPr id="29" name="Graphic 28" descr="Treble clef with solid fill">
            <a:extLst>
              <a:ext uri="{FF2B5EF4-FFF2-40B4-BE49-F238E27FC236}">
                <a16:creationId xmlns:a16="http://schemas.microsoft.com/office/drawing/2014/main" id="{B64F1D25-D2EB-3821-E5AD-0CC1DD88A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392221">
            <a:off x="8668101" y="5147581"/>
            <a:ext cx="1518633" cy="1518633"/>
          </a:xfrm>
          <a:prstGeom prst="rect">
            <a:avLst/>
          </a:prstGeom>
        </p:spPr>
      </p:pic>
      <p:pic>
        <p:nvPicPr>
          <p:cNvPr id="30" name="Graphic 29" descr="Treble clef with solid fill">
            <a:extLst>
              <a:ext uri="{FF2B5EF4-FFF2-40B4-BE49-F238E27FC236}">
                <a16:creationId xmlns:a16="http://schemas.microsoft.com/office/drawing/2014/main" id="{4059C016-B83E-AD3D-4BBC-CD3A7E01B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392221">
            <a:off x="8428692" y="1433525"/>
            <a:ext cx="1518633" cy="1518633"/>
          </a:xfrm>
          <a:prstGeom prst="rect">
            <a:avLst/>
          </a:prstGeom>
        </p:spPr>
      </p:pic>
      <p:pic>
        <p:nvPicPr>
          <p:cNvPr id="32" name="Graphic 31" descr="Music notes with solid fill">
            <a:extLst>
              <a:ext uri="{FF2B5EF4-FFF2-40B4-BE49-F238E27FC236}">
                <a16:creationId xmlns:a16="http://schemas.microsoft.com/office/drawing/2014/main" id="{C0603786-FF80-A13B-2EFE-839A003CB7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726648">
            <a:off x="-7021378" y="4908079"/>
            <a:ext cx="1288344" cy="128834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EDAE549-7A39-DA6D-3F0C-B0A18384FA47}"/>
              </a:ext>
            </a:extLst>
          </p:cNvPr>
          <p:cNvSpPr txBox="1"/>
          <p:nvPr/>
        </p:nvSpPr>
        <p:spPr>
          <a:xfrm rot="16200000">
            <a:off x="-1263064" y="3281940"/>
            <a:ext cx="408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Servi</a:t>
            </a:r>
            <a:r>
              <a:rPr lang="en-US" sz="2400" b="1" i="1" dirty="0">
                <a:solidFill>
                  <a:srgbClr val="F0EEF0"/>
                </a:solidFill>
                <a:latin typeface="Tw Cen MT" panose="020B0602020104020603" pitchFamily="34" charset="0"/>
              </a:rPr>
              <a:t>ce</a:t>
            </a:r>
            <a:r>
              <a:rPr lang="en-U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s and tech</a:t>
            </a:r>
          </a:p>
        </p:txBody>
      </p: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9825">
        <p159:morph option="byObject"/>
      </p:transition>
    </mc:Choice>
    <mc:Fallback xmlns="">
      <p:transition spd="med" advTm="9825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194860" y="-43546"/>
            <a:ext cx="11997140" cy="6858000"/>
            <a:chOff x="213096" y="-43544"/>
            <a:chExt cx="1199714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-43544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022389" y="2898271"/>
              <a:ext cx="31753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413480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1633179" y="3250217"/>
              <a:ext cx="3889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 and demo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976170" y="1491437"/>
            <a:ext cx="1805441" cy="1894017"/>
            <a:chOff x="6381342" y="2182683"/>
            <a:chExt cx="1805441" cy="1894017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479293" y="1491437"/>
            <a:ext cx="1805441" cy="1894017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982416" y="1491437"/>
            <a:ext cx="1805441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3083677" y="3146196"/>
            <a:ext cx="1772769" cy="1073517"/>
            <a:chOff x="1488849" y="3837442"/>
            <a:chExt cx="1772769" cy="1073517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Detection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656314" y="4172295"/>
              <a:ext cx="16053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defTabSz="121917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latin typeface="Arial" panose="020B0604020202020204" pitchFamily="34" charset="0"/>
                </a:rPr>
                <a:t>Detect user emotions from face and chat.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5572502" y="3146196"/>
            <a:ext cx="1591582" cy="1048049"/>
            <a:chOff x="3977674" y="3837442"/>
            <a:chExt cx="1591582" cy="104804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Combining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defTabSz="121917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latin typeface="Arial" panose="020B0604020202020204" pitchFamily="34" charset="0"/>
                </a:rPr>
                <a:t>Combine both to get the dominant emotion.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8083100" y="3146196"/>
            <a:ext cx="1591582" cy="2340710"/>
            <a:chOff x="6488272" y="3837442"/>
            <a:chExt cx="1591582" cy="2340710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Final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defTabSz="121917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en-US" sz="1400" dirty="0">
                  <a:latin typeface="Arial" panose="020B0604020202020204" pitchFamily="34" charset="0"/>
                </a:rPr>
                <a:t>Recommend songs that match or lift the mood.</a:t>
              </a:r>
            </a:p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en-US" sz="1400" dirty="0">
                  <a:latin typeface="Arial" panose="020B0604020202020204" pitchFamily="34" charset="0"/>
                </a:rPr>
                <a:t>Deliver everything on a user-friendly website.</a:t>
              </a:r>
            </a:p>
            <a:p>
              <a:pPr marL="0" indent="0" defTabSz="121917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lang="en-US" altLang="en-US" sz="1400" dirty="0">
                <a:latin typeface="Arial" panose="020B0604020202020204" pitchFamily="34" charset="0"/>
              </a:endParaRPr>
            </a:p>
            <a:p>
              <a:pPr marL="0" indent="0" defTabSz="121917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lang="en-US" altLang="en-US" sz="1400" dirty="0">
                <a:latin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59" y="4229239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7" y="4229326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454" y="4764759"/>
            <a:ext cx="664613" cy="664612"/>
          </a:xfrm>
          <a:prstGeom prst="rect">
            <a:avLst/>
          </a:prstGeom>
        </p:spPr>
      </p:pic>
      <p:pic>
        <p:nvPicPr>
          <p:cNvPr id="4" name="Graphic 3" descr="Music notes with solid fill">
            <a:extLst>
              <a:ext uri="{FF2B5EF4-FFF2-40B4-BE49-F238E27FC236}">
                <a16:creationId xmlns:a16="http://schemas.microsoft.com/office/drawing/2014/main" id="{071106F7-1307-3FF8-3ECD-AFC0C56E6A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726648">
            <a:off x="-8997480" y="-11467069"/>
            <a:ext cx="3828856" cy="3828856"/>
          </a:xfrm>
          <a:prstGeom prst="rect">
            <a:avLst/>
          </a:prstGeom>
        </p:spPr>
      </p:pic>
      <p:pic>
        <p:nvPicPr>
          <p:cNvPr id="6" name="Graphic 5" descr="Treble clef with solid fill">
            <a:extLst>
              <a:ext uri="{FF2B5EF4-FFF2-40B4-BE49-F238E27FC236}">
                <a16:creationId xmlns:a16="http://schemas.microsoft.com/office/drawing/2014/main" id="{8759DDF0-5BCA-CD2E-EE22-E8A54B3B45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392221">
            <a:off x="-805837" y="-12112689"/>
            <a:ext cx="4513257" cy="4513257"/>
          </a:xfrm>
          <a:prstGeom prst="rect">
            <a:avLst/>
          </a:prstGeom>
        </p:spPr>
      </p:pic>
      <p:pic>
        <p:nvPicPr>
          <p:cNvPr id="8" name="Graphic 7" descr="Music notes with solid fill">
            <a:extLst>
              <a:ext uri="{FF2B5EF4-FFF2-40B4-BE49-F238E27FC236}">
                <a16:creationId xmlns:a16="http://schemas.microsoft.com/office/drawing/2014/main" id="{DA457AEA-DC8A-C5CB-A8BC-16607A44F5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726648">
            <a:off x="-3451008" y="-9219256"/>
            <a:ext cx="4211221" cy="4211221"/>
          </a:xfrm>
          <a:prstGeom prst="rect">
            <a:avLst/>
          </a:prstGeom>
        </p:spPr>
      </p:pic>
      <p:pic>
        <p:nvPicPr>
          <p:cNvPr id="10" name="Graphic 9" descr="Music notes with solid fill">
            <a:extLst>
              <a:ext uri="{FF2B5EF4-FFF2-40B4-BE49-F238E27FC236}">
                <a16:creationId xmlns:a16="http://schemas.microsoft.com/office/drawing/2014/main" id="{AF2DDFB6-4782-20DF-17D1-0608A59BC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726648">
            <a:off x="477722" y="-15645411"/>
            <a:ext cx="4525352" cy="4525352"/>
          </a:xfrm>
          <a:prstGeom prst="rect">
            <a:avLst/>
          </a:prstGeom>
        </p:spPr>
      </p:pic>
      <p:pic>
        <p:nvPicPr>
          <p:cNvPr id="11" name="Graphic 10" descr="Music notes with solid fill">
            <a:extLst>
              <a:ext uri="{FF2B5EF4-FFF2-40B4-BE49-F238E27FC236}">
                <a16:creationId xmlns:a16="http://schemas.microsoft.com/office/drawing/2014/main" id="{68808437-D973-05B2-38DF-F7F214292E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726648">
            <a:off x="-5333288" y="-15580828"/>
            <a:ext cx="4471850" cy="4471850"/>
          </a:xfrm>
          <a:prstGeom prst="rect">
            <a:avLst/>
          </a:prstGeom>
        </p:spPr>
      </p:pic>
      <p:pic>
        <p:nvPicPr>
          <p:cNvPr id="12" name="Graphic 11" descr="Music notes with solid fill">
            <a:extLst>
              <a:ext uri="{FF2B5EF4-FFF2-40B4-BE49-F238E27FC236}">
                <a16:creationId xmlns:a16="http://schemas.microsoft.com/office/drawing/2014/main" id="{D19A6B0E-FD13-375C-2CC8-84374E6173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726648">
            <a:off x="6692395" y="-13773367"/>
            <a:ext cx="5498771" cy="5498771"/>
          </a:xfrm>
          <a:prstGeom prst="rect">
            <a:avLst/>
          </a:prstGeom>
        </p:spPr>
      </p:pic>
      <p:pic>
        <p:nvPicPr>
          <p:cNvPr id="13" name="Graphic 12" descr="Treble clef with solid fill">
            <a:extLst>
              <a:ext uri="{FF2B5EF4-FFF2-40B4-BE49-F238E27FC236}">
                <a16:creationId xmlns:a16="http://schemas.microsoft.com/office/drawing/2014/main" id="{778B7614-DFDD-5D4A-0D74-FC7560224C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392221">
            <a:off x="3016348" y="-9452256"/>
            <a:ext cx="4513257" cy="4513257"/>
          </a:xfrm>
          <a:prstGeom prst="rect">
            <a:avLst/>
          </a:prstGeom>
        </p:spPr>
      </p:pic>
      <p:pic>
        <p:nvPicPr>
          <p:cNvPr id="14" name="Graphic 13" descr="Treble clef with solid fill">
            <a:extLst>
              <a:ext uri="{FF2B5EF4-FFF2-40B4-BE49-F238E27FC236}">
                <a16:creationId xmlns:a16="http://schemas.microsoft.com/office/drawing/2014/main" id="{35C97E63-E67C-C572-72D1-990B7E2BD3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392221">
            <a:off x="-6959674" y="-12543401"/>
            <a:ext cx="4513257" cy="4513257"/>
          </a:xfrm>
          <a:prstGeom prst="rect">
            <a:avLst/>
          </a:prstGeom>
        </p:spPr>
      </p:pic>
      <p:pic>
        <p:nvPicPr>
          <p:cNvPr id="15" name="Graphic 14" descr="Treble clef with solid fill">
            <a:extLst>
              <a:ext uri="{FF2B5EF4-FFF2-40B4-BE49-F238E27FC236}">
                <a16:creationId xmlns:a16="http://schemas.microsoft.com/office/drawing/2014/main" id="{323FD818-9677-505C-A572-39A9869BF5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392221">
            <a:off x="-2892607" y="-16135022"/>
            <a:ext cx="4513257" cy="4513257"/>
          </a:xfrm>
          <a:prstGeom prst="rect">
            <a:avLst/>
          </a:prstGeom>
        </p:spPr>
      </p:pic>
      <p:pic>
        <p:nvPicPr>
          <p:cNvPr id="16" name="Graphic 15" descr="Treble clef with solid fill">
            <a:extLst>
              <a:ext uri="{FF2B5EF4-FFF2-40B4-BE49-F238E27FC236}">
                <a16:creationId xmlns:a16="http://schemas.microsoft.com/office/drawing/2014/main" id="{C4E47E1A-A4D1-462E-3E49-9FDDC8034A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392221">
            <a:off x="3645113" y="-14948343"/>
            <a:ext cx="4513257" cy="45132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7300525-AE01-A717-BD36-75C78FE27571}"/>
              </a:ext>
            </a:extLst>
          </p:cNvPr>
          <p:cNvSpPr txBox="1"/>
          <p:nvPr/>
        </p:nvSpPr>
        <p:spPr>
          <a:xfrm rot="16200000">
            <a:off x="-1264734" y="3281938"/>
            <a:ext cx="408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Servi</a:t>
            </a:r>
            <a:r>
              <a:rPr lang="en-US" sz="2400" b="1" i="1" dirty="0">
                <a:solidFill>
                  <a:srgbClr val="F0EEF0"/>
                </a:solidFill>
                <a:latin typeface="Tw Cen MT" panose="020B0602020104020603" pitchFamily="34" charset="0"/>
              </a:rPr>
              <a:t>ce</a:t>
            </a:r>
            <a:r>
              <a:rPr lang="en-U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s and tech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10604">
        <p159:morph option="byObject"/>
      </p:transition>
    </mc:Choice>
    <mc:Fallback xmlns="">
      <p:transition spd="med" advTm="1060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2028274" cy="6858000"/>
            <a:chOff x="213096" y="0"/>
            <a:chExt cx="12028274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645163" y="2842300"/>
              <a:ext cx="19920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1919625" y="3281937"/>
              <a:ext cx="4508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 and demo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59977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2594536" y="4142156"/>
            <a:ext cx="2289049" cy="1102654"/>
            <a:chOff x="1514240" y="4816886"/>
            <a:chExt cx="2289049" cy="1102654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Finding Problem Statement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Looked online for songs and thought about making a website with my team using sentiment analysis.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259453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18-01-2025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4783446" y="4142156"/>
            <a:ext cx="2289049" cy="733322"/>
            <a:chOff x="1514240" y="4816886"/>
            <a:chExt cx="2289049" cy="733322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Implementation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Implementing ideas into code and proper working.</a:t>
              </a: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478344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20-03-2025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15D3786-3CB0-4D98-9C2D-11D4FBA5EAB9}"/>
              </a:ext>
            </a:extLst>
          </p:cNvPr>
          <p:cNvGrpSpPr/>
          <p:nvPr/>
        </p:nvGrpSpPr>
        <p:grpSpPr>
          <a:xfrm>
            <a:off x="6912585" y="4142156"/>
            <a:ext cx="2289049" cy="917988"/>
            <a:chOff x="1514240" y="4816886"/>
            <a:chExt cx="2289049" cy="917988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72131EC-94E6-4982-85F7-903D6FA7217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Final Product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60C2261-B057-44FB-B300-F0F52E3F90C0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Final Product will be on a website along with a tutorial.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691258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06-04-2025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3101220" y="1755914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1C1607-C8B7-4B99-9DC5-3321A9E92D49}"/>
              </a:ext>
            </a:extLst>
          </p:cNvPr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7391281" y="1755914"/>
            <a:ext cx="1275682" cy="1275682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E5A649A-848C-FF3C-4686-DFD267C4EC25}"/>
              </a:ext>
            </a:extLst>
          </p:cNvPr>
          <p:cNvSpPr txBox="1"/>
          <p:nvPr/>
        </p:nvSpPr>
        <p:spPr>
          <a:xfrm rot="16200000">
            <a:off x="-1264734" y="3281938"/>
            <a:ext cx="408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Servi</a:t>
            </a:r>
            <a:r>
              <a:rPr lang="en-US" sz="2400" b="1" i="1" dirty="0">
                <a:solidFill>
                  <a:srgbClr val="F0EEF0"/>
                </a:solidFill>
                <a:latin typeface="Tw Cen MT" panose="020B0602020104020603" pitchFamily="34" charset="0"/>
              </a:rPr>
              <a:t>ce</a:t>
            </a:r>
            <a:r>
              <a:rPr lang="en-U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s and tech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12294">
        <p159:morph option="byObject"/>
      </p:transition>
    </mc:Choice>
    <mc:Fallback xmlns="">
      <p:transition spd="med" advTm="1229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2080930" cy="6858000"/>
            <a:chOff x="213096" y="0"/>
            <a:chExt cx="12080930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697819" y="2828835"/>
              <a:ext cx="19920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50130" y="-4"/>
            <a:ext cx="9574094" cy="6858000"/>
            <a:chOff x="537025" y="36196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537025" y="36196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50000"/>
                    </a:schemeClr>
                  </a:solidFill>
                  <a:latin typeface="Tw Cen MT" panose="020B0602020104020603" pitchFamily="34" charset="0"/>
                </a:rPr>
                <a:t>Stakeholders</a:t>
              </a:r>
            </a:p>
            <a:p>
              <a:pPr algn="ctr"/>
              <a:r>
                <a:rPr lang="en-US" sz="2000" b="1" dirty="0">
                  <a:solidFill>
                    <a:schemeClr val="tx2">
                      <a:lumMod val="50000"/>
                    </a:schemeClr>
                  </a:solidFill>
                  <a:latin typeface="Tw Cen MT" panose="020B0602020104020603" pitchFamily="34" charset="0"/>
                </a:rPr>
                <a:t>Users : Pallav sharma and Abhiraj Ghose</a:t>
              </a:r>
            </a:p>
            <a:p>
              <a:pPr algn="ctr"/>
              <a:r>
                <a:rPr lang="en-US" sz="2000" b="1" dirty="0">
                  <a:solidFill>
                    <a:schemeClr val="tx2">
                      <a:lumMod val="50000"/>
                    </a:schemeClr>
                  </a:solidFill>
                  <a:latin typeface="Tw Cen MT" panose="020B0602020104020603" pitchFamily="34" charset="0"/>
                </a:rPr>
                <a:t>Developers : Pallav Sharma and Abhiraj Ghose</a:t>
              </a:r>
            </a:p>
            <a:p>
              <a:pPr algn="ctr"/>
              <a:r>
                <a:rPr lang="en-US" sz="2000" b="1" dirty="0">
                  <a:solidFill>
                    <a:schemeClr val="tx2">
                      <a:lumMod val="50000"/>
                    </a:schemeClr>
                  </a:solidFill>
                  <a:latin typeface="Tw Cen MT" panose="020B0602020104020603" pitchFamily="34" charset="0"/>
                </a:rPr>
                <a:t>Mentor : Dr. Rishi Dutt Sharma</a:t>
              </a:r>
            </a:p>
            <a:p>
              <a:pPr algn="ctr"/>
              <a:endParaRPr lang="en-US" sz="2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10423471" cy="6858000"/>
            <a:chOff x="-9337032" y="-1"/>
            <a:chExt cx="10423471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1892671" y="3035716"/>
              <a:ext cx="500411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 and demo</a:t>
              </a: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1950519" y="1085485"/>
            <a:ext cx="662608" cy="523220"/>
            <a:chOff x="668600" y="2123782"/>
            <a:chExt cx="662608" cy="52322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99227E9-EB21-4059-B513-140E8EB32283}"/>
              </a:ext>
            </a:extLst>
          </p:cNvPr>
          <p:cNvGrpSpPr/>
          <p:nvPr/>
        </p:nvGrpSpPr>
        <p:grpSpPr>
          <a:xfrm>
            <a:off x="6530359" y="962650"/>
            <a:ext cx="662608" cy="508072"/>
            <a:chOff x="662610" y="2131356"/>
            <a:chExt cx="662608" cy="50807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6BFFE64-6C8E-4F76-92AF-FE854A15A057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560E021-6D3E-44E0-9017-02F6FD846B8E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2463971" y="794908"/>
            <a:ext cx="3048141" cy="1175555"/>
            <a:chOff x="1381462" y="3497665"/>
            <a:chExt cx="3048141" cy="1175555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1583147" y="3497665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Pallav Sharma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1583147" y="3935276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Leader, E23CSEU0022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1381462" y="4303888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5E2E5DE-DB63-4888-A16C-FBB53DF5105F}"/>
              </a:ext>
            </a:extLst>
          </p:cNvPr>
          <p:cNvGrpSpPr/>
          <p:nvPr/>
        </p:nvGrpSpPr>
        <p:grpSpPr>
          <a:xfrm>
            <a:off x="6987833" y="794908"/>
            <a:ext cx="3048141" cy="1190679"/>
            <a:chOff x="6667645" y="2993799"/>
            <a:chExt cx="3048141" cy="1190679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2104E9-D31B-4FE5-8105-9C439D743046}"/>
                </a:ext>
              </a:extLst>
            </p:cNvPr>
            <p:cNvSpPr txBox="1"/>
            <p:nvPr/>
          </p:nvSpPr>
          <p:spPr>
            <a:xfrm>
              <a:off x="6869330" y="2993799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Abhiraj Ghose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C9848EF-A792-46BC-8A1A-95DC4C6A8499}"/>
                </a:ext>
              </a:extLst>
            </p:cNvPr>
            <p:cNvSpPr txBox="1"/>
            <p:nvPr/>
          </p:nvSpPr>
          <p:spPr>
            <a:xfrm>
              <a:off x="6869330" y="3446534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Member , E23CSEU0014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C21C292-71CC-48CF-BD5C-47D7BFAC5B36}"/>
                </a:ext>
              </a:extLst>
            </p:cNvPr>
            <p:cNvSpPr txBox="1"/>
            <p:nvPr/>
          </p:nvSpPr>
          <p:spPr>
            <a:xfrm>
              <a:off x="6667645" y="3815146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EA40E95-555E-06C5-3558-213CB2088736}"/>
              </a:ext>
            </a:extLst>
          </p:cNvPr>
          <p:cNvSpPr txBox="1"/>
          <p:nvPr/>
        </p:nvSpPr>
        <p:spPr>
          <a:xfrm rot="16200000">
            <a:off x="-1264734" y="3281938"/>
            <a:ext cx="408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Servi</a:t>
            </a:r>
            <a:r>
              <a:rPr lang="en-US" sz="2400" b="1" i="1" dirty="0">
                <a:solidFill>
                  <a:srgbClr val="F0EEF0"/>
                </a:solidFill>
                <a:latin typeface="Tw Cen MT" panose="020B0602020104020603" pitchFamily="34" charset="0"/>
              </a:rPr>
              <a:t>ce</a:t>
            </a:r>
            <a:r>
              <a:rPr lang="en-U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s and tech</a:t>
            </a:r>
          </a:p>
        </p:txBody>
      </p: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884">
        <p159:morph option="byObject"/>
      </p:transition>
    </mc:Choice>
    <mc:Fallback xmlns="">
      <p:transition spd="med" advTm="388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2050666" cy="6858000"/>
            <a:chOff x="213096" y="0"/>
            <a:chExt cx="12050666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667555" y="2861894"/>
              <a:ext cx="19920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7727674" y="3292725"/>
              <a:ext cx="27115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</a:t>
              </a:r>
              <a:r>
                <a:rPr lang="en-US" sz="2400" b="1" i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ce</a:t>
              </a:r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 and tech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1390386" y="1717392"/>
            <a:ext cx="3228100" cy="796806"/>
            <a:chOff x="764723" y="2142394"/>
            <a:chExt cx="3228100" cy="796806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800" b="1" dirty="0">
                  <a:latin typeface="Arial" panose="020B0604020202020204" pitchFamily="34" charset="0"/>
                </a:rPr>
                <a:t>Fusion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D76257E-DD5D-4C31-B2AC-F76DC9199544}"/>
                </a:ext>
              </a:extLst>
            </p:cNvPr>
            <p:cNvSpPr txBox="1"/>
            <p:nvPr/>
          </p:nvSpPr>
          <p:spPr>
            <a:xfrm>
              <a:off x="1466075" y="2563605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defTabSz="121917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en-US" sz="1200" dirty="0">
                  <a:latin typeface="Arial" panose="020B0604020202020204" pitchFamily="34" charset="0"/>
                </a:rPr>
                <a:t>Combines both results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390386" y="2995413"/>
            <a:ext cx="3177638" cy="829324"/>
            <a:chOff x="764723" y="3420415"/>
            <a:chExt cx="3177638" cy="829324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120E0D6-EFA2-4A08-BFE2-DD70F47E6C48}"/>
                </a:ext>
              </a:extLst>
            </p:cNvPr>
            <p:cNvSpPr txBox="1"/>
            <p:nvPr/>
          </p:nvSpPr>
          <p:spPr>
            <a:xfrm>
              <a:off x="1415613" y="3788074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Input</a:t>
              </a:r>
              <a:r>
                <a:rPr lang="en-IN" sz="1200" dirty="0"/>
                <a:t>: Webcam + Chatbot + Recommendation</a:t>
              </a: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1390386" y="4273434"/>
            <a:ext cx="3244932" cy="796806"/>
            <a:chOff x="764723" y="4698436"/>
            <a:chExt cx="3244932" cy="796806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35199" y="4698436"/>
              <a:ext cx="1790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defTabSz="121917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en-US" sz="1800" b="1" dirty="0">
                  <a:latin typeface="Arial" panose="020B0604020202020204" pitchFamily="34" charset="0"/>
                </a:rPr>
                <a:t>Text Analysis</a:t>
              </a:r>
              <a:r>
                <a:rPr lang="en-US" altLang="en-US" sz="1800" dirty="0">
                  <a:latin typeface="Arial" panose="020B0604020202020204" pitchFamily="34" charset="0"/>
                </a:rPr>
                <a:t>: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EAC8E37-8B3C-4F8F-AC92-FAC65925ACC6}"/>
                </a:ext>
              </a:extLst>
            </p:cNvPr>
            <p:cNvSpPr txBox="1"/>
            <p:nvPr/>
          </p:nvSpPr>
          <p:spPr>
            <a:xfrm>
              <a:off x="1482907" y="5116395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200" dirty="0">
                  <a:latin typeface="Arial" panose="020B0604020202020204" pitchFamily="34" charset="0"/>
                </a:rPr>
                <a:t>NLP (NLTK/TextBlob)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130290" y="2995413"/>
            <a:ext cx="3235847" cy="796806"/>
            <a:chOff x="4504627" y="3420415"/>
            <a:chExt cx="3235847" cy="796806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70E9A6-B0EA-49B3-9490-7C7B09ACEE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5"/>
              <a:ext cx="2399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defTabSz="121917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en-US" sz="1800" b="1" dirty="0">
                  <a:latin typeface="Arial" panose="020B0604020202020204" pitchFamily="34" charset="0"/>
                </a:rPr>
                <a:t>Facial Recognition</a:t>
              </a:r>
              <a:r>
                <a:rPr lang="en-US" altLang="en-US" sz="1800" dirty="0">
                  <a:latin typeface="Arial" panose="020B0604020202020204" pitchFamily="34" charset="0"/>
                </a:rPr>
                <a:t>: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00EE840-57C5-45A8-AB89-BA57CE453AA8}"/>
                </a:ext>
              </a:extLst>
            </p:cNvPr>
            <p:cNvSpPr txBox="1"/>
            <p:nvPr/>
          </p:nvSpPr>
          <p:spPr>
            <a:xfrm>
              <a:off x="5213726" y="3846518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200" dirty="0">
                  <a:latin typeface="Arial" panose="020B0604020202020204" pitchFamily="34" charset="0"/>
                </a:rPr>
                <a:t>OpenCV, TensorFlow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28C55931-7730-4132-AB43-DEC401084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0E3BF0A-B04D-4316-B447-549B31994A65}"/>
              </a:ext>
            </a:extLst>
          </p:cNvPr>
          <p:cNvGrpSpPr/>
          <p:nvPr/>
        </p:nvGrpSpPr>
        <p:grpSpPr>
          <a:xfrm>
            <a:off x="5249872" y="5534179"/>
            <a:ext cx="3197225" cy="923330"/>
            <a:chOff x="4504627" y="4698436"/>
            <a:chExt cx="3197225" cy="923330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1B892CB-2087-4B4E-9D9A-135A090D8BBA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F1E812C-21E1-4AE8-8492-7C26987E24F5}"/>
                </a:ext>
              </a:extLst>
            </p:cNvPr>
            <p:cNvSpPr txBox="1"/>
            <p:nvPr/>
          </p:nvSpPr>
          <p:spPr>
            <a:xfrm>
              <a:off x="5175104" y="4698436"/>
              <a:ext cx="22795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defTabSz="121917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en-US" sz="1800" b="1" dirty="0">
                  <a:latin typeface="Arial" panose="020B0604020202020204" pitchFamily="34" charset="0"/>
                </a:rPr>
                <a:t>Features</a:t>
              </a:r>
              <a:r>
                <a:rPr lang="en-US" altLang="en-US" sz="1800" dirty="0">
                  <a:latin typeface="Arial" panose="020B0604020202020204" pitchFamily="34" charset="0"/>
                </a:rPr>
                <a:t>: Chatbot, Webcam, Music Player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9E48791-F83A-43C2-91A4-5459684E27A3}"/>
                </a:ext>
              </a:extLst>
            </p:cNvPr>
            <p:cNvSpPr txBox="1"/>
            <p:nvPr/>
          </p:nvSpPr>
          <p:spPr>
            <a:xfrm>
              <a:off x="5175104" y="4981190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998D37B-EE23-4400-B3FB-AE622C2B4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130290" y="1717392"/>
            <a:ext cx="3235847" cy="796806"/>
            <a:chOff x="4504627" y="2142394"/>
            <a:chExt cx="3235847" cy="796806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B44027A-8946-45E7-8F11-28B2EA7E8E3E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800" b="1" dirty="0">
                  <a:latin typeface="Arial" panose="020B0604020202020204" pitchFamily="34" charset="0"/>
                </a:rPr>
                <a:t>Music Match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E35B1E-3A73-441C-8AB0-F2D52796F64F}"/>
                </a:ext>
              </a:extLst>
            </p:cNvPr>
            <p:cNvSpPr txBox="1"/>
            <p:nvPr/>
          </p:nvSpPr>
          <p:spPr>
            <a:xfrm>
              <a:off x="5213726" y="2466013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200" dirty="0">
                  <a:latin typeface="Arial" panose="020B0604020202020204" pitchFamily="34" charset="0"/>
                </a:rPr>
                <a:t>Songs linked to emotion using tags, tempo &amp; mood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189829-FB67-42A0-ADC4-78F2C37FD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CDC06-28FD-240F-C3E3-3C32A7AB8158}"/>
              </a:ext>
            </a:extLst>
          </p:cNvPr>
          <p:cNvGrpSpPr/>
          <p:nvPr/>
        </p:nvGrpSpPr>
        <p:grpSpPr>
          <a:xfrm>
            <a:off x="1390386" y="5499576"/>
            <a:ext cx="3177638" cy="796806"/>
            <a:chOff x="764723" y="4698436"/>
            <a:chExt cx="3177638" cy="7968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D1568B6-4FA6-5EF5-7681-7245229E019E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5E2497-2918-919D-E57B-5A1F49696273}"/>
                </a:ext>
              </a:extLst>
            </p:cNvPr>
            <p:cNvSpPr txBox="1"/>
            <p:nvPr/>
          </p:nvSpPr>
          <p:spPr>
            <a:xfrm>
              <a:off x="1435200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677F39-4AA3-8EC8-7C43-9C47A21F093B}"/>
                </a:ext>
              </a:extLst>
            </p:cNvPr>
            <p:cNvSpPr txBox="1"/>
            <p:nvPr/>
          </p:nvSpPr>
          <p:spPr>
            <a:xfrm>
              <a:off x="1415613" y="5125910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defTabSz="121917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>
                  <a:latin typeface="Arial" panose="020B0604020202020204" pitchFamily="34" charset="0"/>
                </a:rPr>
                <a:t>Frontend</a:t>
              </a:r>
              <a:r>
                <a:rPr lang="en-US" altLang="en-US" sz="1200" dirty="0">
                  <a:latin typeface="Arial" panose="020B0604020202020204" pitchFamily="34" charset="0"/>
                </a:rPr>
                <a:t>: Flask, HTML/CSS, JS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BE7408F-99A8-41D6-12C0-98BAF4D05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BDD9A4-2A3C-6D52-97D7-ED839B2BA8F1}"/>
              </a:ext>
            </a:extLst>
          </p:cNvPr>
          <p:cNvGrpSpPr/>
          <p:nvPr/>
        </p:nvGrpSpPr>
        <p:grpSpPr>
          <a:xfrm>
            <a:off x="5282690" y="4425834"/>
            <a:ext cx="3197225" cy="1011215"/>
            <a:chOff x="4504627" y="4698436"/>
            <a:chExt cx="3197225" cy="101121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DF81053-1F12-8B8C-018E-980369C26FF9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163A62-CC31-80F3-7E70-9E34F7EBAEE0}"/>
                </a:ext>
              </a:extLst>
            </p:cNvPr>
            <p:cNvSpPr txBox="1"/>
            <p:nvPr/>
          </p:nvSpPr>
          <p:spPr>
            <a:xfrm>
              <a:off x="5175104" y="4698436"/>
              <a:ext cx="2192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defTabSz="121917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en-US" sz="1800" b="1" dirty="0">
                  <a:latin typeface="Arial" panose="020B0604020202020204" pitchFamily="34" charset="0"/>
                </a:rPr>
                <a:t>Music Engine</a:t>
              </a: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55CF42-154E-0F6C-3D66-CC45FE8B45DD}"/>
                </a:ext>
              </a:extLst>
            </p:cNvPr>
            <p:cNvSpPr txBox="1"/>
            <p:nvPr/>
          </p:nvSpPr>
          <p:spPr>
            <a:xfrm>
              <a:off x="5175104" y="506332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200" dirty="0">
                  <a:latin typeface="Arial" panose="020B0604020202020204" pitchFamily="34" charset="0"/>
                </a:rPr>
                <a:t>: Content-based filtering and recommending through ensemble learning.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1C3D777-9A2E-DEFA-D50C-A0D075F09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6DC68E-77FA-0D01-A630-6297D99B712B}"/>
              </a:ext>
            </a:extLst>
          </p:cNvPr>
          <p:cNvGrpSpPr/>
          <p:nvPr/>
        </p:nvGrpSpPr>
        <p:grpSpPr>
          <a:xfrm>
            <a:off x="1390386" y="307092"/>
            <a:ext cx="3197224" cy="877647"/>
            <a:chOff x="764723" y="2142394"/>
            <a:chExt cx="3197224" cy="87764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6ACF977-DF43-9C50-0DE2-DB0C8D985683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4EC2DD2-F047-A2B4-12B9-36ACC543D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8CFC9F4-19CA-84A0-F87C-287C1F574AA0}"/>
                </a:ext>
              </a:extLst>
            </p:cNvPr>
            <p:cNvSpPr txBox="1"/>
            <p:nvPr/>
          </p:nvSpPr>
          <p:spPr>
            <a:xfrm>
              <a:off x="1435199" y="2142394"/>
              <a:ext cx="2145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800" b="1" dirty="0">
                  <a:latin typeface="Arial" panose="020B0604020202020204" pitchFamily="34" charset="0"/>
                </a:rPr>
                <a:t>Face Emotion</a:t>
              </a:r>
              <a:r>
                <a:rPr lang="en-US" altLang="en-US" sz="1800" dirty="0">
                  <a:latin typeface="Arial" panose="020B0604020202020204" pitchFamily="34" charset="0"/>
                </a:rPr>
                <a:t>: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A6E82F-EAD7-2763-5B98-E833FBE6A194}"/>
                </a:ext>
              </a:extLst>
            </p:cNvPr>
            <p:cNvSpPr txBox="1"/>
            <p:nvPr/>
          </p:nvSpPr>
          <p:spPr>
            <a:xfrm>
              <a:off x="1435199" y="2558376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defTabSz="121917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en-US" sz="1200" dirty="0">
                  <a:latin typeface="Arial" panose="020B0604020202020204" pitchFamily="34" charset="0"/>
                </a:rPr>
                <a:t>Real-time Emotion Using Deepface.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76410F8-09F9-531B-F3A0-1F78DFCAF982}"/>
              </a:ext>
            </a:extLst>
          </p:cNvPr>
          <p:cNvGrpSpPr/>
          <p:nvPr/>
        </p:nvGrpSpPr>
        <p:grpSpPr>
          <a:xfrm>
            <a:off x="5130290" y="307092"/>
            <a:ext cx="3268819" cy="1059584"/>
            <a:chOff x="4504627" y="2142394"/>
            <a:chExt cx="3268819" cy="105958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973D547-28EA-B648-63BC-77A0177E256F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42DFB83-48DE-A665-512E-DEDBBF28B96F}"/>
                </a:ext>
              </a:extLst>
            </p:cNvPr>
            <p:cNvSpPr txBox="1"/>
            <p:nvPr/>
          </p:nvSpPr>
          <p:spPr>
            <a:xfrm>
              <a:off x="5175103" y="2142394"/>
              <a:ext cx="1998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800" b="1" dirty="0">
                  <a:latin typeface="Arial" panose="020B0604020202020204" pitchFamily="34" charset="0"/>
                </a:rPr>
                <a:t>Chat Emotion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E6C8EA-21F7-532C-9210-2851C31FEBBF}"/>
                </a:ext>
              </a:extLst>
            </p:cNvPr>
            <p:cNvSpPr txBox="1"/>
            <p:nvPr/>
          </p:nvSpPr>
          <p:spPr>
            <a:xfrm>
              <a:off x="5246698" y="2555647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defTabSz="121917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en-US" sz="1200" dirty="0">
                  <a:latin typeface="Arial" panose="020B0604020202020204" pitchFamily="34" charset="0"/>
                </a:rPr>
                <a:t>Text-based NLP detection and using models for sentiment analysis.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7369100-F7C0-2D4A-AF6E-E6EEB339E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E80969E-C575-5D56-679A-DBF661644B88}"/>
              </a:ext>
            </a:extLst>
          </p:cNvPr>
          <p:cNvSpPr txBox="1"/>
          <p:nvPr/>
        </p:nvSpPr>
        <p:spPr>
          <a:xfrm rot="16200000">
            <a:off x="-1125253" y="3266600"/>
            <a:ext cx="2906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Results and demo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9240">
        <p159:morph option="byObject"/>
      </p:transition>
    </mc:Choice>
    <mc:Fallback xmlns="">
      <p:transition spd="med" advTm="924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18497" cy="6858000"/>
            <a:chOff x="213096" y="0"/>
            <a:chExt cx="11518497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187754" y="3234949"/>
              <a:ext cx="2441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68164" y="-13107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7356753" y="3281938"/>
              <a:ext cx="35015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</a:t>
              </a:r>
              <a:r>
                <a:rPr lang="en-US" sz="2400" b="1" i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ce</a:t>
              </a:r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 and tech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7A792EE-2433-4D86-A7D5-1FB0D3F9E4D8}"/>
              </a:ext>
            </a:extLst>
          </p:cNvPr>
          <p:cNvGrpSpPr/>
          <p:nvPr/>
        </p:nvGrpSpPr>
        <p:grpSpPr>
          <a:xfrm>
            <a:off x="8573219" y="6044292"/>
            <a:ext cx="625299" cy="624136"/>
            <a:chOff x="6403225" y="2209800"/>
            <a:chExt cx="2090058" cy="209005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A516301-84E4-4DC6-A056-8024955CA570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90A6E8F-8715-4A45-8091-41BC89D62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245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81CAD7B-D8C7-4ACB-BAAD-C11ECF75DF45}"/>
              </a:ext>
            </a:extLst>
          </p:cNvPr>
          <p:cNvGrpSpPr/>
          <p:nvPr/>
        </p:nvGrpSpPr>
        <p:grpSpPr>
          <a:xfrm>
            <a:off x="7702724" y="6044292"/>
            <a:ext cx="656597" cy="641263"/>
            <a:chOff x="1103085" y="2209800"/>
            <a:chExt cx="2090058" cy="209005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64BCF60-284B-4512-A374-E284A563EFB1}"/>
                </a:ext>
              </a:extLst>
            </p:cNvPr>
            <p:cNvSpPr/>
            <p:nvPr/>
          </p:nvSpPr>
          <p:spPr>
            <a:xfrm>
              <a:off x="1103085" y="2209800"/>
              <a:ext cx="2090058" cy="209005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D88307B7-2C0C-4003-9659-402583C1B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348" y="2611063"/>
              <a:ext cx="1287532" cy="1287532"/>
            </a:xfrm>
            <a:prstGeom prst="rect">
              <a:avLst/>
            </a:prstGeom>
          </p:spPr>
        </p:pic>
      </p:grpSp>
      <p:sp>
        <p:nvSpPr>
          <p:cNvPr id="2" name="PlaceHolder 1">
            <a:extLst>
              <a:ext uri="{FF2B5EF4-FFF2-40B4-BE49-F238E27FC236}">
                <a16:creationId xmlns:a16="http://schemas.microsoft.com/office/drawing/2014/main" id="{FA796F30-11C7-5BD8-120B-453487C04A40}"/>
              </a:ext>
            </a:extLst>
          </p:cNvPr>
          <p:cNvSpPr txBox="1">
            <a:spLocks/>
          </p:cNvSpPr>
          <p:nvPr/>
        </p:nvSpPr>
        <p:spPr>
          <a:xfrm>
            <a:off x="-2590181" y="1330843"/>
            <a:ext cx="5377543" cy="1282595"/>
          </a:xfrm>
          <a:prstGeom prst="rect">
            <a:avLst/>
          </a:prstGeom>
          <a:noFill/>
          <a:ln w="0">
            <a:noFill/>
          </a:ln>
        </p:spPr>
        <p:txBody>
          <a:bodyPr lIns="121920" tIns="121920" rIns="121920" bIns="12192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IN" sz="3200" b="1" u="sng"/>
              <a:t>Results &amp; Demo</a:t>
            </a:r>
            <a:endParaRPr lang="fr-FR" sz="3200" b="1" u="sng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AAFF3425-6966-DDC4-4C1B-E387C025E30D}"/>
              </a:ext>
            </a:extLst>
          </p:cNvPr>
          <p:cNvSpPr txBox="1">
            <a:spLocks/>
          </p:cNvSpPr>
          <p:nvPr/>
        </p:nvSpPr>
        <p:spPr>
          <a:xfrm>
            <a:off x="675055" y="2397436"/>
            <a:ext cx="8631771" cy="3363324"/>
          </a:xfrm>
          <a:prstGeom prst="rect">
            <a:avLst/>
          </a:prstGeom>
          <a:noFill/>
          <a:ln w="0">
            <a:noFill/>
          </a:ln>
        </p:spPr>
        <p:txBody>
          <a:bodyPr lIns="121920" tIns="121920" rIns="121920" bIns="1219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IN" sz="1867" b="1" dirty="0"/>
          </a:p>
          <a:p>
            <a:r>
              <a:rPr lang="en-IN" sz="1867" b="1" dirty="0"/>
              <a:t>User Experience</a:t>
            </a:r>
            <a:r>
              <a:rPr lang="en-IN" sz="1867" dirty="0"/>
              <a:t>: Seamless and engaging</a:t>
            </a:r>
          </a:p>
          <a:p>
            <a:r>
              <a:rPr lang="en-IN" sz="1867" b="1" dirty="0"/>
              <a:t>Demo Includes</a:t>
            </a:r>
            <a:r>
              <a:rPr lang="en-IN" sz="1867" dirty="0"/>
              <a:t>:</a:t>
            </a:r>
            <a:br>
              <a:rPr lang="en-IN" sz="1867" dirty="0"/>
            </a:br>
            <a:r>
              <a:rPr lang="en-IN" sz="1867" dirty="0"/>
              <a:t>✅ Emotion detection in real-time</a:t>
            </a:r>
            <a:br>
              <a:rPr lang="en-IN" sz="1867" dirty="0"/>
            </a:br>
            <a:r>
              <a:rPr lang="en-IN" sz="1867" dirty="0"/>
              <a:t>✅ Live chatbot</a:t>
            </a:r>
            <a:br>
              <a:rPr lang="en-IN" sz="1867" dirty="0"/>
            </a:br>
            <a:r>
              <a:rPr lang="en-IN" sz="1867" dirty="0"/>
              <a:t>✅ Auto music suggestions</a:t>
            </a:r>
          </a:p>
          <a:p>
            <a:pPr indent="0" algn="ctr">
              <a:buFont typeface="Arial" panose="020B0604020202020204" pitchFamily="34" charset="0"/>
              <a:buNone/>
            </a:pPr>
            <a:endParaRPr lang="en-US" sz="2400" spc="-1" dirty="0">
              <a:solidFill>
                <a:schemeClr val="dk1"/>
              </a:solidFill>
              <a:latin typeface="Cabin"/>
              <a:ea typeface="Cabin"/>
            </a:endParaRPr>
          </a:p>
        </p:txBody>
      </p:sp>
      <p:cxnSp>
        <p:nvCxnSpPr>
          <p:cNvPr id="9" name="Google Shape;333;p34">
            <a:extLst>
              <a:ext uri="{FF2B5EF4-FFF2-40B4-BE49-F238E27FC236}">
                <a16:creationId xmlns:a16="http://schemas.microsoft.com/office/drawing/2014/main" id="{69CD058A-4D3D-4B7B-78FD-A361A882DFC7}"/>
              </a:ext>
            </a:extLst>
          </p:cNvPr>
          <p:cNvCxnSpPr/>
          <p:nvPr/>
        </p:nvCxnSpPr>
        <p:spPr>
          <a:xfrm>
            <a:off x="-1675420" y="1505700"/>
            <a:ext cx="10514880" cy="480"/>
          </a:xfrm>
          <a:prstGeom prst="straightConnector1">
            <a:avLst/>
          </a:prstGeom>
          <a:ln w="9525">
            <a:solidFill>
              <a:srgbClr val="111111"/>
            </a:solidFill>
            <a:round/>
          </a:ln>
        </p:spPr>
      </p:cxnSp>
      <p:cxnSp>
        <p:nvCxnSpPr>
          <p:cNvPr id="11" name="Google Shape;334;p34">
            <a:extLst>
              <a:ext uri="{FF2B5EF4-FFF2-40B4-BE49-F238E27FC236}">
                <a16:creationId xmlns:a16="http://schemas.microsoft.com/office/drawing/2014/main" id="{F38A7916-8CD8-14B0-48EE-BDB16919946D}"/>
              </a:ext>
            </a:extLst>
          </p:cNvPr>
          <p:cNvCxnSpPr/>
          <p:nvPr/>
        </p:nvCxnSpPr>
        <p:spPr>
          <a:xfrm>
            <a:off x="-1675420" y="1721220"/>
            <a:ext cx="10514880" cy="480"/>
          </a:xfrm>
          <a:prstGeom prst="straightConnector1">
            <a:avLst/>
          </a:prstGeom>
          <a:ln w="9525">
            <a:solidFill>
              <a:srgbClr val="111111"/>
            </a:solidFill>
            <a:round/>
          </a:ln>
        </p:spPr>
      </p:cxnSp>
      <p:grpSp>
        <p:nvGrpSpPr>
          <p:cNvPr id="12" name="Google Shape;340;p35">
            <a:extLst>
              <a:ext uri="{FF2B5EF4-FFF2-40B4-BE49-F238E27FC236}">
                <a16:creationId xmlns:a16="http://schemas.microsoft.com/office/drawing/2014/main" id="{0D036D77-3BEC-955D-A551-28658880197D}"/>
              </a:ext>
            </a:extLst>
          </p:cNvPr>
          <p:cNvGrpSpPr/>
          <p:nvPr/>
        </p:nvGrpSpPr>
        <p:grpSpPr>
          <a:xfrm>
            <a:off x="5356220" y="1899197"/>
            <a:ext cx="3082080" cy="353280"/>
            <a:chOff x="5959800" y="1292400"/>
            <a:chExt cx="2311560" cy="264960"/>
          </a:xfrm>
        </p:grpSpPr>
        <p:sp>
          <p:nvSpPr>
            <p:cNvPr id="13" name="Google Shape;341;p35">
              <a:extLst>
                <a:ext uri="{FF2B5EF4-FFF2-40B4-BE49-F238E27FC236}">
                  <a16:creationId xmlns:a16="http://schemas.microsoft.com/office/drawing/2014/main" id="{C726F4B1-F705-489D-C432-A72F51E97478}"/>
                </a:ext>
              </a:extLst>
            </p:cNvPr>
            <p:cNvSpPr/>
            <p:nvPr/>
          </p:nvSpPr>
          <p:spPr>
            <a:xfrm>
              <a:off x="5959800" y="1292400"/>
              <a:ext cx="2311560" cy="26496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1920" bIns="121920" anchor="ctr">
              <a:noAutofit/>
            </a:bodyPr>
            <a:lstStyle/>
            <a:p>
              <a:pPr defTabSz="1219170">
                <a:tabLst>
                  <a:tab pos="0" algn="l"/>
                </a:tabLst>
              </a:pPr>
              <a:endParaRPr lang="en-US" sz="2400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" name="Google Shape;342;p35">
              <a:extLst>
                <a:ext uri="{FF2B5EF4-FFF2-40B4-BE49-F238E27FC236}">
                  <a16:creationId xmlns:a16="http://schemas.microsoft.com/office/drawing/2014/main" id="{94B261CD-3CB9-2E8C-D1A8-F5E0DF261AA9}"/>
                </a:ext>
              </a:extLst>
            </p:cNvPr>
            <p:cNvSpPr/>
            <p:nvPr/>
          </p:nvSpPr>
          <p:spPr>
            <a:xfrm>
              <a:off x="6043680" y="1356120"/>
              <a:ext cx="137520" cy="137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800" bIns="64800" anchor="ctr">
              <a:noAutofit/>
            </a:bodyPr>
            <a:lstStyle/>
            <a:p>
              <a:pPr defTabSz="1219170">
                <a:tabLst>
                  <a:tab pos="0" algn="l"/>
                </a:tabLst>
              </a:pPr>
              <a:endParaRPr lang="en-US" sz="2400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" name="Google Shape;343;p35">
              <a:extLst>
                <a:ext uri="{FF2B5EF4-FFF2-40B4-BE49-F238E27FC236}">
                  <a16:creationId xmlns:a16="http://schemas.microsoft.com/office/drawing/2014/main" id="{38FEA18A-53E4-2A55-BBC0-539B356C9D22}"/>
                </a:ext>
              </a:extLst>
            </p:cNvPr>
            <p:cNvSpPr/>
            <p:nvPr/>
          </p:nvSpPr>
          <p:spPr>
            <a:xfrm>
              <a:off x="6242040" y="1356120"/>
              <a:ext cx="137520" cy="137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800" bIns="64800" anchor="ctr">
              <a:noAutofit/>
            </a:bodyPr>
            <a:lstStyle/>
            <a:p>
              <a:pPr defTabSz="1219170">
                <a:tabLst>
                  <a:tab pos="0" algn="l"/>
                </a:tabLst>
              </a:pPr>
              <a:endParaRPr lang="en-US" sz="2400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" name="Google Shape;344;p35">
              <a:extLst>
                <a:ext uri="{FF2B5EF4-FFF2-40B4-BE49-F238E27FC236}">
                  <a16:creationId xmlns:a16="http://schemas.microsoft.com/office/drawing/2014/main" id="{66240F07-EE93-CA55-B404-7D83A2B46FAB}"/>
                </a:ext>
              </a:extLst>
            </p:cNvPr>
            <p:cNvSpPr/>
            <p:nvPr/>
          </p:nvSpPr>
          <p:spPr>
            <a:xfrm>
              <a:off x="6440400" y="1356120"/>
              <a:ext cx="137520" cy="137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800" bIns="64800" anchor="ctr">
              <a:noAutofit/>
            </a:bodyPr>
            <a:lstStyle/>
            <a:p>
              <a:pPr defTabSz="1219170">
                <a:tabLst>
                  <a:tab pos="0" algn="l"/>
                </a:tabLst>
              </a:pPr>
              <a:endParaRPr lang="en-US" sz="2400" spc="-1">
                <a:solidFill>
                  <a:srgbClr val="000000"/>
                </a:solidFill>
                <a:latin typeface="OpenSymbol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61055454-0A66-98D2-44A6-A6EC4EE7D9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220" y="2252478"/>
            <a:ext cx="3082080" cy="30233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773">
        <p159:morph option="byObject"/>
      </p:transition>
    </mc:Choice>
    <mc:Fallback xmlns="">
      <p:transition spd="med" advTm="377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E2F98D-F268-C536-979C-D63B0B8FEDC7}"/>
              </a:ext>
            </a:extLst>
          </p:cNvPr>
          <p:cNvSpPr txBox="1"/>
          <p:nvPr/>
        </p:nvSpPr>
        <p:spPr>
          <a:xfrm>
            <a:off x="1710611" y="216008"/>
            <a:ext cx="1035386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b="1" dirty="0"/>
              <a:t>                Thank You!</a:t>
            </a:r>
          </a:p>
        </p:txBody>
      </p:sp>
    </p:spTree>
    <p:extLst>
      <p:ext uri="{BB962C8B-B14F-4D97-AF65-F5344CB8AC3E}">
        <p14:creationId xmlns:p14="http://schemas.microsoft.com/office/powerpoint/2010/main" val="84257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3"/>
    </mc:Choice>
    <mc:Fallback xmlns="">
      <p:transition spd="slow" advTm="78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5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390</Words>
  <Application>Microsoft Office PowerPoint</Application>
  <PresentationFormat>Widescreen</PresentationFormat>
  <Paragraphs>103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Cabin</vt:lpstr>
      <vt:lpstr>Calibri</vt:lpstr>
      <vt:lpstr>Calibri Light</vt:lpstr>
      <vt:lpstr>Inter Black</vt:lpstr>
      <vt:lpstr>OpenSymbol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pallav sharma</cp:lastModifiedBy>
  <cp:revision>22</cp:revision>
  <dcterms:created xsi:type="dcterms:W3CDTF">2017-01-05T13:17:27Z</dcterms:created>
  <dcterms:modified xsi:type="dcterms:W3CDTF">2025-04-21T08:42:58Z</dcterms:modified>
</cp:coreProperties>
</file>