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E81-73A0-43D3-AB5E-B3911B8613E5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9EF8-02E6-4693-B8EF-255CB75D5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5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65531-64AB-43F2-A7B2-32E9C8A5A7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57F2E4-691E-4F79-8CCC-9022A4A2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B8AB9E8-AC33-40FC-B555-CC103375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1D5C9A-28E0-4232-A23B-53E4EABB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EC0B03C-F050-41CA-96E9-E47C88F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2EB18CC-FA23-42DE-9CF7-E622645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9495AE-2F2A-4AAD-8953-65355C0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B183116-1B1C-4632-A8E5-8EE1B95E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BFF23E7-0108-4091-9919-5F72FBD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22C4E7-3E6F-44C4-AEA9-4F465CB3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8CCFCB5-5DF0-4712-83CF-F21B6954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BD874CA-F1CC-43ED-8083-F6E320D5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9EBB06-311F-4436-B9F8-9D387CB6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F496A3-E0CB-4C1B-8350-6BB99BB1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4E3195-64D7-4528-B4C0-514F32B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67C81B6-59A8-4910-A2EE-D7F4C1E9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CC4C16-9049-43CC-8637-E0B540BE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DB3396-6D05-45CC-AE3F-23845B9A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68E7F7-3D57-4C35-8772-C09991E6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27A4E6-C4E9-4941-9192-9DD043C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5922B0-5798-4DD7-9FA7-FC91CD9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1E9671-931C-404F-B9B7-03985F2B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8B5DF1-B9F5-43C7-A5D0-AA1E149E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CED9E8-8302-4576-A16F-1244D66D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B64A80-C477-4941-9384-EB0B080A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67C4255-403B-4174-8F2B-00BDA2A2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819379-858D-4464-B8D8-86CAC5D1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9814A5-9B30-42CB-8F9C-AB2CE6EA1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9C04F1C-CE1B-43D4-AA5C-37BBC8D2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281AD27-250E-4D32-893A-CA3FCFE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0DF5C43-BA2C-4EF3-9B63-D6BD2D76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4BADC8F-512E-4323-8F6A-295DBC5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7D4753-09F2-4AAC-8551-46CFD4F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5ED0184-3276-4D12-8C33-90D7595D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8404B50-CD8C-4023-A98E-D81C59CA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2B3E36-E4BD-49DB-9DD5-741F362CA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6652014-ACBF-4E5D-8257-EFFA1EACD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2B350CA-17D8-45BA-9B66-04EF6DD7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E946771-973A-4C2F-88CF-139EF3E9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F9DACB2-9E3E-4CB7-9591-3B92B975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745430-50BF-4F59-B796-9E03A277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6D0A523-3805-4E79-AA82-D8F9F275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385FC23-0E74-4EB2-8423-082BCE5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DB414C3-3266-4E7B-B887-58682290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B7108DC-1203-412A-BA5C-C715BE57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C9120A2-96F5-4C9A-B45D-0BCEB21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AE712E3-B303-48A7-93A6-E87A13F7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6FF7A3-384A-4F32-99CC-B1D74E78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346938-00AB-4FEB-84BF-015D9F31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01CC9D1-952E-42C6-8DD2-772AD397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B53BD5C-BE6E-4708-A0EE-64BE583C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B31065-F8DE-47B7-B69E-A87E0778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75526BB-1484-4BBB-BF63-C2600F8B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7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41B9FE-B0AC-40D9-AF02-2E5887D2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58A1C39-6790-4C6F-A9F4-EB5EB0D5B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90FCE59-78F7-4847-9A3B-62A68DF9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2C12FA5-B397-4C62-AE5E-DCE81184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407837-85B8-44B3-927D-5A075550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1577927-0DB5-415B-95B5-E782C9CC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126B9E0-BBEA-4EC0-A4E1-800BCE21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8EA60F-8D23-4598-B5D4-994819A1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7AD831-0B97-4269-A168-A15C372BA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12F5-9BE3-485E-8632-6C0E9275EF39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46C2BC-DDE0-4431-BA03-099F4B403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D0E618F-641A-457B-B24A-33201D58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6115-DDB6-425B-83E6-096989E4B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4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3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6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9.w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9144000" cy="304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54139" y="2494088"/>
            <a:ext cx="6113861" cy="5386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对抗</a:t>
            </a:r>
            <a:r>
              <a:rPr lang="zh-CN" altLang="en-US" sz="3200" dirty="0" smtClean="0">
                <a:solidFill>
                  <a:schemeClr val="bg1"/>
                </a:solidFill>
              </a:rPr>
              <a:t>学习在众包数据中的应用</a:t>
            </a:r>
            <a:endParaRPr lang="zh-CN" altLang="zh-CN" sz="32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867900" y="6477001"/>
            <a:ext cx="78548" cy="2022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2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70693" y="4953001"/>
            <a:ext cx="3154710" cy="13798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1242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3124200" algn="l"/>
              </a:tabLst>
            </a:pPr>
            <a:r>
              <a:rPr lang="zh-CN" altLang="en-US" sz="32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杨文军</a:t>
            </a:r>
            <a:endParaRPr lang="en-US" altLang="zh-CN" sz="3206" dirty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400"/>
              </a:lnSpc>
              <a:tabLst>
                <a:tab pos="3124200" algn="l"/>
              </a:tabLst>
            </a:pPr>
            <a:r>
              <a:rPr lang="zh-CN" altLang="en-US" sz="3206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导师：李超群</a:t>
            </a:r>
            <a:endParaRPr lang="en-US" altLang="zh-CN" sz="3206" dirty="0">
              <a:solidFill>
                <a:srgbClr val="FFFFFF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3"/>
    </mc:Choice>
    <mc:Fallback xmlns="">
      <p:transition spd="slow" advTm="82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830" y="1536174"/>
            <a:ext cx="10531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/>
              <a:t>This can be formulated as a </a:t>
            </a:r>
            <a:r>
              <a:rPr lang="en-US" altLang="zh-CN" sz="2000" b="1" dirty="0" smtClean="0"/>
              <a:t>two-player game</a:t>
            </a:r>
            <a:r>
              <a:rPr lang="en-US" altLang="zh-CN" sz="2000" b="1" dirty="0"/>
              <a:t>, where the action of one player (the classifier builder) is to choose </a:t>
            </a:r>
            <a:r>
              <a:rPr lang="en-US" altLang="zh-CN" sz="2000" b="1" dirty="0" smtClean="0"/>
              <a:t>robust classifier </a:t>
            </a:r>
            <a:r>
              <a:rPr lang="en-US" altLang="zh-CN" sz="2000" b="1" dirty="0"/>
              <a:t>parameters, whereas the other player (the feature removal </a:t>
            </a:r>
            <a:r>
              <a:rPr lang="en-US" altLang="zh-CN" sz="2000" b="1" dirty="0" smtClean="0"/>
              <a:t>mechanism) tries </a:t>
            </a:r>
            <a:r>
              <a:rPr lang="en-US" altLang="zh-CN" sz="2000" b="1" dirty="0"/>
              <a:t>to delete the features which would be most harmful given the current classifier</a:t>
            </a:r>
            <a:r>
              <a:rPr lang="en-US" altLang="zh-CN" sz="2000" b="1" dirty="0" smtClean="0"/>
              <a:t>.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 smtClean="0"/>
              <a:t>Standard </a:t>
            </a:r>
            <a:r>
              <a:rPr lang="en-US" altLang="zh-CN" sz="2000" b="1" dirty="0"/>
              <a:t>support vector machines (SVMs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algn="just"/>
            <a:endParaRPr lang="en-US" altLang="zh-CN" sz="2000" b="1" dirty="0"/>
          </a:p>
          <a:p>
            <a:pPr algn="just"/>
            <a:endParaRPr lang="en-US" altLang="zh-CN" sz="2000" b="1" dirty="0" smtClean="0"/>
          </a:p>
          <a:p>
            <a:pPr algn="just"/>
            <a:endParaRPr lang="en-US" altLang="zh-CN" sz="2000" b="1" dirty="0"/>
          </a:p>
          <a:p>
            <a:pPr algn="just"/>
            <a:endParaRPr lang="en-US" altLang="zh-CN" sz="2000" b="1" dirty="0" smtClean="0"/>
          </a:p>
          <a:p>
            <a:pPr algn="just"/>
            <a:r>
              <a:rPr lang="en-US" altLang="zh-CN" sz="2000" b="1" dirty="0" smtClean="0"/>
              <a:t>Where we use the notation</a:t>
            </a:r>
          </a:p>
          <a:p>
            <a:pPr algn="just"/>
            <a:endParaRPr lang="en-US" altLang="zh-CN" sz="20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16847"/>
              </p:ext>
            </p:extLst>
          </p:nvPr>
        </p:nvGraphicFramePr>
        <p:xfrm>
          <a:off x="4058339" y="3438163"/>
          <a:ext cx="47101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Formula" r:id="rId5" imgW="1915200" imgH="406440" progId="Equation.Ribbit">
                  <p:embed/>
                </p:oleObj>
              </mc:Choice>
              <mc:Fallback>
                <p:oleObj name="Formula" r:id="rId5" imgW="1915200" imgH="4064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8339" y="3438163"/>
                        <a:ext cx="4710112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03988"/>
              </p:ext>
            </p:extLst>
          </p:nvPr>
        </p:nvGraphicFramePr>
        <p:xfrm>
          <a:off x="4650869" y="4660785"/>
          <a:ext cx="1812136" cy="29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Formula" r:id="rId7" imgW="1096200" imgH="177840" progId="Equation.Ribbit">
                  <p:embed/>
                </p:oleObj>
              </mc:Choice>
              <mc:Fallback>
                <p:oleObj name="Formula" r:id="rId7" imgW="109620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0869" y="4660785"/>
                        <a:ext cx="1812136" cy="293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0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3830" y="1536174"/>
            <a:ext cx="10531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</a:t>
            </a:r>
            <a:r>
              <a:rPr lang="en-US" altLang="zh-CN" sz="2000" b="1" dirty="0" smtClean="0"/>
              <a:t>n </a:t>
            </a:r>
            <a:r>
              <a:rPr lang="en-US" altLang="zh-CN" sz="2000" b="1" dirty="0"/>
              <a:t>the feature </a:t>
            </a:r>
            <a:r>
              <a:rPr lang="en-US" altLang="zh-CN" sz="2000" b="1" dirty="0" smtClean="0"/>
              <a:t>deletion case</a:t>
            </a:r>
            <a:r>
              <a:rPr lang="en-US" altLang="zh-CN" sz="2000" b="1" dirty="0"/>
              <a:t>, the adversary may change the input </a:t>
            </a:r>
            <a:r>
              <a:rPr lang="en-US" altLang="zh-CN" sz="2000" b="1" i="1" dirty="0" smtClean="0"/>
              <a:t>     </a:t>
            </a:r>
            <a:r>
              <a:rPr lang="en-US" altLang="zh-CN" sz="2000" b="1" dirty="0" smtClean="0"/>
              <a:t>by </a:t>
            </a:r>
            <a:r>
              <a:rPr lang="en-US" altLang="zh-CN" sz="2000" b="1" dirty="0"/>
              <a:t>deleting features from it.</a:t>
            </a:r>
          </a:p>
          <a:p>
            <a:pPr algn="just"/>
            <a:endParaRPr lang="en-US" altLang="zh-CN" sz="2000" b="1" dirty="0" smtClean="0"/>
          </a:p>
          <a:p>
            <a:pPr algn="just"/>
            <a:r>
              <a:rPr lang="en-US" altLang="zh-CN" sz="2000" b="1" dirty="0"/>
              <a:t>the worst-case hinge loss, for example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2000" b="1" dirty="0"/>
          </a:p>
          <a:p>
            <a:pPr algn="just"/>
            <a:endParaRPr lang="en-US" altLang="zh-CN" sz="2000" b="1" dirty="0" smtClean="0"/>
          </a:p>
          <a:p>
            <a:pPr algn="just"/>
            <a:endParaRPr lang="en-US" altLang="zh-CN" sz="2000" b="1" dirty="0"/>
          </a:p>
          <a:p>
            <a:pPr algn="just"/>
            <a:endParaRPr lang="en-US" altLang="zh-CN" sz="2000" b="1" dirty="0" smtClean="0"/>
          </a:p>
          <a:p>
            <a:pPr algn="just"/>
            <a:endParaRPr lang="en-US" altLang="zh-CN" sz="20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30263"/>
              </p:ext>
            </p:extLst>
          </p:nvPr>
        </p:nvGraphicFramePr>
        <p:xfrm>
          <a:off x="8969423" y="1642369"/>
          <a:ext cx="280139" cy="26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Formula" r:id="rId5" imgW="127080" imgH="119520" progId="Equation.Ribbit">
                  <p:embed/>
                </p:oleObj>
              </mc:Choice>
              <mc:Fallback>
                <p:oleObj name="Formula" r:id="rId5" imgW="12708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423" y="1642369"/>
                        <a:ext cx="280139" cy="26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81373"/>
              </p:ext>
            </p:extLst>
          </p:nvPr>
        </p:nvGraphicFramePr>
        <p:xfrm>
          <a:off x="5981988" y="2567822"/>
          <a:ext cx="2794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Formula" r:id="rId7" imgW="127080" imgH="119520" progId="Equation.Ribbit">
                  <p:embed/>
                </p:oleObj>
              </mc:Choice>
              <mc:Fallback>
                <p:oleObj name="Formula" r:id="rId7" imgW="127080" imgH="11952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988" y="2567822"/>
                        <a:ext cx="2794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94633"/>
              </p:ext>
            </p:extLst>
          </p:nvPr>
        </p:nvGraphicFramePr>
        <p:xfrm>
          <a:off x="3115807" y="2972956"/>
          <a:ext cx="645001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Formula" r:id="rId9" imgW="3004920" imgH="837000" progId="Equation.Ribbit">
                  <p:embed/>
                </p:oleObj>
              </mc:Choice>
              <mc:Fallback>
                <p:oleObj name="Formula" r:id="rId9" imgW="3004920" imgH="83700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807" y="2972956"/>
                        <a:ext cx="645001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7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52469"/>
              </p:ext>
            </p:extLst>
          </p:nvPr>
        </p:nvGraphicFramePr>
        <p:xfrm>
          <a:off x="8125973" y="1320814"/>
          <a:ext cx="1483501" cy="48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Formula" r:id="rId5" imgW="1073160" imgH="349560" progId="Equation.Ribbit">
                  <p:embed/>
                </p:oleObj>
              </mc:Choice>
              <mc:Fallback>
                <p:oleObj name="Formula" r:id="rId5" imgW="1073160" imgH="349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5973" y="1320814"/>
                        <a:ext cx="1483501" cy="482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1" y="1258668"/>
            <a:ext cx="9828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worst-case hinge loss over the entire training set </a:t>
            </a:r>
            <a:r>
              <a:rPr lang="en-US" altLang="zh-CN" sz="2000" b="1" dirty="0" smtClean="0"/>
              <a:t>is                         The overall </a:t>
            </a:r>
            <a:r>
              <a:rPr lang="en-US" altLang="zh-CN" sz="2000" b="1" dirty="0"/>
              <a:t>optimization problem, which we denote by </a:t>
            </a:r>
            <a:r>
              <a:rPr lang="en-US" altLang="zh-CN" sz="2000" b="1" dirty="0" smtClean="0"/>
              <a:t>FDROP.</a:t>
            </a:r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/>
              <a:t>above can be explicitly written as a </a:t>
            </a:r>
            <a:r>
              <a:rPr lang="en-US" altLang="zh-CN" sz="2000" b="1" dirty="0" err="1"/>
              <a:t>minimax</a:t>
            </a:r>
            <a:r>
              <a:rPr lang="en-US" altLang="zh-CN" sz="2000" b="1" dirty="0"/>
              <a:t> optimization problem</a:t>
            </a:r>
            <a:r>
              <a:rPr lang="en-US" altLang="zh-CN" sz="2000" b="1" dirty="0" smtClean="0"/>
              <a:t>: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19079"/>
              </p:ext>
            </p:extLst>
          </p:nvPr>
        </p:nvGraphicFramePr>
        <p:xfrm>
          <a:off x="2962275" y="2101850"/>
          <a:ext cx="69516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Formula" r:id="rId7" imgW="3506760" imgH="406440" progId="Equation.Ribbit">
                  <p:embed/>
                </p:oleObj>
              </mc:Choice>
              <mc:Fallback>
                <p:oleObj name="Formula" r:id="rId7" imgW="3506760" imgH="40644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101850"/>
                        <a:ext cx="69516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25506"/>
              </p:ext>
            </p:extLst>
          </p:nvPr>
        </p:nvGraphicFramePr>
        <p:xfrm>
          <a:off x="2979823" y="3835924"/>
          <a:ext cx="69167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Formula" r:id="rId9" imgW="3488760" imgH="660600" progId="Equation.Ribbit">
                  <p:embed/>
                </p:oleObj>
              </mc:Choice>
              <mc:Fallback>
                <p:oleObj name="Formula" r:id="rId9" imgW="3488760" imgH="660600" progId="Equation.Ribbit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823" y="3835924"/>
                        <a:ext cx="691673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8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258668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1.An Equivalent Quadratic Program: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8325"/>
              </p:ext>
            </p:extLst>
          </p:nvPr>
        </p:nvGraphicFramePr>
        <p:xfrm>
          <a:off x="3110816" y="1959418"/>
          <a:ext cx="6459995" cy="40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Formula" r:id="rId5" imgW="3004920" imgH="189360" progId="Equation.Ribbit">
                  <p:embed/>
                </p:oleObj>
              </mc:Choice>
              <mc:Fallback>
                <p:oleObj name="Formula" r:id="rId5" imgW="3004920" imgH="189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0816" y="1959418"/>
                        <a:ext cx="6459995" cy="40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5812137" y="2540978"/>
            <a:ext cx="567727" cy="10902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97047"/>
              </p:ext>
            </p:extLst>
          </p:nvPr>
        </p:nvGraphicFramePr>
        <p:xfrm>
          <a:off x="3500683" y="3833440"/>
          <a:ext cx="5205787" cy="4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Formula" r:id="rId7" imgW="2207520" imgH="189360" progId="Equation.Ribbit">
                  <p:embed/>
                </p:oleObj>
              </mc:Choice>
              <mc:Fallback>
                <p:oleObj name="Formula" r:id="rId7" imgW="2207520" imgH="189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0683" y="3833440"/>
                        <a:ext cx="5205787" cy="44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3245"/>
              </p:ext>
            </p:extLst>
          </p:nvPr>
        </p:nvGraphicFramePr>
        <p:xfrm>
          <a:off x="3510262" y="4507401"/>
          <a:ext cx="4603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Formula" r:id="rId9" imgW="2323080" imgH="290880" progId="Equation.Ribbit">
                  <p:embed/>
                </p:oleObj>
              </mc:Choice>
              <mc:Fallback>
                <p:oleObj name="Formula" r:id="rId9" imgW="2323080" imgH="290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10262" y="4507401"/>
                        <a:ext cx="4603750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88995"/>
              </p:ext>
            </p:extLst>
          </p:nvPr>
        </p:nvGraphicFramePr>
        <p:xfrm>
          <a:off x="3748237" y="3711777"/>
          <a:ext cx="31305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Formula" r:id="rId5" imgW="1580040" imgH="571680" progId="Equation.Ribbit">
                  <p:embed/>
                </p:oleObj>
              </mc:Choice>
              <mc:Fallback>
                <p:oleObj name="Formula" r:id="rId5" imgW="1580040" imgH="571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8237" y="3711777"/>
                        <a:ext cx="3130550" cy="113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725592"/>
              </p:ext>
            </p:extLst>
          </p:nvPr>
        </p:nvGraphicFramePr>
        <p:xfrm>
          <a:off x="3161101" y="1524946"/>
          <a:ext cx="4603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Formula" r:id="rId7" imgW="2323080" imgH="290880" progId="Equation.Ribbit">
                  <p:embed/>
                </p:oleObj>
              </mc:Choice>
              <mc:Fallback>
                <p:oleObj name="Formula" r:id="rId7" imgW="2323080" imgH="29088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01" y="1524946"/>
                        <a:ext cx="46037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>
            <a:off x="5056025" y="2365138"/>
            <a:ext cx="567727" cy="10902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226" y="2448596"/>
            <a:ext cx="537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Since the </a:t>
            </a:r>
            <a:r>
              <a:rPr lang="en-US" altLang="zh-CN" b="1" dirty="0"/>
              <a:t>maximization (with respect to </a:t>
            </a:r>
            <a:r>
              <a:rPr lang="en-US" altLang="zh-CN" b="1" dirty="0" smtClean="0"/>
              <a:t>    ) </a:t>
            </a:r>
            <a:r>
              <a:rPr lang="en-US" altLang="zh-CN" b="1" dirty="0"/>
              <a:t>is over a linear function, the optimum </a:t>
            </a:r>
            <a:r>
              <a:rPr lang="en-US" altLang="zh-CN" b="1" dirty="0" smtClean="0"/>
              <a:t>will be </a:t>
            </a:r>
            <a:r>
              <a:rPr lang="en-US" altLang="zh-CN" b="1" dirty="0"/>
              <a:t>at the vertices, and is therefore integral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27506"/>
              </p:ext>
            </p:extLst>
          </p:nvPr>
        </p:nvGraphicFramePr>
        <p:xfrm>
          <a:off x="10100771" y="2549776"/>
          <a:ext cx="268287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Formula" r:id="rId9" imgW="134640" imgH="119520" progId="Equation.Ribbit">
                  <p:embed/>
                </p:oleObj>
              </mc:Choice>
              <mc:Fallback>
                <p:oleObj name="Formula" r:id="rId9" imgW="134640" imgH="119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00771" y="2549776"/>
                        <a:ext cx="268287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7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5350" y="1258668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S: Spammer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D: Data Miner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SQ: Status Quo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S,D: payoff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0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24041"/>
              </p:ext>
            </p:extLst>
          </p:nvPr>
        </p:nvGraphicFramePr>
        <p:xfrm>
          <a:off x="2243594" y="2990352"/>
          <a:ext cx="2600963" cy="67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Formula" r:id="rId5" imgW="1691640" imgH="438480" progId="Equation.Ribbit">
                  <p:embed/>
                </p:oleObj>
              </mc:Choice>
              <mc:Fallback>
                <p:oleObj name="Formula" r:id="rId5" imgW="1691640" imgH="438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3594" y="2990352"/>
                        <a:ext cx="2600963" cy="67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2672" y="1113645"/>
            <a:ext cx="10714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BMRM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Bundle Methods for Regularized Risk Minimization</a:t>
            </a:r>
            <a:r>
              <a:rPr lang="en-US" altLang="zh-CN" sz="2400" dirty="0" smtClean="0"/>
              <a:t>)</a:t>
            </a:r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b="1" dirty="0" smtClean="0"/>
              <a:t>Solve </a:t>
            </a:r>
            <a:r>
              <a:rPr lang="en-US" altLang="zh-CN" sz="2400" b="1" dirty="0"/>
              <a:t>the following minimization problem</a:t>
            </a:r>
            <a:r>
              <a:rPr lang="en-US" altLang="zh-CN" sz="2400" b="1" dirty="0" smtClean="0"/>
              <a:t>:</a:t>
            </a:r>
          </a:p>
          <a:p>
            <a:pPr algn="just"/>
            <a:endParaRPr lang="en-US" altLang="zh-CN" sz="2400" b="1" dirty="0" smtClean="0"/>
          </a:p>
          <a:p>
            <a:pPr algn="just"/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where                                and                  is a convex nonnegative loss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function. In this paper  </a:t>
            </a:r>
          </a:p>
          <a:p>
            <a:pPr algn="just"/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19528"/>
              </p:ext>
            </p:extLst>
          </p:nvPr>
        </p:nvGraphicFramePr>
        <p:xfrm>
          <a:off x="4253251" y="2350833"/>
          <a:ext cx="41751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Formula" r:id="rId7" imgW="2106000" imgH="330480" progId="Equation.Ribbit">
                  <p:embed/>
                </p:oleObj>
              </mc:Choice>
              <mc:Fallback>
                <p:oleObj name="Formula" r:id="rId7" imgW="210600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3251" y="2350833"/>
                        <a:ext cx="4175125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47825"/>
              </p:ext>
            </p:extLst>
          </p:nvPr>
        </p:nvGraphicFramePr>
        <p:xfrm>
          <a:off x="5426500" y="3168207"/>
          <a:ext cx="1365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Formula" r:id="rId9" imgW="688680" imgH="176760" progId="Equation.Ribbit">
                  <p:embed/>
                </p:oleObj>
              </mc:Choice>
              <mc:Fallback>
                <p:oleObj name="Formula" r:id="rId9" imgW="68868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6500" y="3168207"/>
                        <a:ext cx="1365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75971"/>
              </p:ext>
            </p:extLst>
          </p:nvPr>
        </p:nvGraphicFramePr>
        <p:xfrm>
          <a:off x="4421982" y="3729225"/>
          <a:ext cx="33480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Formula" r:id="rId11" imgW="1689120" imgH="176760" progId="Equation.Ribbit">
                  <p:embed/>
                </p:oleObj>
              </mc:Choice>
              <mc:Fallback>
                <p:oleObj name="Formula" r:id="rId11" imgW="168912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1982" y="3729225"/>
                        <a:ext cx="334803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0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1" y="1258668"/>
            <a:ext cx="661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tackelberg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Games for Adversarial Prediction Problems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0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5350" y="1258668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S: Spammer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D: Data Miner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SQ: Status Quo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S,D: payoff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0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44901" y="1790700"/>
            <a:ext cx="359073" cy="31016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  <a:tab pos="50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25400" algn="l"/>
                <a:tab pos="50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25400" algn="l"/>
                <a:tab pos="508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四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1/8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0DFA903-09C7-46C6-9159-A419C1189AE9}"/>
              </a:ext>
            </a:extLst>
          </p:cNvPr>
          <p:cNvSpPr txBox="1"/>
          <p:nvPr/>
        </p:nvSpPr>
        <p:spPr>
          <a:xfrm>
            <a:off x="4220175" y="4195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09184EB-50CE-4E65-A62F-B0703156DB14}"/>
              </a:ext>
            </a:extLst>
          </p:cNvPr>
          <p:cNvSpPr txBox="1"/>
          <p:nvPr/>
        </p:nvSpPr>
        <p:spPr>
          <a:xfrm>
            <a:off x="4220175" y="33415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实验部分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DB315DC-80C6-448D-A885-83B2FE702286}"/>
              </a:ext>
            </a:extLst>
          </p:cNvPr>
          <p:cNvSpPr txBox="1"/>
          <p:nvPr/>
        </p:nvSpPr>
        <p:spPr>
          <a:xfrm>
            <a:off x="4185699" y="24875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8B0F6BB-F183-482C-A3FA-7FB46A1B0B81}"/>
              </a:ext>
            </a:extLst>
          </p:cNvPr>
          <p:cNvSpPr txBox="1"/>
          <p:nvPr/>
        </p:nvSpPr>
        <p:spPr>
          <a:xfrm>
            <a:off x="4185699" y="15762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对抗学习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7"/>
    </mc:Choice>
    <mc:Fallback xmlns="">
      <p:transition spd="slow" advTm="102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7CDEA16-C45D-499B-9040-4ED99051FED2}"/>
              </a:ext>
            </a:extLst>
          </p:cNvPr>
          <p:cNvSpPr txBox="1"/>
          <p:nvPr/>
        </p:nvSpPr>
        <p:spPr>
          <a:xfrm>
            <a:off x="1523999" y="1303564"/>
            <a:ext cx="99680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   </a:t>
            </a:r>
            <a:r>
              <a:rPr lang="zh-CN" altLang="en-US" sz="3600" dirty="0"/>
              <a:t>经典的机器学习算法，往往考虑训练数据与测试数据是相同分布。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E9F8BE2-BF6B-4A5D-9D4C-A75C44DD4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80" y="2647720"/>
            <a:ext cx="7528599" cy="29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E2F181C-6AD9-4AD4-85BC-0313D287A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9" r="4346" b="24108"/>
          <a:stretch/>
        </p:blipFill>
        <p:spPr>
          <a:xfrm>
            <a:off x="1151396" y="1178157"/>
            <a:ext cx="10830476" cy="3635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7971FCF-6885-4802-9DA2-303C7CA57696}"/>
              </a:ext>
            </a:extLst>
          </p:cNvPr>
          <p:cNvSpPr txBox="1"/>
          <p:nvPr/>
        </p:nvSpPr>
        <p:spPr>
          <a:xfrm>
            <a:off x="1151396" y="5078576"/>
            <a:ext cx="1095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因此在制定学习策略时，不仅需要考虑原有的数据集，同时需要考虑</a:t>
            </a:r>
            <a:r>
              <a:rPr lang="zh-CN" altLang="en-US" sz="2400" b="1" dirty="0"/>
              <a:t>对手的策略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7CDEA16-C45D-499B-9040-4ED99051FED2}"/>
              </a:ext>
            </a:extLst>
          </p:cNvPr>
          <p:cNvSpPr txBox="1"/>
          <p:nvPr/>
        </p:nvSpPr>
        <p:spPr>
          <a:xfrm>
            <a:off x="1429350" y="1193267"/>
            <a:ext cx="996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攻击者和防守者之间构成一种互相竞争的关系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攻击</a:t>
            </a:r>
            <a:r>
              <a:rPr lang="zh-CN" altLang="en-US" sz="2800" dirty="0" smtClean="0"/>
              <a:t>者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adveraries,spammer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：通过操纵数据，降低分类精度</a:t>
            </a:r>
            <a:endParaRPr lang="en-US" altLang="zh-CN" sz="2800" dirty="0" smtClean="0"/>
          </a:p>
          <a:p>
            <a:r>
              <a:rPr lang="zh-CN" altLang="en-US" sz="2800" dirty="0"/>
              <a:t>防守</a:t>
            </a:r>
            <a:r>
              <a:rPr lang="zh-CN" altLang="en-US" sz="2800" dirty="0" smtClean="0"/>
              <a:t>者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classifier,filter,data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miner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：检测攻击，建立更鲁棒的分类器。</a:t>
            </a:r>
            <a:endParaRPr lang="en-US" altLang="zh-CN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4594B398-1072-496A-8BF0-ED9141165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14" y="3178174"/>
            <a:ext cx="10964162" cy="19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/>
          <a:stretch/>
        </p:blipFill>
        <p:spPr bwMode="auto">
          <a:xfrm>
            <a:off x="3530145" y="1654766"/>
            <a:ext cx="5621337" cy="397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65350" y="1258668"/>
            <a:ext cx="1995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S: Spammer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D: Data Miner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SQ: Status Quo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S,D: Payoff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6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55" y="1718120"/>
            <a:ext cx="5877480" cy="399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65350" y="1258668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S: Spammer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D: Data Miner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SQ: Status Quo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S,D: Payoff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0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99" y="1761178"/>
            <a:ext cx="5617944" cy="408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65350" y="1258668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S: Spammer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D: Data Miner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SQ: Status Quo</a:t>
            </a: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S,D: Payoff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66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24001" y="419101"/>
            <a:ext cx="4340225" cy="668527"/>
          </a:xfrm>
          <a:custGeom>
            <a:avLst/>
            <a:gdLst>
              <a:gd name="connsiteX0" fmla="*/ 4026280 w 4340225"/>
              <a:gd name="connsiteY0" fmla="*/ 668527 h 668527"/>
              <a:gd name="connsiteX1" fmla="*/ 0 w 4340225"/>
              <a:gd name="connsiteY1" fmla="*/ 668527 h 668527"/>
              <a:gd name="connsiteX2" fmla="*/ 0 w 4340225"/>
              <a:gd name="connsiteY2" fmla="*/ 0 h 668527"/>
              <a:gd name="connsiteX3" fmla="*/ 4026280 w 4340225"/>
              <a:gd name="connsiteY3" fmla="*/ 0 h 668527"/>
              <a:gd name="connsiteX4" fmla="*/ 4340225 w 4340225"/>
              <a:gd name="connsiteY4" fmla="*/ 334263 h 668527"/>
              <a:gd name="connsiteX5" fmla="*/ 4026280 w 4340225"/>
              <a:gd name="connsiteY5" fmla="*/ 668527 h 668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340225" h="668527">
                <a:moveTo>
                  <a:pt x="4026280" y="668527"/>
                </a:moveTo>
                <a:lnTo>
                  <a:pt x="0" y="668527"/>
                </a:lnTo>
                <a:lnTo>
                  <a:pt x="0" y="0"/>
                </a:lnTo>
                <a:lnTo>
                  <a:pt x="4026280" y="0"/>
                </a:lnTo>
                <a:lnTo>
                  <a:pt x="4340225" y="334263"/>
                </a:lnTo>
                <a:lnTo>
                  <a:pt x="4026280" y="668527"/>
                </a:lnTo>
              </a:path>
            </a:pathLst>
          </a:custGeom>
          <a:solidFill>
            <a:srgbClr val="BAE0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6070600"/>
            <a:ext cx="723900" cy="723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98000" y="6464300"/>
            <a:ext cx="229230" cy="2518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403" b="1" dirty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2/8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4614" y="609020"/>
            <a:ext cx="3886200" cy="5046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4400" b="1" dirty="0"/>
              <a:t>对抗学习</a:t>
            </a:r>
            <a:endParaRPr lang="en-US" altLang="zh-CN" sz="4400" b="1" dirty="0"/>
          </a:p>
        </p:txBody>
      </p:sp>
      <p:sp>
        <p:nvSpPr>
          <p:cNvPr id="7" name="TextBox 1"/>
          <p:cNvSpPr txBox="1"/>
          <p:nvPr/>
        </p:nvSpPr>
        <p:spPr>
          <a:xfrm>
            <a:off x="6096001" y="1905001"/>
            <a:ext cx="63478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622300" algn="l"/>
              </a:tabLst>
            </a:pPr>
            <a:r>
              <a:rPr lang="en-US" altLang="zh-CN" sz="279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     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79" y="1257971"/>
            <a:ext cx="5526949" cy="434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5221" y="1413062"/>
            <a:ext cx="46607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An </a:t>
            </a:r>
            <a:r>
              <a:rPr lang="en-US" altLang="zh-CN" sz="2000" b="1" dirty="0"/>
              <a:t>Adversarial View of Covariate Shift and a </a:t>
            </a:r>
            <a:r>
              <a:rPr lang="en-US" altLang="zh-CN" sz="2000" b="1" dirty="0" err="1"/>
              <a:t>Minimax</a:t>
            </a:r>
            <a:r>
              <a:rPr lang="en-US" altLang="zh-CN" sz="2000" b="1" dirty="0"/>
              <a:t> Approach</a:t>
            </a:r>
            <a:r>
              <a:rPr lang="en-US" altLang="zh-CN" sz="2000" b="1" dirty="0" smtClean="0"/>
              <a:t>.</a:t>
            </a: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pPr algn="just"/>
            <a:r>
              <a:rPr lang="en-US" altLang="zh-CN" b="1" dirty="0"/>
              <a:t>when constructing the classifier, we cannot anticipate in advance </a:t>
            </a:r>
            <a:r>
              <a:rPr lang="en-US" altLang="zh-CN" b="1" dirty="0" smtClean="0"/>
              <a:t>which features </a:t>
            </a:r>
            <a:r>
              <a:rPr lang="en-US" altLang="zh-CN" b="1" dirty="0"/>
              <a:t>may be deleted in the future</a:t>
            </a:r>
            <a:r>
              <a:rPr lang="en-US" altLang="zh-CN" b="1" dirty="0" smtClean="0"/>
              <a:t>.</a:t>
            </a:r>
          </a:p>
          <a:p>
            <a:pPr algn="just"/>
            <a:endParaRPr lang="en-US" altLang="zh-CN" b="1" dirty="0"/>
          </a:p>
          <a:p>
            <a:pPr algn="just"/>
            <a:r>
              <a:rPr lang="en-US" altLang="zh-CN" b="1" dirty="0"/>
              <a:t>The approach we take here is </a:t>
            </a:r>
            <a:r>
              <a:rPr lang="en-US" altLang="zh-CN" b="1" dirty="0" smtClean="0"/>
              <a:t>to construct </a:t>
            </a:r>
            <a:r>
              <a:rPr lang="en-US" altLang="zh-CN" b="1" dirty="0"/>
              <a:t>a </a:t>
            </a:r>
            <a:r>
              <a:rPr lang="en-US" altLang="zh-CN" b="1" dirty="0" smtClean="0"/>
              <a:t>classifier which </a:t>
            </a:r>
            <a:r>
              <a:rPr lang="en-US" altLang="zh-CN" b="1" dirty="0"/>
              <a:t>is optimal in the worst-case deletion scenario, thus avoiding any </a:t>
            </a:r>
            <a:r>
              <a:rPr lang="en-US" altLang="zh-CN" b="1" dirty="0" smtClean="0"/>
              <a:t>modeling assumptions </a:t>
            </a:r>
            <a:r>
              <a:rPr lang="en-US" altLang="zh-CN" b="1" dirty="0"/>
              <a:t>about the deletion mechanism</a:t>
            </a:r>
            <a:r>
              <a:rPr lang="en-US" altLang="zh-CN" b="1" dirty="0" smtClean="0"/>
              <a:t>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424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7"/>
    </mc:Choice>
    <mc:Fallback xmlns="">
      <p:transition spd="slow" advTm="1629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486</Words>
  <Application>Microsoft Office PowerPoint</Application>
  <PresentationFormat>自定义</PresentationFormat>
  <Paragraphs>138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chqli</dc:creator>
  <cp:lastModifiedBy>yang</cp:lastModifiedBy>
  <cp:revision>48</cp:revision>
  <dcterms:created xsi:type="dcterms:W3CDTF">2019-05-15T00:52:43Z</dcterms:created>
  <dcterms:modified xsi:type="dcterms:W3CDTF">2019-06-01T15:01:08Z</dcterms:modified>
</cp:coreProperties>
</file>