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Arial Black" panose="020B0A04020102020204" pitchFamily="34" charset="0"/>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8ffBXJYTdwt529emzVzYEBLwBp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C0C0C0"/>
                </a:solidFill>
                <a:latin typeface="Arial"/>
                <a:ea typeface="Arial"/>
                <a:cs typeface="Arial"/>
                <a:sym typeface="Arial"/>
              </a:rPr>
              <a:t>— NOT FOR EXTERNAL DISTRIBUTION —</a:t>
            </a:r>
            <a:endParaRPr sz="1400" b="0" i="0" u="none" strike="noStrike" cap="none">
              <a:solidFill>
                <a:srgbClr val="000000"/>
              </a:solidFill>
              <a:latin typeface="Arial"/>
              <a:ea typeface="Arial"/>
              <a:cs typeface="Arial"/>
              <a:sym typeface="Arial"/>
            </a:endParaRPr>
          </a:p>
        </p:txBody>
      </p:sp>
      <p:sp>
        <p:nvSpPr>
          <p:cNvPr id="7" name="Google Shape;7;n"/>
          <p:cNvSpPr txBox="1"/>
          <p:nvPr/>
        </p:nvSpPr>
        <p:spPr>
          <a:xfrm>
            <a:off x="246888" y="8980301"/>
            <a:ext cx="6290183" cy="92333"/>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a:solidFill>
                  <a:schemeClr val="dk1"/>
                </a:solidFill>
                <a:latin typeface="Arial"/>
                <a:ea typeface="Arial"/>
                <a:cs typeface="Arial"/>
                <a:sym typeface="Arial"/>
              </a:rPr>
              <a:t>	© 2022 Gartner, Inc. and/or its affiliates. All rights reserved. Gartner is a registered trademark of Gartner, Inc. or its affiliates.</a:t>
            </a:r>
            <a:endParaRPr sz="1400" b="0" i="0" u="none" strike="noStrike" cap="non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Presentation Title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673571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94" name="Google Shape;94;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545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70a2c4185_1_2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60" name="Google Shape;160;g1170a2c4185_1_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6806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70a2c4185_1_83: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66" name="Google Shape;166;g1170a2c4185_1_8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797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00" name="Google Shape;100;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6381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lvl="0" indent="-317500" algn="l" rtl="0">
              <a:lnSpc>
                <a:spcPct val="90000"/>
              </a:lnSpc>
              <a:spcBef>
                <a:spcPts val="0"/>
              </a:spcBef>
              <a:spcAft>
                <a:spcPts val="0"/>
              </a:spcAft>
              <a:buSzPts val="1400"/>
              <a:buChar char="●"/>
            </a:pPr>
            <a:r>
              <a:rPr lang="en-US"/>
              <a:t>This analysis is focused on the immediate situation and implications for the Ukraine, Russia and Belarus. Gartner recognizes that there are likely implications for many more in the days and weeks to come.</a:t>
            </a:r>
            <a:endParaRPr/>
          </a:p>
        </p:txBody>
      </p:sp>
      <p:sp>
        <p:nvSpPr>
          <p:cNvPr id="106" name="Google Shape;106;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938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74780b1b1_0_1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13" name="Google Shape;113;g1174780b1b1_0_1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6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3a16f481_0_1: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22" name="Google Shape;122;g1173a16f481_0_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960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36" name="Google Shape;136;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041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70a2c4185_1_1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42" name="Google Shape;142;g1170a2c4185_1_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1164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0a2c4185_1_1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48" name="Google Shape;148;g1170a2c4185_1_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16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0a2c4185_1_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54" name="Google Shape;154;g1170a2c4185_1_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9595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19" name="Google Shape;19;p23"/>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23"/>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1" name="Google Shape;21;p2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1"/>
        <p:cNvGrpSpPr/>
        <p:nvPr/>
      </p:nvGrpSpPr>
      <p:grpSpPr>
        <a:xfrm>
          <a:off x="0" y="0"/>
          <a:ext cx="0" cy="0"/>
          <a:chOff x="0" y="0"/>
          <a:chExt cx="0" cy="0"/>
        </a:xfrm>
      </p:grpSpPr>
      <p:sp>
        <p:nvSpPr>
          <p:cNvPr id="82" name="Google Shape;82;p3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3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85"/>
        <p:cNvGrpSpPr/>
        <p:nvPr/>
      </p:nvGrpSpPr>
      <p:grpSpPr>
        <a:xfrm>
          <a:off x="0" y="0"/>
          <a:ext cx="0" cy="0"/>
          <a:chOff x="0" y="0"/>
          <a:chExt cx="0" cy="0"/>
        </a:xfrm>
      </p:grpSpPr>
      <p:sp>
        <p:nvSpPr>
          <p:cNvPr id="86" name="Google Shape;86;p3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8" name="Google Shape;88;p3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
        <p:cNvGrpSpPr/>
        <p:nvPr/>
      </p:nvGrpSpPr>
      <p:grpSpPr>
        <a:xfrm>
          <a:off x="0" y="0"/>
          <a:ext cx="0" cy="0"/>
          <a:chOff x="0" y="0"/>
          <a:chExt cx="0" cy="0"/>
        </a:xfrm>
      </p:grpSpPr>
      <p:sp>
        <p:nvSpPr>
          <p:cNvPr id="90" name="Google Shape;90;p3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 name="Google Shape;36;p3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9"/>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44"/>
        <p:cNvGrpSpPr/>
        <p:nvPr/>
      </p:nvGrpSpPr>
      <p:grpSpPr>
        <a:xfrm>
          <a:off x="0" y="0"/>
          <a:ext cx="0" cy="0"/>
          <a:chOff x="0" y="0"/>
          <a:chExt cx="0" cy="0"/>
        </a:xfrm>
      </p:grpSpPr>
      <p:sp>
        <p:nvSpPr>
          <p:cNvPr id="45" name="Google Shape;45;p30"/>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0"/>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7" name="Google Shape;47;p30"/>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dk1"/>
                </a:solidFill>
                <a:latin typeface="Arial"/>
                <a:ea typeface="Arial"/>
                <a:cs typeface="Arial"/>
                <a:sym typeface="Arial"/>
              </a:rPr>
            </a:br>
            <a:r>
              <a:rPr lang="en-US" sz="7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48" name="Google Shape;48;p30"/>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30"/>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0" name="Google Shape;50;p30"/>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51"/>
        <p:cNvGrpSpPr/>
        <p:nvPr/>
      </p:nvGrpSpPr>
      <p:grpSpPr>
        <a:xfrm>
          <a:off x="0" y="0"/>
          <a:ext cx="0" cy="0"/>
          <a:chOff x="0" y="0"/>
          <a:chExt cx="0" cy="0"/>
        </a:xfrm>
      </p:grpSpPr>
      <p:sp>
        <p:nvSpPr>
          <p:cNvPr id="52" name="Google Shape;52;p2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54" name="Google Shape;54;p2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a:solidFill>
                  <a:schemeClr val="lt1"/>
                </a:solidFill>
                <a:latin typeface="Arial"/>
                <a:ea typeface="Arial"/>
                <a:cs typeface="Arial"/>
                <a:sym typeface="Arial"/>
              </a:rPr>
            </a:br>
            <a:r>
              <a:rPr lang="en-US" sz="7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a:solidFill>
                <a:srgbClr val="000000"/>
              </a:solidFill>
              <a:latin typeface="Arial"/>
              <a:ea typeface="Arial"/>
              <a:cs typeface="Arial"/>
              <a:sym typeface="Arial"/>
            </a:endParaRPr>
          </a:p>
        </p:txBody>
      </p:sp>
      <p:sp>
        <p:nvSpPr>
          <p:cNvPr id="55" name="Google Shape;55;p22"/>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 name="Google Shape;56;p22"/>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7" name="Google Shape;57;p2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21"/>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13" name="Google Shape;13;p21"/>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a:solidFill>
                  <a:schemeClr val="lt1"/>
                </a:solidFill>
                <a:latin typeface="Arial"/>
                <a:ea typeface="Arial"/>
                <a:cs typeface="Arial"/>
                <a:sym typeface="Arial"/>
              </a:rPr>
              <a:t>	© 2022 Gartner, Inc. and/or its affiliates. All rights reserved.				</a:t>
            </a:r>
            <a:endParaRPr sz="1400" b="0" i="0" u="none" strike="noStrike" cap="none">
              <a:solidFill>
                <a:srgbClr val="000000"/>
              </a:solidFill>
              <a:latin typeface="Arial"/>
              <a:ea typeface="Arial"/>
              <a:cs typeface="Arial"/>
              <a:sym typeface="Arial"/>
            </a:endParaRPr>
          </a:p>
        </p:txBody>
      </p:sp>
      <p:pic>
        <p:nvPicPr>
          <p:cNvPr id="14" name="Google Shape;14;p21"/>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20"/>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a:solidFill>
                  <a:schemeClr val="dk1"/>
                </a:solidFill>
                <a:latin typeface="Arial"/>
                <a:ea typeface="Arial"/>
                <a:cs typeface="Arial"/>
                <a:sym typeface="Arial"/>
              </a:rPr>
              <a:t>RESTRICTED DISTRIBUTION</a:t>
            </a:r>
            <a:endParaRPr sz="1400" b="0" i="0" u="none" strike="noStrike" cap="none">
              <a:solidFill>
                <a:srgbClr val="000000"/>
              </a:solidFill>
              <a:latin typeface="Arial"/>
              <a:ea typeface="Arial"/>
              <a:cs typeface="Arial"/>
              <a:sym typeface="Arial"/>
            </a:endParaRPr>
          </a:p>
        </p:txBody>
      </p:sp>
      <p:sp>
        <p:nvSpPr>
          <p:cNvPr id="26" name="Google Shape;26;p2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 2022 Gartner, Inc. and/or its affiliates. All rights reserved.				Updated Fri 25th Feb 2022 11am GMT</a:t>
            </a:r>
            <a:endParaRPr sz="1400" b="0" i="0" u="none" strike="noStrike" cap="none">
              <a:solidFill>
                <a:srgbClr val="000000"/>
              </a:solidFill>
              <a:latin typeface="Arial"/>
              <a:ea typeface="Arial"/>
              <a:cs typeface="Arial"/>
              <a:sym typeface="Arial"/>
            </a:endParaRPr>
          </a:p>
        </p:txBody>
      </p:sp>
      <p:pic>
        <p:nvPicPr>
          <p:cNvPr id="27" name="Google Shape;27;p20"/>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document/code/76740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gartner.com/doc/code/450392" TargetMode="External"/><Relationship Id="rId5" Type="http://schemas.openxmlformats.org/officeDocument/2006/relationships/hyperlink" Target="https://www.gartner.com/doc/code/765006" TargetMode="External"/><Relationship Id="rId4" Type="http://schemas.openxmlformats.org/officeDocument/2006/relationships/hyperlink" Target="https://www.gartner.com/doc/code/76578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sz="3200"/>
              <a:t>Impact of Russia-Ukraine Crisis on Software Engineering Services</a:t>
            </a:r>
            <a:endParaRPr/>
          </a:p>
        </p:txBody>
      </p:sp>
      <p:sp>
        <p:nvSpPr>
          <p:cNvPr id="97" name="Google Shape;97;p1"/>
          <p:cNvSpPr txBox="1">
            <a:spLocks noGrp="1"/>
          </p:cNvSpPr>
          <p:nvPr>
            <p:ph type="subTitle" idx="1"/>
          </p:nvPr>
        </p:nvSpPr>
        <p:spPr>
          <a:xfrm>
            <a:off x="2167128" y="5022548"/>
            <a:ext cx="87648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a:t>Neil Barton, Katie Gove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70a2c4185_1_2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1200"/>
              </a:spcAft>
              <a:buSzPts val="1800"/>
              <a:buNone/>
            </a:pPr>
            <a:r>
              <a:rPr lang="en-US"/>
              <a:t>What Else Can Be Done? </a:t>
            </a:r>
            <a:endParaRPr/>
          </a:p>
        </p:txBody>
      </p:sp>
      <p:sp>
        <p:nvSpPr>
          <p:cNvPr id="163" name="Google Shape;163;g1170a2c4185_1_20"/>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1200"/>
              </a:spcBef>
              <a:spcAft>
                <a:spcPts val="0"/>
              </a:spcAft>
              <a:buSzPts val="1800"/>
              <a:buChar char="❏"/>
            </a:pPr>
            <a:r>
              <a:rPr lang="en-US" dirty="0"/>
              <a:t>Relocation of work</a:t>
            </a:r>
            <a:endParaRPr dirty="0"/>
          </a:p>
          <a:p>
            <a:pPr marL="914400" lvl="1" indent="-355600" algn="l" rtl="0">
              <a:lnSpc>
                <a:spcPct val="115000"/>
              </a:lnSpc>
              <a:spcBef>
                <a:spcPts val="0"/>
              </a:spcBef>
              <a:spcAft>
                <a:spcPts val="0"/>
              </a:spcAft>
              <a:buSzPts val="2000"/>
              <a:buChar char="■"/>
            </a:pPr>
            <a:r>
              <a:rPr lang="en-US" sz="2000" dirty="0"/>
              <a:t>Move developers out of Ukraine to EU countries such as Poland</a:t>
            </a:r>
            <a:br>
              <a:rPr lang="en-US" sz="2000" dirty="0"/>
            </a:br>
            <a:r>
              <a:rPr lang="en-US" sz="2000" dirty="0"/>
              <a:t>(This path was established after previous crises, e.g., Crimea 2014, 2020 Belarus election)</a:t>
            </a:r>
            <a:endParaRPr dirty="0"/>
          </a:p>
          <a:p>
            <a:pPr marL="914400" lvl="1" indent="-355600" algn="l" rtl="0">
              <a:lnSpc>
                <a:spcPct val="115000"/>
              </a:lnSpc>
              <a:spcBef>
                <a:spcPts val="0"/>
              </a:spcBef>
              <a:spcAft>
                <a:spcPts val="0"/>
              </a:spcAft>
              <a:buSzPts val="2000"/>
              <a:buChar char="■"/>
            </a:pP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Reassign work to engineers in other development locations</a:t>
            </a:r>
            <a:endParaRPr sz="2000" dirty="0"/>
          </a:p>
          <a:p>
            <a:pPr marL="457200" lvl="0" indent="-342900" algn="l" rtl="0">
              <a:lnSpc>
                <a:spcPct val="115000"/>
              </a:lnSpc>
              <a:spcBef>
                <a:spcPts val="0"/>
              </a:spcBef>
              <a:spcAft>
                <a:spcPts val="0"/>
              </a:spcAft>
              <a:buSzPts val="1800"/>
              <a:buChar char="❏"/>
            </a:pPr>
            <a:r>
              <a:rPr lang="en-US" dirty="0"/>
              <a:t>Reconsider dev centers in foreign locations subject to geopolitical risk </a:t>
            </a:r>
            <a:endParaRPr dirty="0"/>
          </a:p>
          <a:p>
            <a:pPr marL="914400" lvl="1" indent="-355600" algn="l" rtl="0">
              <a:lnSpc>
                <a:spcPct val="115000"/>
              </a:lnSpc>
              <a:spcBef>
                <a:spcPts val="0"/>
              </a:spcBef>
              <a:spcAft>
                <a:spcPts val="0"/>
              </a:spcAft>
              <a:buSzPts val="2000"/>
              <a:buChar char="■"/>
            </a:pPr>
            <a:r>
              <a:rPr lang="en-US" sz="2000" dirty="0"/>
              <a:t>Deprioritize: China </a:t>
            </a:r>
            <a:endParaRPr dirty="0"/>
          </a:p>
          <a:p>
            <a:pPr marL="914400" lvl="1" indent="-355600" algn="l" rtl="0">
              <a:lnSpc>
                <a:spcPct val="115000"/>
              </a:lnSpc>
              <a:spcBef>
                <a:spcPts val="0"/>
              </a:spcBef>
              <a:spcAft>
                <a:spcPts val="0"/>
              </a:spcAft>
              <a:buSzPts val="2000"/>
              <a:buChar char="■"/>
            </a:pP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7"/>
                  </a:ext>
                </a:extLst>
              </a:rPr>
              <a:t>Prioritize</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 </a:t>
            </a:r>
            <a:endParaRPr sz="2000" dirty="0"/>
          </a:p>
          <a:p>
            <a:pPr marL="1371600" lvl="2" indent="-355600" algn="l" rtl="0">
              <a:lnSpc>
                <a:spcPct val="115000"/>
              </a:lnSpc>
              <a:spcBef>
                <a:spcPts val="0"/>
              </a:spcBef>
              <a:spcAft>
                <a:spcPts val="0"/>
              </a:spcAft>
              <a:buSzPts val="2000"/>
              <a:buChar char="■"/>
            </a:pPr>
            <a:r>
              <a:rPr lang="en-US" sz="2000" dirty="0">
                <a:solidFill>
                  <a:schemeClr val="tx1"/>
                </a:solidFill>
              </a:rPr>
              <a:t>Western Europe, North America, low-cost domestic centers</a:t>
            </a:r>
            <a:endParaRPr sz="2000" dirty="0">
              <a:solidFill>
                <a:schemeClr val="tx1"/>
              </a:solidFill>
            </a:endParaRPr>
          </a:p>
          <a:p>
            <a:pPr marL="1371600" lvl="2" indent="-355600" algn="l" rtl="0">
              <a:lnSpc>
                <a:spcPct val="115000"/>
              </a:lnSpc>
              <a:spcBef>
                <a:spcPts val="0"/>
              </a:spcBef>
              <a:spcAft>
                <a:spcPts val="0"/>
              </a:spcAft>
              <a:buSzPts val="2000"/>
              <a:buChar char="■"/>
            </a:pPr>
            <a:r>
              <a:rPr lang="en-US" sz="2000" dirty="0"/>
              <a:t>Asia</a:t>
            </a:r>
            <a:endParaRPr dirty="0"/>
          </a:p>
          <a:p>
            <a:pPr marL="1371600" lvl="2" indent="-355600" algn="l" rtl="0">
              <a:lnSpc>
                <a:spcPct val="115000"/>
              </a:lnSpc>
              <a:spcBef>
                <a:spcPts val="0"/>
              </a:spcBef>
              <a:spcAft>
                <a:spcPts val="0"/>
              </a:spcAft>
              <a:buSzPts val="2000"/>
              <a:buChar char="■"/>
            </a:pP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Latin America</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170a2c4185_1_83"/>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1200"/>
              </a:spcAft>
              <a:buSzPts val="1800"/>
              <a:buNone/>
            </a:pPr>
            <a:r>
              <a:rPr lang="en-US"/>
              <a:t>Relevant Gartner Research</a:t>
            </a:r>
            <a:endParaRPr/>
          </a:p>
        </p:txBody>
      </p:sp>
      <p:sp>
        <p:nvSpPr>
          <p:cNvPr id="169" name="Google Shape;169;g1170a2c4185_1_83"/>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0"/>
              </a:spcBef>
              <a:spcAft>
                <a:spcPts val="0"/>
              </a:spcAft>
              <a:buSzPts val="1800"/>
              <a:buChar char="•"/>
            </a:pPr>
            <a:r>
              <a:rPr lang="en-US" sz="2000" b="0" i="0" u="sng" strike="noStrike" dirty="0">
                <a:solidFill>
                  <a:srgbClr val="1155CC"/>
                </a:solidFill>
                <a:latin typeface="Arial"/>
                <a:ea typeface="Arial"/>
                <a:cs typeface="Arial"/>
                <a:sym typeface="Arial"/>
                <a:hlinkClick r:id="rId3">
                  <a:extLst>
                    <a:ext uri="{A12FA001-AC4F-418D-AE19-62706E023703}">
                      <ahyp:hlinkClr xmlns:ahyp="http://schemas.microsoft.com/office/drawing/2018/hyperlinkcolor" xmlns="" val="tx"/>
                    </a:ext>
                  </a:extLst>
                </a:hlinkClick>
              </a:rPr>
              <a:t>The Russia-Ukraine Crisis and Potential Impact on Cloud Service Providers</a:t>
            </a:r>
            <a:endParaRPr sz="2000" b="0" dirty="0"/>
          </a:p>
          <a:p>
            <a:pPr marL="457200" lvl="0" indent="-342900" algn="l" rtl="0">
              <a:lnSpc>
                <a:spcPct val="90000"/>
              </a:lnSpc>
              <a:spcBef>
                <a:spcPts val="0"/>
              </a:spcBef>
              <a:spcAft>
                <a:spcPts val="0"/>
              </a:spcAft>
              <a:buSzPts val="1800"/>
              <a:buChar char="•"/>
            </a:pPr>
            <a:r>
              <a:rPr lang="en-US" sz="2000" b="0" i="0" u="sng" strike="noStrike" dirty="0">
                <a:solidFill>
                  <a:srgbClr val="1155CC"/>
                </a:solidFill>
                <a:latin typeface="Arial"/>
                <a:ea typeface="Arial"/>
                <a:cs typeface="Arial"/>
                <a:sym typeface="Arial"/>
                <a:hlinkClick r:id="rId4">
                  <a:extLst>
                    <a:ext uri="{A12FA001-AC4F-418D-AE19-62706E023703}">
                      <ahyp:hlinkClr xmlns:ahyp="http://schemas.microsoft.com/office/drawing/2018/hyperlinkcolor" xmlns="" val="tx"/>
                    </a:ext>
                  </a:extLst>
                </a:hlinkClick>
              </a:rPr>
              <a:t>Supply Chain Brief: Risks of Growing Russian-Ukrainian Tensions Put Global Supply Chains on High Alert</a:t>
            </a:r>
            <a:endParaRPr sz="2000" b="0" dirty="0"/>
          </a:p>
          <a:p>
            <a:pPr marL="457200" lvl="0" indent="-342900" algn="l" rtl="0">
              <a:lnSpc>
                <a:spcPct val="90000"/>
              </a:lnSpc>
              <a:spcBef>
                <a:spcPts val="0"/>
              </a:spcBef>
              <a:spcAft>
                <a:spcPts val="0"/>
              </a:spcAft>
              <a:buSzPts val="1800"/>
              <a:buChar char="•"/>
            </a:pPr>
            <a:r>
              <a:rPr lang="en-US" sz="2000" b="0" i="0" u="sng" strike="noStrike" dirty="0">
                <a:solidFill>
                  <a:srgbClr val="1155CC"/>
                </a:solidFill>
                <a:latin typeface="Arial"/>
                <a:ea typeface="Arial"/>
                <a:cs typeface="Arial"/>
                <a:sym typeface="Arial"/>
                <a:hlinkClick r:id="rId5">
                  <a:extLst>
                    <a:ext uri="{A12FA001-AC4F-418D-AE19-62706E023703}">
                      <ahyp:hlinkClr xmlns:ahyp="http://schemas.microsoft.com/office/drawing/2018/hyperlinkcolor" xmlns="" val="tx"/>
                    </a:ext>
                  </a:extLst>
                </a:hlinkClick>
              </a:rPr>
              <a:t>Quick Answer: Geopolitical Risks Are Growing in Ukraine; What Can Be Learned From </a:t>
            </a:r>
            <a:r>
              <a:rPr lang="en-US" sz="2000" b="0" i="0" u="sng" strike="noStrike" dirty="0" err="1">
                <a:solidFill>
                  <a:srgbClr val="1155CC"/>
                </a:solidFill>
                <a:latin typeface="Arial"/>
                <a:ea typeface="Arial"/>
                <a:cs typeface="Arial"/>
                <a:sym typeface="Arial"/>
                <a:hlinkClick r:id="rId5">
                  <a:extLst>
                    <a:ext uri="{A12FA001-AC4F-418D-AE19-62706E023703}">
                      <ahyp:hlinkClr xmlns:ahyp="http://schemas.microsoft.com/office/drawing/2018/hyperlinkcolor" xmlns="" val="tx"/>
                    </a:ext>
                  </a:extLst>
                </a:hlinkClick>
              </a:rPr>
              <a:t>NotPetya</a:t>
            </a:r>
            <a:r>
              <a:rPr lang="en-US" sz="2000" b="0" i="0" u="sng" strike="noStrike" dirty="0">
                <a:solidFill>
                  <a:srgbClr val="1155CC"/>
                </a:solidFill>
                <a:latin typeface="Arial"/>
                <a:ea typeface="Arial"/>
                <a:cs typeface="Arial"/>
                <a:sym typeface="Arial"/>
                <a:hlinkClick r:id="rId5">
                  <a:extLst>
                    <a:ext uri="{A12FA001-AC4F-418D-AE19-62706E023703}">
                      <ahyp:hlinkClr xmlns:ahyp="http://schemas.microsoft.com/office/drawing/2018/hyperlinkcolor" xmlns="" val="tx"/>
                    </a:ext>
                  </a:extLst>
                </a:hlinkClick>
              </a:rPr>
              <a:t>?</a:t>
            </a:r>
            <a:endParaRPr sz="2000" b="0" dirty="0"/>
          </a:p>
          <a:p>
            <a:pPr marL="457200" lvl="0" indent="-342900" algn="l" rtl="0">
              <a:lnSpc>
                <a:spcPct val="90000"/>
              </a:lnSpc>
              <a:spcBef>
                <a:spcPts val="0"/>
              </a:spcBef>
              <a:spcAft>
                <a:spcPts val="0"/>
              </a:spcAft>
              <a:buSzPts val="1800"/>
              <a:buChar char="•"/>
            </a:pPr>
            <a:r>
              <a:rPr lang="en-US" sz="2000" b="0" i="0" u="sng" strike="noStrike" dirty="0">
                <a:solidFill>
                  <a:srgbClr val="1155CC"/>
                </a:solidFill>
                <a:latin typeface="Arial"/>
                <a:ea typeface="Arial"/>
                <a:cs typeface="Arial"/>
                <a:sym typeface="Arial"/>
                <a:hlinkClick r:id="rId6">
                  <a:extLst>
                    <a:ext uri="{A12FA001-AC4F-418D-AE19-62706E023703}">
                      <ahyp:hlinkClr xmlns:ahyp="http://schemas.microsoft.com/office/drawing/2018/hyperlinkcolor" xmlns="" val="tx"/>
                    </a:ext>
                  </a:extLst>
                </a:hlinkClick>
              </a:rPr>
              <a:t>Mitigate Offshore and Nearshore Service Delivery Location Risks Created by Geopolitical Instability</a:t>
            </a:r>
            <a:endParaRPr sz="20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Agenda</a:t>
            </a:r>
            <a:endParaRPr/>
          </a:p>
        </p:txBody>
      </p:sp>
      <p:sp>
        <p:nvSpPr>
          <p:cNvPr id="103" name="Google Shape;103;p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Font typeface="Noto Sans Symbols"/>
              <a:buChar char="❑"/>
            </a:pPr>
            <a:r>
              <a:rPr lang="en-US"/>
              <a:t>Who Is Affected?</a:t>
            </a:r>
            <a:endParaRPr/>
          </a:p>
          <a:p>
            <a:pPr marL="457200" lvl="0" indent="-342900" algn="l" rtl="0">
              <a:lnSpc>
                <a:spcPct val="115000"/>
              </a:lnSpc>
              <a:spcBef>
                <a:spcPts val="0"/>
              </a:spcBef>
              <a:spcAft>
                <a:spcPts val="0"/>
              </a:spcAft>
              <a:buSzPts val="1800"/>
              <a:buFont typeface="Noto Sans Symbols"/>
              <a:buChar char="❑"/>
            </a:pPr>
            <a:r>
              <a:rPr lang="en-US"/>
              <a:t>Challenges</a:t>
            </a:r>
            <a:endParaRPr/>
          </a:p>
          <a:p>
            <a:pPr marL="914400" lvl="1" indent="-342900" algn="l" rtl="0">
              <a:lnSpc>
                <a:spcPct val="115000"/>
              </a:lnSpc>
              <a:spcBef>
                <a:spcPts val="0"/>
              </a:spcBef>
              <a:spcAft>
                <a:spcPts val="0"/>
              </a:spcAft>
              <a:buSzPts val="1800"/>
              <a:buFont typeface="Noto Sans Symbols"/>
              <a:buChar char="▪"/>
            </a:pPr>
            <a:r>
              <a:rPr lang="en-US"/>
              <a:t>Short Term</a:t>
            </a:r>
            <a:endParaRPr/>
          </a:p>
          <a:p>
            <a:pPr marL="914400" lvl="1" indent="-342900" algn="l" rtl="0">
              <a:lnSpc>
                <a:spcPct val="115000"/>
              </a:lnSpc>
              <a:spcBef>
                <a:spcPts val="0"/>
              </a:spcBef>
              <a:spcAft>
                <a:spcPts val="0"/>
              </a:spcAft>
              <a:buSzPts val="1800"/>
              <a:buFont typeface="Noto Sans Symbols"/>
              <a:buChar char="▪"/>
            </a:pPr>
            <a:r>
              <a:rPr lang="en-US"/>
              <a:t>Medium Term</a:t>
            </a:r>
            <a:endParaRPr/>
          </a:p>
          <a:p>
            <a:pPr marL="914400" lvl="1" indent="-342900" algn="l" rtl="0">
              <a:lnSpc>
                <a:spcPct val="115000"/>
              </a:lnSpc>
              <a:spcBef>
                <a:spcPts val="0"/>
              </a:spcBef>
              <a:spcAft>
                <a:spcPts val="0"/>
              </a:spcAft>
              <a:buSzPts val="1800"/>
              <a:buFont typeface="Noto Sans Symbols"/>
              <a:buChar char="▪"/>
            </a:pPr>
            <a:r>
              <a:rPr lang="en-US"/>
              <a:t>Long Term </a:t>
            </a:r>
            <a:endParaRPr/>
          </a:p>
          <a:p>
            <a:pPr marL="457200" lvl="0" indent="-342900" algn="l" rtl="0">
              <a:lnSpc>
                <a:spcPct val="115000"/>
              </a:lnSpc>
              <a:spcBef>
                <a:spcPts val="0"/>
              </a:spcBef>
              <a:spcAft>
                <a:spcPts val="0"/>
              </a:spcAft>
              <a:buSzPts val="1800"/>
              <a:buFont typeface="Noto Sans Symbols"/>
              <a:buChar char="❑"/>
            </a:pPr>
            <a:r>
              <a:rPr lang="en-US"/>
              <a:t>Wise Precautions</a:t>
            </a:r>
            <a:endParaRPr/>
          </a:p>
          <a:p>
            <a:pPr marL="457200" lvl="0" indent="-342900" algn="l" rtl="0">
              <a:lnSpc>
                <a:spcPct val="115000"/>
              </a:lnSpc>
              <a:spcBef>
                <a:spcPts val="0"/>
              </a:spcBef>
              <a:spcAft>
                <a:spcPts val="0"/>
              </a:spcAft>
              <a:buSzPts val="1800"/>
              <a:buFont typeface="Noto Sans Symbols"/>
              <a:buChar char="❑"/>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What Else Can Be Done?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This Is About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Three </a:t>
            </a:r>
            <a:r>
              <a:rPr lang="en-US" dirty="0"/>
              <a:t>Countries, Not Just Ukraine</a:t>
            </a:r>
            <a:endParaRPr dirty="0"/>
          </a:p>
        </p:txBody>
      </p:sp>
      <p:sp>
        <p:nvSpPr>
          <p:cNvPr id="109" name="Google Shape;109;p3"/>
          <p:cNvSpPr txBox="1"/>
          <p:nvPr/>
        </p:nvSpPr>
        <p:spPr>
          <a:xfrm>
            <a:off x="752175" y="1998400"/>
            <a:ext cx="2271300" cy="3508623"/>
          </a:xfrm>
          <a:prstGeom prst="rect">
            <a:avLst/>
          </a:prstGeom>
          <a:noFill/>
          <a:ln>
            <a:noFill/>
          </a:ln>
        </p:spPr>
        <p:txBody>
          <a:bodyPr spcFirstLastPara="1" wrap="square" lIns="91425" tIns="91425" rIns="91425" bIns="91425" anchor="t" anchorCtr="0">
            <a:spAutoFit/>
          </a:bodyPr>
          <a:lstStyle/>
          <a:p>
            <a:pPr marL="0" marR="0" lvl="0" indent="0" algn="l" rtl="0">
              <a:lnSpc>
                <a:spcPct val="200000"/>
              </a:lnSpc>
              <a:spcBef>
                <a:spcPts val="0"/>
              </a:spcBef>
              <a:spcAft>
                <a:spcPts val="0"/>
              </a:spcAft>
              <a:buClr>
                <a:srgbClr val="000000"/>
              </a:buClr>
              <a:buSzPts val="3600"/>
              <a:buFont typeface="Arial"/>
              <a:buNone/>
            </a:pPr>
            <a:r>
              <a:rPr lang="en-US" sz="3600" b="1" i="0" u="none" strike="noStrike" cap="none">
                <a:solidFill>
                  <a:srgbClr val="000000"/>
                </a:solidFill>
                <a:latin typeface="Arial"/>
                <a:ea typeface="Arial"/>
                <a:cs typeface="Arial"/>
                <a:sym typeface="Arial"/>
              </a:rPr>
              <a:t>R</a:t>
            </a:r>
            <a:r>
              <a:rPr lang="en-US" sz="2000" b="1" i="0" u="none" strike="noStrike" cap="none">
                <a:solidFill>
                  <a:srgbClr val="000000"/>
                </a:solidFill>
                <a:latin typeface="Arial"/>
                <a:ea typeface="Arial"/>
                <a:cs typeface="Arial"/>
                <a:sym typeface="Arial"/>
              </a:rPr>
              <a:t>ussia</a:t>
            </a:r>
            <a:endParaRPr/>
          </a:p>
          <a:p>
            <a:pPr marL="0" marR="0" lvl="0" indent="0" algn="l" rtl="0">
              <a:lnSpc>
                <a:spcPct val="200000"/>
              </a:lnSpc>
              <a:spcBef>
                <a:spcPts val="0"/>
              </a:spcBef>
              <a:spcAft>
                <a:spcPts val="0"/>
              </a:spcAft>
              <a:buClr>
                <a:srgbClr val="000000"/>
              </a:buClr>
              <a:buSzPts val="3600"/>
              <a:buFont typeface="Arial"/>
              <a:buNone/>
            </a:pPr>
            <a:r>
              <a:rPr lang="en-US" sz="3600" b="1" i="0" u="none" strike="noStrike" cap="none">
                <a:solidFill>
                  <a:srgbClr val="000000"/>
                </a:solidFill>
                <a:latin typeface="Arial"/>
                <a:ea typeface="Arial"/>
                <a:cs typeface="Arial"/>
                <a:sym typeface="Arial"/>
              </a:rPr>
              <a:t>U</a:t>
            </a:r>
            <a:r>
              <a:rPr lang="en-US" sz="2000" b="1" i="0" u="none" strike="noStrike" cap="none">
                <a:solidFill>
                  <a:srgbClr val="000000"/>
                </a:solidFill>
                <a:latin typeface="Arial"/>
                <a:ea typeface="Arial"/>
                <a:cs typeface="Arial"/>
                <a:sym typeface="Arial"/>
              </a:rPr>
              <a:t>kraine</a:t>
            </a:r>
            <a:endParaRPr/>
          </a:p>
          <a:p>
            <a:pPr marL="0" marR="0" lvl="0" indent="0" algn="l" rtl="0">
              <a:lnSpc>
                <a:spcPct val="200000"/>
              </a:lnSpc>
              <a:spcBef>
                <a:spcPts val="0"/>
              </a:spcBef>
              <a:spcAft>
                <a:spcPts val="0"/>
              </a:spcAft>
              <a:buClr>
                <a:srgbClr val="000000"/>
              </a:buClr>
              <a:buSzPts val="3600"/>
              <a:buFont typeface="Arial"/>
              <a:buNone/>
            </a:pPr>
            <a:r>
              <a:rPr lang="en-US" sz="3600" b="1" i="0" u="none" strike="noStrike" cap="none">
                <a:solidFill>
                  <a:srgbClr val="000000"/>
                </a:solidFill>
                <a:latin typeface="Arial"/>
                <a:ea typeface="Arial"/>
                <a:cs typeface="Arial"/>
                <a:sym typeface="Arial"/>
              </a:rPr>
              <a:t>B</a:t>
            </a:r>
            <a:r>
              <a:rPr lang="en-US" sz="2000" b="1" i="0" u="none" strike="noStrike" cap="none">
                <a:solidFill>
                  <a:srgbClr val="000000"/>
                </a:solidFill>
                <a:latin typeface="Arial"/>
                <a:ea typeface="Arial"/>
                <a:cs typeface="Arial"/>
                <a:sym typeface="Arial"/>
              </a:rPr>
              <a:t>elarus</a:t>
            </a:r>
            <a:endParaRPr/>
          </a:p>
        </p:txBody>
      </p:sp>
      <p:pic>
        <p:nvPicPr>
          <p:cNvPr id="110" name="Google Shape;110;p3"/>
          <p:cNvPicPr preferRelativeResize="0"/>
          <p:nvPr/>
        </p:nvPicPr>
        <p:blipFill rotWithShape="1">
          <a:blip r:embed="rId3">
            <a:alphaModFix/>
          </a:blip>
          <a:srcRect/>
          <a:stretch/>
        </p:blipFill>
        <p:spPr>
          <a:xfrm>
            <a:off x="3708650" y="852506"/>
            <a:ext cx="6540309" cy="57400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174780b1b1_0_14"/>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Software Engineering </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Services </a:t>
            </a:r>
            <a:r>
              <a:rPr lang="en-US"/>
              <a:t>From RUB</a:t>
            </a:r>
            <a:endParaRPr/>
          </a:p>
        </p:txBody>
      </p:sp>
      <p:sp>
        <p:nvSpPr>
          <p:cNvPr id="116" name="Google Shape;116;g1174780b1b1_0_14"/>
          <p:cNvSpPr txBox="1"/>
          <p:nvPr/>
        </p:nvSpPr>
        <p:spPr>
          <a:xfrm>
            <a:off x="457200" y="934150"/>
            <a:ext cx="11394600" cy="824100"/>
          </a:xfrm>
          <a:prstGeom prst="rect">
            <a:avLst/>
          </a:prstGeom>
          <a:noFill/>
          <a:ln>
            <a:noFill/>
          </a:ln>
        </p:spPr>
        <p:txBody>
          <a:bodyPr spcFirstLastPara="1" wrap="square" lIns="91425" tIns="45700" rIns="91425" bIns="45700" anchor="t" anchorCtr="0">
            <a:noAutofit/>
          </a:bodyPr>
          <a:lstStyle/>
          <a:p>
            <a:pPr marL="447675" marR="0" lvl="0" indent="-447675" algn="l"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There are ~</a:t>
            </a:r>
            <a:r>
              <a:rPr lang="en-US" sz="2400" b="0" i="0" u="none" strike="noStrike" cap="none">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250,000</a:t>
            </a:r>
            <a:r>
              <a:rPr lang="en-US" sz="2400" b="0" i="0" u="none" strike="noStrike" cap="none">
                <a:solidFill>
                  <a:schemeClr val="dk1"/>
                </a:solidFill>
                <a:latin typeface="Arial"/>
                <a:ea typeface="Arial"/>
                <a:cs typeface="Arial"/>
                <a:sym typeface="Arial"/>
              </a:rPr>
              <a:t> people in RUB working for exporting IT service providers</a:t>
            </a:r>
            <a:endParaRPr/>
          </a:p>
          <a:p>
            <a:pPr marL="914400" marR="0" lvl="1" indent="-355600" algn="l" rtl="0">
              <a:lnSpc>
                <a:spcPct val="115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More like ~1 million if you count captive centers and IT in RUB domestic markets</a:t>
            </a:r>
            <a:endParaRPr/>
          </a:p>
          <a:p>
            <a:pPr marL="914400" marR="0" lvl="1" indent="-355600" algn="l" rtl="0">
              <a:lnSpc>
                <a:spcPct val="115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Around 70,000 are in Ukraine, ~130,000 in Russia, ~50,000 in Belarus</a:t>
            </a:r>
            <a:endParaRPr/>
          </a:p>
          <a:p>
            <a:pPr marL="447675" marR="0" lvl="0" indent="-447675" algn="l"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Most large- and mid-tier system integrators have some presence in RUB</a:t>
            </a:r>
            <a:endParaRPr/>
          </a:p>
          <a:p>
            <a:pPr marL="447675" marR="0" lvl="0" indent="-447675" algn="l"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Many software </a:t>
            </a:r>
            <a:r>
              <a:rPr lang="en-US" sz="2400" b="0" i="0" u="none" strike="noStrike" cap="none">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product companies</a:t>
            </a:r>
            <a:r>
              <a:rPr lang="en-US" sz="2400" b="0" i="0" u="none" strike="noStrike" cap="none">
                <a:solidFill>
                  <a:schemeClr val="dk1"/>
                </a:solidFill>
                <a:latin typeface="Arial"/>
                <a:ea typeface="Arial"/>
                <a:cs typeface="Arial"/>
                <a:sym typeface="Arial"/>
              </a:rPr>
              <a:t> have development centers in RUB </a:t>
            </a:r>
            <a:endParaRPr/>
          </a:p>
          <a:p>
            <a:pPr marL="457200" marR="0" lvl="0" indent="0" algn="l"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117" name="Google Shape;117;g1174780b1b1_0_14"/>
          <p:cNvSpPr txBox="1"/>
          <p:nvPr/>
        </p:nvSpPr>
        <p:spPr>
          <a:xfrm>
            <a:off x="589925" y="3274150"/>
            <a:ext cx="36303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Tech Consulting and Outsourcing Firms: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EPAM</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DXC (Luxoft)</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SoftServe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Ciklum</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DataArt</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N-iX</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Daxx</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Infopulse</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Hitachi (GlobalLogic)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Many global system integrators have some development capacity in RUB</a:t>
            </a:r>
            <a:endParaRPr/>
          </a:p>
        </p:txBody>
      </p:sp>
      <p:sp>
        <p:nvSpPr>
          <p:cNvPr id="118" name="Google Shape;118;g1174780b1b1_0_14"/>
          <p:cNvSpPr txBox="1"/>
          <p:nvPr/>
        </p:nvSpPr>
        <p:spPr>
          <a:xfrm>
            <a:off x="5057400" y="3274150"/>
            <a:ext cx="31857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Software Product Companies: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Acronis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Corel (Parallels)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F5 (NGNIX)</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GitLab</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Jelastic</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JetBrains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Kaspersky</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Veeam</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100 software startups in Ukraine raised capital in the last year</a:t>
            </a:r>
            <a:endParaRPr sz="1400" b="0" i="0" u="none" strike="noStrike" cap="none">
              <a:solidFill>
                <a:srgbClr val="000000"/>
              </a:solidFill>
              <a:latin typeface="Arial"/>
              <a:ea typeface="Arial"/>
              <a:cs typeface="Arial"/>
              <a:sym typeface="Arial"/>
            </a:endParaRPr>
          </a:p>
        </p:txBody>
      </p:sp>
      <p:sp>
        <p:nvSpPr>
          <p:cNvPr id="119" name="Google Shape;119;g1174780b1b1_0_14"/>
          <p:cNvSpPr txBox="1"/>
          <p:nvPr/>
        </p:nvSpPr>
        <p:spPr>
          <a:xfrm>
            <a:off x="9000900" y="3274150"/>
            <a:ext cx="29553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Other Captive Centers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Intel</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Nestle</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Siemens</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Samsung</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AB InBev</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Huawei</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Bosch</a:t>
            </a:r>
            <a:endParaRPr/>
          </a:p>
          <a:p>
            <a:pPr marL="457200" marR="0" lvl="0" indent="-3175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eBay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100+ research and development centers in Ukraine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73a16f481_0_1"/>
          <p:cNvSpPr/>
          <p:nvPr/>
        </p:nvSpPr>
        <p:spPr>
          <a:xfrm>
            <a:off x="6012399" y="945198"/>
            <a:ext cx="5682900" cy="5352300"/>
          </a:xfrm>
          <a:prstGeom prst="ellipse">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1173a16f481_0_1"/>
          <p:cNvSpPr/>
          <p:nvPr/>
        </p:nvSpPr>
        <p:spPr>
          <a:xfrm>
            <a:off x="6516325" y="1242625"/>
            <a:ext cx="2944800" cy="2695200"/>
          </a:xfrm>
          <a:prstGeom prst="ellipse">
            <a:avLst/>
          </a:prstGeom>
          <a:solidFill>
            <a:srgbClr val="FFE59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1173a16f481_0_1"/>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a:t>4 Scenarios for</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 Software Engineering</a:t>
            </a:r>
            <a:r>
              <a:rPr lang="en-US"/>
              <a:t> Delivery</a:t>
            </a:r>
            <a:endParaRPr/>
          </a:p>
          <a:p>
            <a:pPr marL="0" lvl="0" indent="0" algn="l" rtl="0">
              <a:lnSpc>
                <a:spcPct val="90000"/>
              </a:lnSpc>
              <a:spcBef>
                <a:spcPts val="1200"/>
              </a:spcBef>
              <a:spcAft>
                <a:spcPts val="1200"/>
              </a:spcAft>
              <a:buSzPts val="1800"/>
              <a:buNone/>
            </a:pPr>
            <a:endParaRPr/>
          </a:p>
        </p:txBody>
      </p:sp>
      <p:sp>
        <p:nvSpPr>
          <p:cNvPr id="127" name="Google Shape;127;g1173a16f481_0_1"/>
          <p:cNvSpPr/>
          <p:nvPr/>
        </p:nvSpPr>
        <p:spPr>
          <a:xfrm>
            <a:off x="6803925" y="1493275"/>
            <a:ext cx="1145400" cy="1079100"/>
          </a:xfrm>
          <a:prstGeom prst="ellipse">
            <a:avLst/>
          </a:prstGeom>
          <a:solidFill>
            <a:schemeClr val="accent6"/>
          </a:solidFill>
          <a:ln w="9525" cap="flat" cmpd="sng">
            <a:solidFill>
              <a:srgbClr val="F4F4F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1173a16f481_0_1"/>
          <p:cNvSpPr/>
          <p:nvPr/>
        </p:nvSpPr>
        <p:spPr>
          <a:xfrm>
            <a:off x="6887500" y="1570700"/>
            <a:ext cx="648900" cy="604800"/>
          </a:xfrm>
          <a:prstGeom prst="ellipse">
            <a:avLst/>
          </a:prstGeom>
          <a:solidFill>
            <a:schemeClr val="accent5"/>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1173a16f481_0_1"/>
          <p:cNvSpPr txBox="1"/>
          <p:nvPr/>
        </p:nvSpPr>
        <p:spPr>
          <a:xfrm>
            <a:off x="493725" y="907850"/>
            <a:ext cx="4756500" cy="5510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lphaUcPeriod"/>
            </a:pPr>
            <a:r>
              <a:rPr lang="en-US" sz="1400" b="1"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Most Severe</a:t>
            </a:r>
            <a:r>
              <a:rPr lang="en-US" sz="1400" b="0"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1%-2% of organizations</a:t>
            </a:r>
            <a:r>
              <a:rPr lang="en-US" sz="1400" b="0" i="0" u="none" strike="noStrike" cap="none">
                <a:solidFill>
                  <a:srgbClr val="000000"/>
                </a:solidFill>
                <a:latin typeface="Arial"/>
                <a:ea typeface="Arial"/>
                <a:cs typeface="Arial"/>
                <a:sym typeface="Arial"/>
              </a:rPr>
              <a:t>)</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Profile: Developers are predominantly in Ukraine</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Inadequate precautions taken so far</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Expect 3-6 months business disruption while searching for developers in net new locations </a:t>
            </a:r>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lphaUcPeriod" startAt="2"/>
            </a:pPr>
            <a:r>
              <a:rPr lang="en-US" sz="1400" b="1" i="0" u="none" strike="noStrike" cap="none">
                <a:solidFill>
                  <a:srgbClr val="000000"/>
                </a:solidFill>
                <a:latin typeface="Arial"/>
                <a:ea typeface="Arial"/>
                <a:cs typeface="Arial"/>
                <a:sym typeface="Arial"/>
              </a:rPr>
              <a:t>Severe</a:t>
            </a:r>
            <a:r>
              <a:rPr lang="en-US" sz="1400" b="0" i="0" u="none" strike="noStrike" cap="none">
                <a:solidFill>
                  <a:srgbClr val="000000"/>
                </a:solidFill>
                <a:latin typeface="Arial"/>
                <a:ea typeface="Arial"/>
                <a:cs typeface="Arial"/>
                <a:sym typeface="Arial"/>
              </a:rPr>
              <a:t> (3%-5% of organizations)</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Arial"/>
                <a:ea typeface="Arial"/>
                <a:cs typeface="Arial"/>
                <a:sym typeface="Arial"/>
              </a:rPr>
              <a:t>Profile: Developers are predominantly in Ukraine</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“Wise Precautions” already taken </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Expect 1-3 months business disruption while alternative arrangements kick in </a:t>
            </a:r>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lphaUcPeriod" startAt="3"/>
            </a:pPr>
            <a:r>
              <a:rPr lang="en-US" sz="1400" b="1" i="0" u="none" strike="noStrike" cap="none">
                <a:solidFill>
                  <a:srgbClr val="000000"/>
                </a:solidFill>
                <a:latin typeface="Arial"/>
                <a:ea typeface="Arial"/>
                <a:cs typeface="Arial"/>
                <a:sym typeface="Arial"/>
              </a:rPr>
              <a:t>Medium</a:t>
            </a:r>
            <a:r>
              <a:rPr lang="en-US" sz="1400" b="0" i="0" u="none" strike="noStrike" cap="none">
                <a:solidFill>
                  <a:srgbClr val="000000"/>
                </a:solidFill>
                <a:latin typeface="Arial"/>
                <a:ea typeface="Arial"/>
                <a:cs typeface="Arial"/>
                <a:sym typeface="Arial"/>
              </a:rPr>
              <a:t> (4%-8% of organizations)</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Profile: Developers predominantly in Belarus or Russia </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Face growing business disruption caused by sanctions and desire to mitigate risk </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Still have time to move work to other locations (though amid the context of an already tight talent market</a:t>
            </a:r>
            <a:r>
              <a:rPr lang="en-US" sz="12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lphaUcPeriod" startAt="4"/>
            </a:pPr>
            <a:r>
              <a:rPr lang="en-US" sz="1400" b="1" i="0" u="none" strike="noStrike" cap="none">
                <a:solidFill>
                  <a:srgbClr val="000000"/>
                </a:solidFill>
                <a:latin typeface="Arial"/>
                <a:ea typeface="Arial"/>
                <a:cs typeface="Arial"/>
                <a:sym typeface="Arial"/>
              </a:rPr>
              <a:t>Medium-Low</a:t>
            </a:r>
            <a:r>
              <a:rPr lang="en-US" sz="1400" b="0" i="0" u="none" strike="noStrike" cap="none">
                <a:solidFill>
                  <a:srgbClr val="000000"/>
                </a:solidFill>
                <a:latin typeface="Arial"/>
                <a:ea typeface="Arial"/>
                <a:cs typeface="Arial"/>
                <a:sym typeface="Arial"/>
              </a:rPr>
              <a:t> (85%-95% of organizations)</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Profile: No developers in RUB countries </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No immediate severe operational impact</a:t>
            </a:r>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Some parts of software supply chain at risk</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Still face broader </a:t>
            </a:r>
            <a:r>
              <a:rPr lang="en-US" sz="12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risks </a:t>
            </a:r>
            <a:r>
              <a:rPr lang="en-US" sz="1200" b="0" i="0" u="none" strike="noStrike" cap="none">
                <a:solidFill>
                  <a:srgbClr val="000000"/>
                </a:solidFill>
                <a:latin typeface="Arial"/>
                <a:ea typeface="Arial"/>
                <a:cs typeface="Arial"/>
                <a:sym typeface="Arial"/>
              </a:rPr>
              <a:t>(cybersecurity, </a:t>
            </a:r>
            <a:r>
              <a:rPr lang="en-US" sz="1200" b="0" i="0" u="none" strike="noStrike" cap="none">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inflation, energy and commodity shortages</a:t>
            </a:r>
            <a:r>
              <a:rPr lang="en-US" sz="1200" b="0" i="0" u="none" strike="noStrike" cap="none">
                <a:solidFill>
                  <a:srgbClr val="000000"/>
                </a:solidFill>
                <a:latin typeface="Arial"/>
                <a:ea typeface="Arial"/>
                <a:cs typeface="Arial"/>
                <a:sym typeface="Arial"/>
              </a:rPr>
              <a:t>)</a:t>
            </a:r>
            <a:endParaRPr/>
          </a:p>
          <a:p>
            <a:pPr marL="457200" marR="0" lvl="0" indent="-30480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Increased challenge </a:t>
            </a:r>
            <a:r>
              <a:rPr lang="en-US" sz="1200" b="0" i="0" u="none" strike="noStrike" cap="none">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to retain developers</a:t>
            </a:r>
            <a:r>
              <a:rPr lang="en-US" sz="1200" b="0" i="0" u="none" strike="noStrike" cap="none">
                <a:solidFill>
                  <a:schemeClr val="dk1"/>
                </a:solidFill>
                <a:latin typeface="Arial"/>
                <a:ea typeface="Arial"/>
                <a:cs typeface="Arial"/>
                <a:sym typeface="Arial"/>
              </a:rPr>
              <a:t> — talent crunch further exacerbated — in the face of new opportunities, especially for cybersecurity work</a:t>
            </a:r>
            <a:endParaRPr sz="1200" b="0" i="0" u="none" strike="noStrike" cap="none">
              <a:solidFill>
                <a:srgbClr val="000000"/>
              </a:solidFill>
              <a:latin typeface="Arial"/>
              <a:ea typeface="Arial"/>
              <a:cs typeface="Arial"/>
              <a:sym typeface="Arial"/>
            </a:endParaRPr>
          </a:p>
        </p:txBody>
      </p:sp>
      <p:cxnSp>
        <p:nvCxnSpPr>
          <p:cNvPr id="130" name="Google Shape;130;g1173a16f481_0_1"/>
          <p:cNvCxnSpPr>
            <a:endCxn id="128" idx="1"/>
          </p:cNvCxnSpPr>
          <p:nvPr/>
        </p:nvCxnSpPr>
        <p:spPr>
          <a:xfrm>
            <a:off x="4859729" y="1356871"/>
            <a:ext cx="2122800" cy="302400"/>
          </a:xfrm>
          <a:prstGeom prst="straightConnector1">
            <a:avLst/>
          </a:prstGeom>
          <a:noFill/>
          <a:ln w="9525" cap="flat" cmpd="sng">
            <a:solidFill>
              <a:schemeClr val="dk2"/>
            </a:solidFill>
            <a:prstDash val="solid"/>
            <a:round/>
            <a:headEnd type="none" w="sm" len="sm"/>
            <a:tailEnd type="triangle" w="med" len="med"/>
          </a:ln>
        </p:spPr>
      </p:cxnSp>
      <p:cxnSp>
        <p:nvCxnSpPr>
          <p:cNvPr id="131" name="Google Shape;131;g1173a16f481_0_1"/>
          <p:cNvCxnSpPr>
            <a:endCxn id="127" idx="3"/>
          </p:cNvCxnSpPr>
          <p:nvPr/>
        </p:nvCxnSpPr>
        <p:spPr>
          <a:xfrm rot="10800000" flipH="1">
            <a:off x="4918465" y="2414344"/>
            <a:ext cx="2053200" cy="255000"/>
          </a:xfrm>
          <a:prstGeom prst="straightConnector1">
            <a:avLst/>
          </a:prstGeom>
          <a:noFill/>
          <a:ln w="9525" cap="flat" cmpd="sng">
            <a:solidFill>
              <a:schemeClr val="dk2"/>
            </a:solidFill>
            <a:prstDash val="solid"/>
            <a:round/>
            <a:headEnd type="none" w="sm" len="sm"/>
            <a:tailEnd type="triangle" w="med" len="med"/>
          </a:ln>
        </p:spPr>
      </p:cxnSp>
      <p:cxnSp>
        <p:nvCxnSpPr>
          <p:cNvPr id="132" name="Google Shape;132;g1173a16f481_0_1"/>
          <p:cNvCxnSpPr>
            <a:endCxn id="125" idx="3"/>
          </p:cNvCxnSpPr>
          <p:nvPr/>
        </p:nvCxnSpPr>
        <p:spPr>
          <a:xfrm rot="10800000" flipH="1">
            <a:off x="4992481" y="3543122"/>
            <a:ext cx="1955100" cy="239700"/>
          </a:xfrm>
          <a:prstGeom prst="straightConnector1">
            <a:avLst/>
          </a:prstGeom>
          <a:noFill/>
          <a:ln w="9525" cap="flat" cmpd="sng">
            <a:solidFill>
              <a:schemeClr val="dk2"/>
            </a:solidFill>
            <a:prstDash val="solid"/>
            <a:round/>
            <a:headEnd type="none" w="sm" len="sm"/>
            <a:tailEnd type="triangle" w="med" len="med"/>
          </a:ln>
        </p:spPr>
      </p:cxnSp>
      <p:cxnSp>
        <p:nvCxnSpPr>
          <p:cNvPr id="133" name="Google Shape;133;g1173a16f481_0_1"/>
          <p:cNvCxnSpPr>
            <a:endCxn id="124" idx="3"/>
          </p:cNvCxnSpPr>
          <p:nvPr/>
        </p:nvCxnSpPr>
        <p:spPr>
          <a:xfrm rot="10800000" flipH="1">
            <a:off x="5021840" y="5513672"/>
            <a:ext cx="1822800" cy="474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Short-Term Operational Challenges</a:t>
            </a:r>
            <a:endParaRPr/>
          </a:p>
        </p:txBody>
      </p:sp>
      <p:sp>
        <p:nvSpPr>
          <p:cNvPr id="139" name="Google Shape;139;p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57187" lvl="0" indent="-357187" algn="l" rtl="0">
              <a:lnSpc>
                <a:spcPct val="115000"/>
              </a:lnSpc>
              <a:spcBef>
                <a:spcPts val="0"/>
              </a:spcBef>
              <a:spcAft>
                <a:spcPts val="0"/>
              </a:spcAft>
              <a:buClr>
                <a:schemeClr val="dk1"/>
              </a:buClr>
              <a:buSzPts val="2400"/>
              <a:buFont typeface="Noto Sans Symbols"/>
              <a:buChar char="❏"/>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Developers </a:t>
            </a:r>
            <a:r>
              <a:rPr lang="en-US"/>
              <a:t>unavailable to work as normal</a:t>
            </a:r>
            <a:endParaRPr/>
          </a:p>
          <a:p>
            <a:pPr marL="742950" lvl="1" indent="-327025" algn="l" rtl="0">
              <a:lnSpc>
                <a:spcPct val="115000"/>
              </a:lnSpc>
              <a:spcBef>
                <a:spcPts val="0"/>
              </a:spcBef>
              <a:spcAft>
                <a:spcPts val="0"/>
              </a:spcAft>
              <a:buClr>
                <a:schemeClr val="dk1"/>
              </a:buClr>
              <a:buSzPts val="2000"/>
              <a:buFont typeface="Noto Sans Symbols"/>
              <a:buChar char="■"/>
            </a:pPr>
            <a:r>
              <a:rPr lang="en-US" sz="2000"/>
              <a:t>Caught up in military action</a:t>
            </a:r>
            <a:endParaRPr/>
          </a:p>
          <a:p>
            <a:pPr marL="742950" lvl="1" indent="-327025" algn="l" rtl="0">
              <a:lnSpc>
                <a:spcPct val="115000"/>
              </a:lnSpc>
              <a:spcBef>
                <a:spcPts val="0"/>
              </a:spcBef>
              <a:spcAft>
                <a:spcPts val="0"/>
              </a:spcAft>
              <a:buClr>
                <a:schemeClr val="dk1"/>
              </a:buClr>
              <a:buSzPts val="2000"/>
              <a:buFont typeface="Noto Sans Symbols"/>
              <a:buChar char="■"/>
            </a:pPr>
            <a:r>
              <a:rPr lang="en-US" sz="2000"/>
              <a:t>Working from home, </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internet connectivity interrupted</a:t>
            </a:r>
            <a:endParaRPr sz="2000"/>
          </a:p>
          <a:p>
            <a:pPr marL="742950" lvl="1" indent="-327025" algn="l" rtl="0">
              <a:lnSpc>
                <a:spcPct val="115000"/>
              </a:lnSpc>
              <a:spcBef>
                <a:spcPts val="0"/>
              </a:spcBef>
              <a:spcAft>
                <a:spcPts val="0"/>
              </a:spcAft>
              <a:buClr>
                <a:schemeClr val="dk1"/>
              </a:buClr>
              <a:buSzPts val="2000"/>
              <a:buFont typeface="Noto Sans Symbols"/>
              <a:buChar char="■"/>
            </a:pP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Fleeing </a:t>
            </a:r>
            <a:r>
              <a:rPr lang="en-US" sz="2000"/>
              <a:t>the country </a:t>
            </a:r>
            <a:endParaRPr/>
          </a:p>
          <a:p>
            <a:pPr marL="357187" lvl="0" indent="-357187" algn="l" rtl="0">
              <a:lnSpc>
                <a:spcPct val="115000"/>
              </a:lnSpc>
              <a:spcBef>
                <a:spcPts val="0"/>
              </a:spcBef>
              <a:spcAft>
                <a:spcPts val="0"/>
              </a:spcAft>
              <a:buClr>
                <a:schemeClr val="dk1"/>
              </a:buClr>
              <a:buSzPts val="2400"/>
              <a:buFont typeface="Noto Sans Symbols"/>
              <a:buChar char="❏"/>
            </a:pPr>
            <a:r>
              <a:rPr lang="en-US"/>
              <a:t>Cyberattacks affecting Ukraine delivery centers</a:t>
            </a:r>
            <a:endParaRPr/>
          </a:p>
          <a:p>
            <a:pPr marL="357187" lvl="0" indent="-357187" algn="l" rtl="0">
              <a:lnSpc>
                <a:spcPct val="115000"/>
              </a:lnSpc>
              <a:spcBef>
                <a:spcPts val="0"/>
              </a:spcBef>
              <a:spcAft>
                <a:spcPts val="0"/>
              </a:spcAft>
              <a:buSzPts val="2400"/>
              <a:buFont typeface="Noto Sans Symbols"/>
              <a:buChar char="❏"/>
            </a:pPr>
            <a:r>
              <a:rPr lang="en-US"/>
              <a:t>Impact</a:t>
            </a:r>
            <a:endParaRPr/>
          </a:p>
          <a:p>
            <a:pPr marL="742950" lvl="1" indent="-327025" algn="l" rtl="0">
              <a:lnSpc>
                <a:spcPct val="115000"/>
              </a:lnSpc>
              <a:spcBef>
                <a:spcPts val="0"/>
              </a:spcBef>
              <a:spcAft>
                <a:spcPts val="0"/>
              </a:spcAft>
              <a:buClr>
                <a:schemeClr val="dk1"/>
              </a:buClr>
              <a:buSzPts val="2000"/>
              <a:buFont typeface="Noto Sans Symbols"/>
              <a:buChar char="■"/>
            </a:pPr>
            <a:r>
              <a:rPr lang="en-US" sz="2000"/>
              <a:t>Urgent Sev 1 fixes cannot be implemented and deployed</a:t>
            </a:r>
            <a:endParaRPr/>
          </a:p>
          <a:p>
            <a:pPr marL="742950" lvl="1" indent="-327025" algn="l" rtl="0">
              <a:lnSpc>
                <a:spcPct val="115000"/>
              </a:lnSpc>
              <a:spcBef>
                <a:spcPts val="0"/>
              </a:spcBef>
              <a:spcAft>
                <a:spcPts val="0"/>
              </a:spcAft>
              <a:buClr>
                <a:schemeClr val="dk1"/>
              </a:buClr>
              <a:buSzPts val="2000"/>
              <a:buFont typeface="Noto Sans Symbols"/>
              <a:buChar char="■"/>
            </a:pPr>
            <a:r>
              <a:rPr lang="en-US" sz="2000"/>
              <a:t>Planned new features are delayed</a:t>
            </a:r>
            <a:endParaRPr sz="2000"/>
          </a:p>
          <a:p>
            <a:pPr marL="742950" lvl="1" indent="-327025" algn="l" rtl="0">
              <a:lnSpc>
                <a:spcPct val="115000"/>
              </a:lnSpc>
              <a:spcBef>
                <a:spcPts val="0"/>
              </a:spcBef>
              <a:spcAft>
                <a:spcPts val="0"/>
              </a:spcAft>
              <a:buSzPts val="2000"/>
              <a:buChar char="■"/>
            </a:pPr>
            <a:r>
              <a:rPr lang="en-US" sz="2000"/>
              <a:t>Current projects stalled indefinitely</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170a2c4185_1_15"/>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1200"/>
              </a:spcAft>
              <a:buSzPts val="1800"/>
              <a:buNone/>
            </a:pPr>
            <a:r>
              <a:rPr lang="en-US"/>
              <a:t>Medium-Term Challenges</a:t>
            </a:r>
            <a:endParaRPr/>
          </a:p>
        </p:txBody>
      </p:sp>
      <p:sp>
        <p:nvSpPr>
          <p:cNvPr id="145" name="Google Shape;145;g1170a2c4185_1_15"/>
          <p:cNvSpPr txBox="1">
            <a:spLocks noGrp="1"/>
          </p:cNvSpPr>
          <p:nvPr>
            <p:ph type="body" idx="1"/>
          </p:nvPr>
        </p:nvSpPr>
        <p:spPr>
          <a:xfrm>
            <a:off x="458700" y="1070603"/>
            <a:ext cx="11274600" cy="4462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1200"/>
              </a:spcBef>
              <a:spcAft>
                <a:spcPts val="0"/>
              </a:spcAft>
              <a:buSzPts val="1800"/>
              <a:buChar char="❏"/>
            </a:pPr>
            <a:r>
              <a:rPr lang="en-US"/>
              <a:t>Aggravation of tech talent </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shortages</a:t>
            </a:r>
            <a:endParaRPr/>
          </a:p>
          <a:p>
            <a:pPr marL="914400" lvl="1" indent="-355600" algn="l" rtl="0">
              <a:lnSpc>
                <a:spcPct val="115000"/>
              </a:lnSpc>
              <a:spcBef>
                <a:spcPts val="0"/>
              </a:spcBef>
              <a:spcAft>
                <a:spcPts val="0"/>
              </a:spcAft>
              <a:buSzPts val="2000"/>
              <a:buChar char="■"/>
            </a:pPr>
            <a:r>
              <a:rPr lang="en-US" sz="2000"/>
              <a:t>~250,000 developers become unavailable</a:t>
            </a:r>
            <a:endParaRPr/>
          </a:p>
          <a:p>
            <a:pPr marL="914400" lvl="1" indent="-355600" algn="l" rtl="0">
              <a:lnSpc>
                <a:spcPct val="115000"/>
              </a:lnSpc>
              <a:spcBef>
                <a:spcPts val="0"/>
              </a:spcBef>
              <a:spcAft>
                <a:spcPts val="0"/>
              </a:spcAft>
              <a:buSzPts val="2000"/>
              <a:buChar char="■"/>
            </a:pPr>
            <a:r>
              <a:rPr lang="en-US" sz="2000"/>
              <a:t>Cost of developers continues to </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rise</a:t>
            </a:r>
            <a:r>
              <a:rPr lang="en-US" sz="2000"/>
              <a:t>, driven by high demand and </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rPr>
              <a:t>supply constraints</a:t>
            </a:r>
            <a:endParaRPr sz="2000"/>
          </a:p>
          <a:p>
            <a:pPr marL="457200" lvl="0" indent="-342900" algn="l" rtl="0">
              <a:lnSpc>
                <a:spcPct val="115000"/>
              </a:lnSpc>
              <a:spcBef>
                <a:spcPts val="0"/>
              </a:spcBef>
              <a:spcAft>
                <a:spcPts val="0"/>
              </a:spcAft>
              <a:buSzPts val="1800"/>
              <a:buChar char="❏"/>
            </a:pPr>
            <a:r>
              <a:rPr lang="en-US"/>
              <a:t>Interruption to money flows </a:t>
            </a:r>
            <a:r>
              <a:rPr lang="en-US">
                <a:latin typeface="Arial"/>
                <a:ea typeface="Arial"/>
                <a:cs typeface="Arial"/>
                <a:sym typeface="Arial"/>
              </a:rPr>
              <a:t>—</a:t>
            </a:r>
            <a:r>
              <a:rPr lang="en-US"/>
              <a:t> payments, vendor internal transfers, salaries</a:t>
            </a:r>
            <a:endParaRPr/>
          </a:p>
          <a:p>
            <a:pPr marL="914400" lvl="1" indent="-355600" algn="l" rtl="0">
              <a:lnSpc>
                <a:spcPct val="115000"/>
              </a:lnSpc>
              <a:spcBef>
                <a:spcPts val="0"/>
              </a:spcBef>
              <a:spcAft>
                <a:spcPts val="0"/>
              </a:spcAft>
              <a:buSzPts val="2000"/>
              <a:buChar char="■"/>
            </a:pPr>
            <a:r>
              <a:rPr lang="en-US" sz="2000"/>
              <a:t>Sanctions may</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 </a:t>
            </a:r>
            <a:r>
              <a:rPr lang="en-US" sz="2000"/>
              <a:t>affect ability to pay through international money transfer systems</a:t>
            </a:r>
            <a:endParaRPr/>
          </a:p>
          <a:p>
            <a:pPr marL="914400" lvl="1" indent="-355600" algn="l" rtl="0">
              <a:lnSpc>
                <a:spcPct val="115000"/>
              </a:lnSpc>
              <a:spcBef>
                <a:spcPts val="0"/>
              </a:spcBef>
              <a:spcAft>
                <a:spcPts val="0"/>
              </a:spcAft>
              <a:buSzPts val="2000"/>
              <a:buChar char="■"/>
            </a:pPr>
            <a:r>
              <a:rPr lang="en-US" sz="2000"/>
              <a:t>Exchange rate changes should not affect buyers, because in the regions, developers are paid in local currency based on spot USD rates. (But this could easily </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affect developers’ livelihoods.</a:t>
            </a:r>
            <a:r>
              <a:rPr lang="en-US" sz="2000"/>
              <a:t>)</a:t>
            </a:r>
            <a:endParaRPr/>
          </a:p>
          <a:p>
            <a:pPr marL="457200" lvl="0" indent="-342900" algn="l" rtl="0">
              <a:lnSpc>
                <a:spcPct val="115000"/>
              </a:lnSpc>
              <a:spcBef>
                <a:spcPts val="0"/>
              </a:spcBef>
              <a:spcAft>
                <a:spcPts val="0"/>
              </a:spcAft>
              <a:buSzPts val="1800"/>
              <a:buChar char="❏"/>
            </a:pPr>
            <a:r>
              <a:rPr lang="en-US"/>
              <a:t>Disruption while work is transferred to new locations</a:t>
            </a:r>
            <a:endParaRPr/>
          </a:p>
          <a:p>
            <a:pPr marL="914400" lvl="1" indent="-355600" algn="l" rtl="0">
              <a:lnSpc>
                <a:spcPct val="115000"/>
              </a:lnSpc>
              <a:spcBef>
                <a:spcPts val="0"/>
              </a:spcBef>
              <a:spcAft>
                <a:spcPts val="0"/>
              </a:spcAft>
              <a:buSzPts val="2000"/>
              <a:buChar char="■"/>
            </a:pPr>
            <a:r>
              <a:rPr lang="en-US" sz="2000"/>
              <a:t>Developers relocating out of Ukraine to EU countries e.g., Poland </a:t>
            </a:r>
            <a:endParaRPr/>
          </a:p>
          <a:p>
            <a:pPr marL="914400" lvl="1" indent="-355600" algn="l" rtl="0">
              <a:lnSpc>
                <a:spcPct val="115000"/>
              </a:lnSpc>
              <a:spcBef>
                <a:spcPts val="0"/>
              </a:spcBef>
              <a:spcAft>
                <a:spcPts val="0"/>
              </a:spcAft>
              <a:buSzPts val="2000"/>
              <a:buChar char="■"/>
            </a:pPr>
            <a:r>
              <a:rPr lang="en-US" sz="2000"/>
              <a:t>Work reassigned to engineers in other development locations</a:t>
            </a:r>
            <a:endParaRPr/>
          </a:p>
          <a:p>
            <a:pPr marL="457200" lvl="0" indent="-342900" algn="l" rtl="0">
              <a:lnSpc>
                <a:spcPct val="115000"/>
              </a:lnSpc>
              <a:spcBef>
                <a:spcPts val="0"/>
              </a:spcBef>
              <a:spcAft>
                <a:spcPts val="0"/>
              </a:spcAft>
              <a:buSzPts val="1800"/>
              <a:buChar char="❏"/>
            </a:pPr>
            <a:r>
              <a:rPr lang="en-US"/>
              <a:t>Responding to i</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ncreased </a:t>
            </a:r>
            <a:r>
              <a:rPr lang="en-US"/>
              <a:t>cyberattacks on Western countries and organizations</a:t>
            </a:r>
            <a:endParaRPr/>
          </a:p>
          <a:p>
            <a:pPr marL="914400" lvl="1" indent="-355600" algn="l" rtl="0">
              <a:lnSpc>
                <a:spcPct val="115000"/>
              </a:lnSpc>
              <a:spcBef>
                <a:spcPts val="0"/>
              </a:spcBef>
              <a:spcAft>
                <a:spcPts val="0"/>
              </a:spcAft>
              <a:buSzPts val="2000"/>
              <a:buChar char="■"/>
            </a:pPr>
            <a:r>
              <a:rPr lang="en-US" sz="2000"/>
              <a:t>NotPetya, SolarWinds, HermeticWiper, etc.</a:t>
            </a:r>
            <a:endParaRPr/>
          </a:p>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0a2c4185_1_1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1200"/>
              </a:spcAft>
              <a:buSzPts val="1800"/>
              <a:buNone/>
            </a:pPr>
            <a:r>
              <a:rPr lang="en-US"/>
              <a:t>Long-Term Challenges</a:t>
            </a:r>
            <a:endParaRPr/>
          </a:p>
        </p:txBody>
      </p:sp>
      <p:sp>
        <p:nvSpPr>
          <p:cNvPr id="151" name="Google Shape;151;g1170a2c4185_1_10"/>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1200"/>
              </a:spcBef>
              <a:spcAft>
                <a:spcPts val="0"/>
              </a:spcAft>
              <a:buSzPts val="1800"/>
              <a:buChar char="❏"/>
            </a:pPr>
            <a:r>
              <a:rPr lang="en-US"/>
              <a:t>Reluctance to invest in other Eastern European locations</a:t>
            </a:r>
            <a:endParaRPr/>
          </a:p>
          <a:p>
            <a:pPr marL="914400" lvl="1" indent="-355600" algn="l" rtl="0">
              <a:lnSpc>
                <a:spcPct val="115000"/>
              </a:lnSpc>
              <a:spcBef>
                <a:spcPts val="0"/>
              </a:spcBef>
              <a:spcAft>
                <a:spcPts val="0"/>
              </a:spcAft>
              <a:buSzPts val="2000"/>
              <a:buChar char="■"/>
            </a:pPr>
            <a:r>
              <a:rPr lang="en-US" sz="2000"/>
              <a:t>Most at risk: Baltics (Latvia, Lithuania, Estonia) </a:t>
            </a:r>
            <a:endParaRPr/>
          </a:p>
          <a:p>
            <a:pPr marL="914400" lvl="1" indent="-355600" algn="l" rtl="0">
              <a:lnSpc>
                <a:spcPct val="115000"/>
              </a:lnSpc>
              <a:spcBef>
                <a:spcPts val="0"/>
              </a:spcBef>
              <a:spcAft>
                <a:spcPts val="0"/>
              </a:spcAft>
              <a:buSzPts val="2000"/>
              <a:buChar char="■"/>
            </a:pPr>
            <a:r>
              <a:rPr lang="en-US" sz="2000"/>
              <a:t>Next: Romania, Bulgaria</a:t>
            </a:r>
            <a:endParaRPr/>
          </a:p>
          <a:p>
            <a:pPr marL="914400" lvl="1" indent="-355600" algn="l" rtl="0">
              <a:lnSpc>
                <a:spcPct val="115000"/>
              </a:lnSpc>
              <a:spcBef>
                <a:spcPts val="0"/>
              </a:spcBef>
              <a:spcAft>
                <a:spcPts val="0"/>
              </a:spcAft>
              <a:buSzPts val="2000"/>
              <a:buChar char="■"/>
            </a:pPr>
            <a:r>
              <a:rPr lang="en-US" sz="2000"/>
              <a:t>Potential concern: Hungary, Poland, Czech Republic, Slovakia, Slovenia, Moldova, Turkey</a:t>
            </a:r>
            <a:endParaRPr sz="2000"/>
          </a:p>
          <a:p>
            <a:pPr marL="457200" lvl="0" indent="-381000" algn="l" rtl="0">
              <a:lnSpc>
                <a:spcPct val="115000"/>
              </a:lnSpc>
              <a:spcBef>
                <a:spcPts val="0"/>
              </a:spcBef>
              <a:spcAft>
                <a:spcPts val="0"/>
              </a:spcAft>
              <a:buSzPts val="2400"/>
              <a:buChar char="❏"/>
            </a:pPr>
            <a:r>
              <a:rPr lang="en-US"/>
              <a:t>Products from Russian-based technology companies </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may </a:t>
            </a:r>
            <a:r>
              <a:rPr lang="en-US"/>
              <a:t>face restrictions</a:t>
            </a:r>
            <a:endParaRPr/>
          </a:p>
          <a:p>
            <a:pPr marL="914400" lvl="1" indent="-317500" algn="l" rtl="0">
              <a:lnSpc>
                <a:spcPct val="115000"/>
              </a:lnSpc>
              <a:spcBef>
                <a:spcPts val="0"/>
              </a:spcBef>
              <a:spcAft>
                <a:spcPts val="0"/>
              </a:spcAft>
              <a:buSzPts val="1400"/>
              <a:buChar char="■"/>
            </a:pPr>
            <a:r>
              <a:rPr lang="en-US" sz="2000"/>
              <a:t>Western countries may withdraw export of technology components and </a:t>
            </a:r>
            <a:r>
              <a:rPr lang="en-US"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licenses</a:t>
            </a:r>
            <a:endParaRPr sz="20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endParaRPr>
          </a:p>
          <a:p>
            <a:pPr marL="0" lvl="0" indent="0" algn="l" rtl="0">
              <a:lnSpc>
                <a:spcPct val="115000"/>
              </a:lnSpc>
              <a:spcBef>
                <a:spcPts val="1200"/>
              </a:spcBef>
              <a:spcAft>
                <a:spcPts val="0"/>
              </a:spcAft>
              <a:buSzPts val="1800"/>
              <a:buNone/>
            </a:pPr>
            <a:endParaRPr sz="2000"/>
          </a:p>
          <a:p>
            <a:pPr marL="0" lvl="0" indent="0" algn="l" rtl="0">
              <a:lnSpc>
                <a:spcPct val="115000"/>
              </a:lnSpc>
              <a:spcBef>
                <a:spcPts val="120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0a2c4185_1_5"/>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1200"/>
              </a:spcAft>
              <a:buSzPts val="1800"/>
              <a:buNone/>
            </a:pPr>
            <a:r>
              <a:rPr lang="en-US"/>
              <a:t>Wise </a:t>
            </a: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Precautions</a:t>
            </a:r>
            <a:endParaRPr/>
          </a:p>
        </p:txBody>
      </p:sp>
      <p:sp>
        <p:nvSpPr>
          <p:cNvPr id="157" name="Google Shape;157;g1170a2c4185_1_5"/>
          <p:cNvSpPr txBox="1">
            <a:spLocks noGrp="1"/>
          </p:cNvSpPr>
          <p:nvPr>
            <p:ph type="body" idx="1"/>
          </p:nvPr>
        </p:nvSpPr>
        <p:spPr>
          <a:xfrm>
            <a:off x="457200" y="1346198"/>
            <a:ext cx="11274600" cy="44622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1200"/>
              </a:spcBef>
              <a:spcAft>
                <a:spcPts val="0"/>
              </a:spcAft>
              <a:buSzPts val="1800"/>
              <a:buChar char="❏"/>
            </a:pPr>
            <a:r>
              <a:rPr lang="en-US" dirty="0">
                <a:solidFill>
                  <a:schemeClr val="tx1"/>
                </a:solidFill>
              </a:rPr>
              <a:t>Ensure data sovereignty of intellectual property </a:t>
            </a:r>
            <a:endParaRPr dirty="0">
              <a:solidFill>
                <a:schemeClr val="tx1"/>
              </a:solidFill>
            </a:endParaRPr>
          </a:p>
          <a:p>
            <a:pPr marL="914400" lvl="1" indent="-317500" algn="l" rtl="0">
              <a:lnSpc>
                <a:spcPct val="115000"/>
              </a:lnSpc>
              <a:spcBef>
                <a:spcPts val="0"/>
              </a:spcBef>
              <a:spcAft>
                <a:spcPts val="0"/>
              </a:spcAft>
              <a:buSzPts val="1400"/>
              <a:buChar char="■"/>
            </a:pPr>
            <a:r>
              <a:rPr lang="en-US" sz="2000" dirty="0">
                <a:solidFill>
                  <a:schemeClr val="tx1"/>
                </a:solidFill>
              </a:rPr>
              <a:t>Ensure all code, data, designs, documentation, test scripts, configurations and similar artifacts are stored on servers in your home jurisdiction </a:t>
            </a:r>
            <a:endParaRPr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tx1"/>
                </a:solidFill>
              </a:rPr>
              <a:t>Increase network security</a:t>
            </a:r>
            <a:endParaRPr dirty="0">
              <a:solidFill>
                <a:schemeClr val="tx1"/>
              </a:solidFill>
            </a:endParaRPr>
          </a:p>
          <a:p>
            <a:pPr marL="914400" lvl="1" indent="-355600" algn="l" rtl="0">
              <a:lnSpc>
                <a:spcPct val="115000"/>
              </a:lnSpc>
              <a:spcBef>
                <a:spcPts val="0"/>
              </a:spcBef>
              <a:spcAft>
                <a:spcPts val="0"/>
              </a:spcAft>
              <a:buSzPts val="2000"/>
              <a:buChar char="■"/>
            </a:pPr>
            <a:r>
              <a:rPr lang="en-US" sz="2000" dirty="0">
                <a:solidFill>
                  <a:schemeClr val="tx1"/>
                </a:solidFill>
              </a:rPr>
              <a:t>Strengthen air gaps and security operations centers</a:t>
            </a:r>
            <a:endParaRPr dirty="0">
              <a:solidFill>
                <a:schemeClr val="tx1"/>
              </a:solidFill>
            </a:endParaRPr>
          </a:p>
          <a:p>
            <a:pPr marL="914400" lvl="1" indent="-355600" algn="l" rtl="0">
              <a:lnSpc>
                <a:spcPct val="115000"/>
              </a:lnSpc>
              <a:spcBef>
                <a:spcPts val="0"/>
              </a:spcBef>
              <a:spcAft>
                <a:spcPts val="0"/>
              </a:spcAft>
              <a:buSzPts val="2000"/>
              <a:buChar char="■"/>
            </a:pPr>
            <a:r>
              <a:rPr lang="en-US" sz="2000" dirty="0">
                <a:solidFill>
                  <a:schemeClr val="tx1"/>
                </a:solidFill>
              </a:rPr>
              <a:t>Increase vigilance against malware and vulnerabilities</a:t>
            </a:r>
            <a:endParaRPr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tx1"/>
                </a:solidFill>
              </a:rPr>
              <a:t>Strengthen business continuity plans</a:t>
            </a:r>
            <a:endParaRPr dirty="0">
              <a:solidFill>
                <a:schemeClr val="tx1"/>
              </a:solidFill>
            </a:endParaRPr>
          </a:p>
          <a:p>
            <a:pPr marL="914400" lvl="1" indent="-342900" algn="l" rtl="0">
              <a:lnSpc>
                <a:spcPct val="115000"/>
              </a:lnSpc>
              <a:spcBef>
                <a:spcPts val="0"/>
              </a:spcBef>
              <a:spcAft>
                <a:spcPts val="0"/>
              </a:spcAft>
              <a:buSzPts val="1800"/>
              <a:buChar char="■"/>
            </a:pPr>
            <a:r>
              <a:rPr lang="en-US" sz="2000" dirty="0">
                <a:solidFill>
                  <a:schemeClr val="tx1"/>
                </a:solidFill>
              </a:rPr>
              <a:t>Prepare for country outages in Ukraine, Russia and Belarus</a:t>
            </a:r>
            <a:endParaRPr dirty="0">
              <a:solidFill>
                <a:schemeClr val="tx1"/>
              </a:solidFill>
            </a:endParaRPr>
          </a:p>
          <a:p>
            <a:pPr marL="914400" lvl="1" indent="-355600" algn="l" rtl="0">
              <a:lnSpc>
                <a:spcPct val="115000"/>
              </a:lnSpc>
              <a:spcBef>
                <a:spcPts val="0"/>
              </a:spcBef>
              <a:spcAft>
                <a:spcPts val="0"/>
              </a:spcAft>
              <a:buSzPts val="2000"/>
              <a:buChar char="■"/>
            </a:pPr>
            <a:r>
              <a:rPr lang="en-US" sz="2000" dirty="0">
                <a:solidFill>
                  <a:schemeClr val="tx1"/>
                </a:solidFill>
              </a:rPr>
              <a:t>Prepare for the impact of residential internet outages for developers working from home </a:t>
            </a:r>
            <a:endParaRPr sz="2000"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tx1"/>
                </a:solidFill>
              </a:rPr>
              <a:t>Employ developer pairing</a:t>
            </a:r>
            <a:endParaRPr dirty="0">
              <a:solidFill>
                <a:schemeClr val="tx1"/>
              </a:solidFill>
            </a:endParaRPr>
          </a:p>
          <a:p>
            <a:pPr marL="914400" lvl="1" indent="-342900" algn="l" rtl="0">
              <a:lnSpc>
                <a:spcPct val="115000"/>
              </a:lnSpc>
              <a:spcBef>
                <a:spcPts val="0"/>
              </a:spcBef>
              <a:spcAft>
                <a:spcPts val="0"/>
              </a:spcAft>
              <a:buSzPts val="1800"/>
              <a:buChar char="■"/>
            </a:pPr>
            <a:r>
              <a:rPr lang="en-US" sz="2000" dirty="0">
                <a:solidFill>
                  <a:schemeClr val="tx1"/>
                </a:solidFill>
              </a:rPr>
              <a:t>Shadow team members in RUB countries to start knowledge transfer, enabling work to be moved as easily as possible</a:t>
            </a:r>
            <a:endParaRPr dirty="0">
              <a:solidFill>
                <a:schemeClr val="tx1"/>
              </a:solidFill>
            </a:endParaRPr>
          </a:p>
        </p:txBody>
      </p:sp>
    </p:spTree>
  </p:cSld>
  <p:clrMapOvr>
    <a:masterClrMapping/>
  </p:clrMapOvr>
</p:sld>
</file>

<file path=ppt/theme/theme1.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Widescreen</PresentationFormat>
  <Paragraphs>134</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 Black</vt:lpstr>
      <vt:lpstr>Noto Sans Symbols</vt:lpstr>
      <vt:lpstr>Arial</vt:lpstr>
      <vt:lpstr>White bkgrnd master</vt:lpstr>
      <vt:lpstr>White bkgrnd master</vt:lpstr>
      <vt:lpstr>Impact of Russia-Ukraine Crisis on Software Engineering Services</vt:lpstr>
      <vt:lpstr>Agenda</vt:lpstr>
      <vt:lpstr>This Is About Three Countries, Not Just Ukraine</vt:lpstr>
      <vt:lpstr>Software Engineering Services From RUB</vt:lpstr>
      <vt:lpstr>4 Scenarios for Software Engineering Delivery </vt:lpstr>
      <vt:lpstr>Short-Term Operational Challenges</vt:lpstr>
      <vt:lpstr>Medium-Term Challenges</vt:lpstr>
      <vt:lpstr>Long-Term Challenges</vt:lpstr>
      <vt:lpstr>Wise Precautions</vt:lpstr>
      <vt:lpstr>What Else Can Be Done? </vt:lpstr>
      <vt:lpstr>Relevant Gartner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2022-02-28T14:33:41Z</dcterms:created>
  <dcterms:modified xsi:type="dcterms:W3CDTF">2022-02-28T14:33:43Z</dcterms:modified>
</cp:coreProperties>
</file>