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D17CF-FEF1-4764-AF93-7F85A1574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D1D7E2-9CA5-4B2D-B9E5-4C84448C1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D28D52-954F-4895-B883-955DC7DD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F4C5E9-06E4-4159-8FFD-9E07209B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AA7E9-853E-407D-A278-7801334A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216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594DE-F29F-487C-97B3-6569E2B4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5A0997-D255-4B67-A928-504E661A7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88577-E66A-4959-A6FC-77AF225F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30EA6C-0714-4B09-95C9-C2273C9A8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175954-0D01-4BBD-BFA2-9882D83C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14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03F6C1-0E5F-4A65-9109-619458185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6382A1-CC4D-45A0-A5E5-0BC1C3DE6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0D146A-FEDF-4969-92D3-54C230E7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CF099-73C9-4480-9FA9-0D0FF6C7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588BD-B2F6-4353-9FEE-C4F85C03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481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2A68B-A3F9-45D9-998D-96DD7447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68AAAF-F2A1-4032-A3D1-DF37214C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2C40FE-2108-4E7C-9092-978D85020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08ECBF-DDF6-403D-AFD9-8982337DE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7B187-8E89-4F91-A92E-1EBD4F9D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E6D27-5132-4E24-85AB-8AB71623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8A050C-3D94-4E1F-B7ED-123BEDDBE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ED246-341B-47D9-867A-D4CFE658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BBD1CE-7E45-4C73-B72F-D5D0CA9A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C9A8C-26A9-456A-BCC8-735C2FB3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036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5B0FA-6092-4F0B-BEFE-A32DF2D45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C3BF0C-3C42-4C7D-BA38-D1D2C0F6B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3D7EFA-29E3-41AC-961F-C9B4A13A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C7531E-E4AE-4570-A17C-C57B7EFC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107885-1378-4014-A4FA-A7FC638E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2C168-3565-4F49-A2FB-A7B37E8F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49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E528D-C62D-4A90-A8AD-B4CB9A2D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E66DC-250E-4516-A537-6B4AC3EAF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D48303-4D63-4BC2-AD41-BE78EC08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076108-CD1C-494D-A7FB-228F3D828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B90DA9-B221-4DFF-A71A-D029F5FF0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6D3DF-DC21-40BC-9397-A3524A08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98F38-5935-458C-BAB2-8F2A2EA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CCA994-8837-45B4-9C89-7401D00E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5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98C89-CA05-49ED-9E39-1B0EA62F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E3F17D-8A90-41C8-9B94-54CE0728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397FDD-A597-4184-BC45-3CF62ADA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023374-5402-4706-BB10-98767645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5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32F38C-367A-4447-9B42-92C1B0CE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A7AEA2-3661-4318-9D57-F48DA042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B0DBF-0B47-4E8D-8A3B-B5700E9D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BD488-02C6-4DD5-BB7D-B580F096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CC348E-A7B3-4AB6-AEE4-023B83A4D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AC50B9-1084-4E6C-B7B6-5C70CC053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E36CA3-37A8-42B4-B596-459A129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C5CDCF-3A1A-4FBA-9414-43C65882C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32F48-A713-4EC6-BD63-4F72F6E93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33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B1FE96-89B5-4540-9525-3F9B0E60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5F80ECA-8A16-4E28-9C5F-3F8D7DD46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3EABBE-67BE-4DD2-8E59-EA2A165F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BE79C1-6EBF-43CD-A2C1-679F6110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4E1DCB-6D09-4FA7-94EA-B617DD73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426675-90D8-4C89-92BD-D9C07ABD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12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C5A218-C772-41FC-9D5A-FFA425F9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C5CE1-E013-4118-9C7A-6E3D7B90B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0C041-40AB-48B2-AB59-6D5E5D7C0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4F271-A490-4E5C-8072-C98ED0C3138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6F682-15B0-425F-9928-C23D7154E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5A32B-E48A-44F3-A326-BB234C080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1F422-CC67-474E-8EE0-F25D7AEDA2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740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DD7D6-3339-4D49-9E96-4F3121931425}"/>
              </a:ext>
            </a:extLst>
          </p:cNvPr>
          <p:cNvSpPr txBox="1"/>
          <p:nvPr/>
        </p:nvSpPr>
        <p:spPr>
          <a:xfrm>
            <a:off x="1159726" y="1334428"/>
            <a:ext cx="1031859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질적연구방법 개요 </a:t>
            </a:r>
            <a:endParaRPr lang="en-US" altLang="ko-KR" sz="2400" b="1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연구 참여자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실험연구에 참여하는 </a:t>
            </a:r>
            <a:r>
              <a:rPr lang="en-US" altLang="ko-KR" dirty="0"/>
              <a:t>AIDT</a:t>
            </a:r>
            <a:r>
              <a:rPr lang="ko-KR" altLang="en-US" dirty="0"/>
              <a:t> 활용 교사 중 질적 연구 참여를 희망하는 교사 </a:t>
            </a:r>
            <a:r>
              <a:rPr lang="en-US" altLang="ko-KR" dirty="0"/>
              <a:t>24</a:t>
            </a:r>
            <a:r>
              <a:rPr lang="ko-KR" altLang="en-US" dirty="0"/>
              <a:t>명을 모집함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중학교 </a:t>
            </a:r>
            <a:r>
              <a:rPr lang="en-US" altLang="ko-KR" dirty="0"/>
              <a:t>1</a:t>
            </a:r>
            <a:r>
              <a:rPr lang="ko-KR" altLang="en-US" dirty="0"/>
              <a:t>학년 교사 </a:t>
            </a:r>
            <a:r>
              <a:rPr lang="en-US" altLang="ko-KR" dirty="0"/>
              <a:t>12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영어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초등학교 </a:t>
            </a:r>
            <a:r>
              <a:rPr lang="en-US" altLang="ko-KR" dirty="0"/>
              <a:t>4</a:t>
            </a:r>
            <a:r>
              <a:rPr lang="ko-KR" altLang="en-US" dirty="0"/>
              <a:t>학년 교사 </a:t>
            </a:r>
            <a:r>
              <a:rPr lang="en-US" altLang="ko-KR" dirty="0"/>
              <a:t>12</a:t>
            </a:r>
            <a:r>
              <a:rPr lang="ko-KR" altLang="en-US" dirty="0"/>
              <a:t>명</a:t>
            </a:r>
            <a:r>
              <a:rPr lang="en-US" altLang="ko-KR" dirty="0"/>
              <a:t>(</a:t>
            </a:r>
            <a:r>
              <a:rPr lang="ko-KR" altLang="en-US" dirty="0"/>
              <a:t>영어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6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  <a:r>
              <a:rPr lang="ko-KR" altLang="en-US" dirty="0"/>
              <a:t>을 모집함</a:t>
            </a:r>
            <a:r>
              <a:rPr lang="en-US" altLang="ko-KR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학생들의 </a:t>
            </a:r>
            <a:r>
              <a:rPr lang="en-US" altLang="ko-KR" dirty="0"/>
              <a:t>80% </a:t>
            </a:r>
            <a:r>
              <a:rPr lang="ko-KR" altLang="en-US" dirty="0"/>
              <a:t>이상이 연구 참여를 희망하고 최소 학생 수가 </a:t>
            </a:r>
            <a:r>
              <a:rPr lang="en-US" altLang="ko-KR" dirty="0"/>
              <a:t>10</a:t>
            </a:r>
            <a:r>
              <a:rPr lang="ko-KR" altLang="en-US" dirty="0"/>
              <a:t>명 이상인 학급으로 선정함</a:t>
            </a:r>
            <a:r>
              <a:rPr lang="en-US" altLang="ko-KR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각 학교급에서 </a:t>
            </a:r>
            <a:r>
              <a:rPr lang="ko-KR" altLang="en-US" b="1" dirty="0"/>
              <a:t>전문학습공동체에 참여하는 실험집단</a:t>
            </a:r>
            <a:r>
              <a:rPr lang="en-US" altLang="ko-KR" b="1" dirty="0"/>
              <a:t>(12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r>
              <a:rPr lang="ko-KR" altLang="en-US" dirty="0"/>
              <a:t>과 </a:t>
            </a:r>
            <a:r>
              <a:rPr lang="ko-KR" altLang="en-US" b="1" dirty="0"/>
              <a:t>자기주도학습을 하는 통제집단</a:t>
            </a:r>
            <a:r>
              <a:rPr lang="en-US" altLang="ko-KR" b="1" dirty="0"/>
              <a:t>(12</a:t>
            </a:r>
            <a:r>
              <a:rPr lang="ko-KR" altLang="en-US" b="1" dirty="0"/>
              <a:t>명</a:t>
            </a:r>
            <a:r>
              <a:rPr lang="en-US" altLang="ko-KR" b="1" dirty="0"/>
              <a:t>)</a:t>
            </a:r>
            <a:r>
              <a:rPr lang="ko-KR" altLang="en-US" dirty="0"/>
              <a:t>으로 균등하게 무선할당 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825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DD7D6-3339-4D49-9E96-4F3121931425}"/>
              </a:ext>
            </a:extLst>
          </p:cNvPr>
          <p:cNvSpPr txBox="1"/>
          <p:nvPr/>
        </p:nvSpPr>
        <p:spPr>
          <a:xfrm>
            <a:off x="1137424" y="635618"/>
            <a:ext cx="103185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질적연구방법 개요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연구 절차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연구 기간은 </a:t>
            </a:r>
            <a:r>
              <a:rPr lang="en-US" altLang="ko-KR" dirty="0"/>
              <a:t>9</a:t>
            </a:r>
            <a:r>
              <a:rPr lang="ko-KR" altLang="en-US" dirty="0"/>
              <a:t>월부터 </a:t>
            </a:r>
            <a:r>
              <a:rPr lang="en-US" altLang="ko-KR" dirty="0"/>
              <a:t>11</a:t>
            </a:r>
            <a:r>
              <a:rPr lang="ko-KR" altLang="en-US" dirty="0"/>
              <a:t>월까지 총 </a:t>
            </a:r>
            <a:r>
              <a:rPr lang="en-US" altLang="ko-KR" dirty="0"/>
              <a:t>12</a:t>
            </a:r>
            <a:r>
              <a:rPr lang="ko-KR" altLang="en-US" dirty="0"/>
              <a:t>주가 소요되며 </a:t>
            </a:r>
            <a:r>
              <a:rPr lang="en-US" altLang="ko-KR" dirty="0"/>
              <a:t>3</a:t>
            </a:r>
            <a:r>
              <a:rPr lang="ko-KR" altLang="en-US" dirty="0"/>
              <a:t>회에 걸쳐 수업 장면을 비디오로 촬영하고 교사와 학생 면담을 실시함</a:t>
            </a:r>
            <a:r>
              <a:rPr lang="en-US" altLang="ko-KR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처치집단</a:t>
            </a:r>
            <a:r>
              <a:rPr lang="en-US" altLang="ko-KR" dirty="0"/>
              <a:t>: </a:t>
            </a:r>
            <a:r>
              <a:rPr lang="ko-KR" altLang="en-US" dirty="0"/>
              <a:t>총 </a:t>
            </a:r>
            <a:r>
              <a:rPr lang="en-US" altLang="ko-KR" dirty="0"/>
              <a:t>6</a:t>
            </a:r>
            <a:r>
              <a:rPr lang="ko-KR" altLang="en-US" dirty="0"/>
              <a:t>주 동안 매주 온라인에서 </a:t>
            </a:r>
            <a:r>
              <a:rPr lang="en-US" altLang="ko-KR" dirty="0"/>
              <a:t>2</a:t>
            </a:r>
            <a:r>
              <a:rPr lang="ko-KR" altLang="en-US" dirty="0"/>
              <a:t>시간 동안 전문학습공동체 활동을 실시함</a:t>
            </a:r>
            <a:r>
              <a:rPr lang="en-US" altLang="ko-KR" dirty="0"/>
              <a:t>. </a:t>
            </a:r>
            <a:r>
              <a:rPr lang="ko-KR" altLang="en-US" dirty="0"/>
              <a:t>전반부 </a:t>
            </a:r>
            <a:r>
              <a:rPr lang="en-US" altLang="ko-KR" dirty="0"/>
              <a:t>3</a:t>
            </a:r>
            <a:r>
              <a:rPr lang="ko-KR" altLang="en-US" dirty="0"/>
              <a:t>주 동안 수업 비디오를 협력적으로 분석하고 성찰하여 개선점을 발견하고 수업을 재설계함</a:t>
            </a:r>
            <a:r>
              <a:rPr lang="en-US" altLang="ko-KR" dirty="0"/>
              <a:t>. </a:t>
            </a:r>
            <a:r>
              <a:rPr lang="ko-KR" altLang="en-US" dirty="0"/>
              <a:t>수정된 수업과정안을 적용하여 </a:t>
            </a:r>
            <a:r>
              <a:rPr lang="en-US" altLang="ko-KR" dirty="0"/>
              <a:t>AIDT </a:t>
            </a:r>
            <a:r>
              <a:rPr lang="ko-KR" altLang="en-US" dirty="0"/>
              <a:t>활용 수업을 실시한 다음에 후반부 </a:t>
            </a:r>
            <a:r>
              <a:rPr lang="en-US" altLang="ko-KR" dirty="0"/>
              <a:t>3</a:t>
            </a:r>
            <a:r>
              <a:rPr lang="ko-KR" altLang="en-US" dirty="0"/>
              <a:t>주 동안 다시 비디오를 협력적으로 분석하고 성찰함</a:t>
            </a:r>
            <a:r>
              <a:rPr lang="en-US" altLang="ko-KR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통제집단</a:t>
            </a:r>
            <a:r>
              <a:rPr lang="en-US" altLang="ko-KR" dirty="0"/>
              <a:t>: </a:t>
            </a:r>
            <a:r>
              <a:rPr lang="ko-KR" altLang="en-US" dirty="0"/>
              <a:t>처치집단과 동일한 학습자료를 온라인으로 제공하고 개별적으로 내용을 학습한 다음에 자신의 </a:t>
            </a:r>
            <a:r>
              <a:rPr lang="en-US" altLang="ko-KR" dirty="0"/>
              <a:t>AIDT </a:t>
            </a:r>
            <a:r>
              <a:rPr lang="ko-KR" altLang="en-US" dirty="0"/>
              <a:t>활용 수업 비디오를 분석하고 성찰하도록 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       </a:t>
            </a:r>
            <a:r>
              <a:rPr lang="en-US" altLang="ko-KR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5482F3-E96F-4362-9BD9-0EBB7B7E4066}"/>
              </a:ext>
            </a:extLst>
          </p:cNvPr>
          <p:cNvSpPr/>
          <p:nvPr/>
        </p:nvSpPr>
        <p:spPr>
          <a:xfrm>
            <a:off x="2022019" y="4527394"/>
            <a:ext cx="1486829" cy="1263806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수업관찰</a:t>
            </a:r>
            <a:r>
              <a:rPr lang="en-US" altLang="ko-KR" sz="1600" dirty="0"/>
              <a:t>·</a:t>
            </a:r>
            <a:r>
              <a:rPr lang="ko-KR" altLang="en-US" sz="1600" dirty="0"/>
              <a:t>면담</a:t>
            </a:r>
            <a:endParaRPr lang="en-US" altLang="ko-KR" sz="1600" dirty="0"/>
          </a:p>
          <a:p>
            <a:pPr algn="ctr"/>
            <a:r>
              <a:rPr lang="en-US" altLang="ko-KR" sz="1600" dirty="0"/>
              <a:t>(2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1EF469-F420-4BA8-9A31-7128BCAF8429}"/>
              </a:ext>
            </a:extLst>
          </p:cNvPr>
          <p:cNvSpPr/>
          <p:nvPr/>
        </p:nvSpPr>
        <p:spPr>
          <a:xfrm>
            <a:off x="9917151" y="4534829"/>
            <a:ext cx="1486829" cy="1263806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수업관찰</a:t>
            </a:r>
            <a:r>
              <a:rPr lang="en-US" altLang="ko-KR" sz="1600" dirty="0"/>
              <a:t>·</a:t>
            </a:r>
            <a:r>
              <a:rPr lang="ko-KR" altLang="en-US" sz="1600" dirty="0"/>
              <a:t>면담 </a:t>
            </a:r>
            <a:endParaRPr lang="en-US" altLang="ko-KR" sz="1600" dirty="0"/>
          </a:p>
          <a:p>
            <a:pPr algn="ctr"/>
            <a:r>
              <a:rPr lang="en-US" altLang="ko-KR" sz="1600" dirty="0"/>
              <a:t>(2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36951-773E-4B73-AD3E-91627EAD4408}"/>
              </a:ext>
            </a:extLst>
          </p:cNvPr>
          <p:cNvSpPr/>
          <p:nvPr/>
        </p:nvSpPr>
        <p:spPr>
          <a:xfrm>
            <a:off x="3508850" y="4527394"/>
            <a:ext cx="2460737" cy="63190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전문학습공동체 </a:t>
            </a:r>
            <a:r>
              <a:rPr lang="en-US" altLang="ko-KR" sz="1600" dirty="0"/>
              <a:t>(3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6DA937-63B9-4C2D-A30D-4346906838AD}"/>
              </a:ext>
            </a:extLst>
          </p:cNvPr>
          <p:cNvSpPr/>
          <p:nvPr/>
        </p:nvSpPr>
        <p:spPr>
          <a:xfrm>
            <a:off x="5969586" y="4527394"/>
            <a:ext cx="1486829" cy="1263806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수업관찰</a:t>
            </a:r>
            <a:r>
              <a:rPr lang="en-US" altLang="ko-KR" sz="1600" dirty="0"/>
              <a:t>·</a:t>
            </a:r>
            <a:r>
              <a:rPr lang="ko-KR" altLang="en-US" sz="1600" dirty="0"/>
              <a:t>면담</a:t>
            </a:r>
            <a:endParaRPr lang="en-US" altLang="ko-KR" sz="1600" dirty="0"/>
          </a:p>
          <a:p>
            <a:pPr algn="ctr"/>
            <a:r>
              <a:rPr lang="en-US" altLang="ko-KR" sz="1600" dirty="0"/>
              <a:t>(2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198FFEA-B45C-46B8-9520-511F271C7E4D}"/>
              </a:ext>
            </a:extLst>
          </p:cNvPr>
          <p:cNvSpPr/>
          <p:nvPr/>
        </p:nvSpPr>
        <p:spPr>
          <a:xfrm>
            <a:off x="3508849" y="5159297"/>
            <a:ext cx="2460737" cy="63190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자기주도학습 </a:t>
            </a:r>
            <a:r>
              <a:rPr lang="en-US" altLang="ko-KR" sz="1600" dirty="0"/>
              <a:t>(3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F55850-5984-4618-B4C4-2675293D62C8}"/>
              </a:ext>
            </a:extLst>
          </p:cNvPr>
          <p:cNvSpPr/>
          <p:nvPr/>
        </p:nvSpPr>
        <p:spPr>
          <a:xfrm>
            <a:off x="7456416" y="4527394"/>
            <a:ext cx="2460737" cy="63190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전문학습공동체 </a:t>
            </a:r>
            <a:r>
              <a:rPr lang="en-US" altLang="ko-KR" sz="1600" dirty="0"/>
              <a:t>(3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6977A2-BAF4-4E22-ADAA-FEF1DE4DE26B}"/>
              </a:ext>
            </a:extLst>
          </p:cNvPr>
          <p:cNvSpPr/>
          <p:nvPr/>
        </p:nvSpPr>
        <p:spPr>
          <a:xfrm>
            <a:off x="7456415" y="5159297"/>
            <a:ext cx="2460737" cy="631903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자기주도학습 </a:t>
            </a:r>
            <a:r>
              <a:rPr lang="en-US" altLang="ko-KR" sz="1600" dirty="0"/>
              <a:t>(3</a:t>
            </a:r>
            <a:r>
              <a:rPr lang="ko-KR" altLang="en-US" sz="1600" dirty="0"/>
              <a:t>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6926D-D0C3-4075-9B8A-97D129AE7F58}"/>
              </a:ext>
            </a:extLst>
          </p:cNvPr>
          <p:cNvSpPr txBox="1"/>
          <p:nvPr/>
        </p:nvSpPr>
        <p:spPr>
          <a:xfrm>
            <a:off x="828687" y="465867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처치집단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98390-43BE-4AB1-AFCC-5BEB9010A30D}"/>
              </a:ext>
            </a:extLst>
          </p:cNvPr>
          <p:cNvSpPr txBox="1"/>
          <p:nvPr/>
        </p:nvSpPr>
        <p:spPr>
          <a:xfrm>
            <a:off x="828687" y="523482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통제집단</a:t>
            </a:r>
          </a:p>
        </p:txBody>
      </p:sp>
    </p:spTree>
    <p:extLst>
      <p:ext uri="{BB962C8B-B14F-4D97-AF65-F5344CB8AC3E}">
        <p14:creationId xmlns:p14="http://schemas.microsoft.com/office/powerpoint/2010/main" val="2989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BDD7D6-3339-4D49-9E96-4F3121931425}"/>
              </a:ext>
            </a:extLst>
          </p:cNvPr>
          <p:cNvSpPr txBox="1"/>
          <p:nvPr/>
        </p:nvSpPr>
        <p:spPr>
          <a:xfrm>
            <a:off x="1152292" y="412593"/>
            <a:ext cx="10318595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질적연구방법 개요 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자료 수집과 분석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비디오 자료</a:t>
            </a:r>
            <a:r>
              <a:rPr lang="en-US" altLang="ko-KR" dirty="0"/>
              <a:t>: </a:t>
            </a:r>
            <a:r>
              <a:rPr lang="ko-KR" altLang="en-US" dirty="0"/>
              <a:t>수업 장면을 촬영한 비디오를 </a:t>
            </a:r>
            <a:r>
              <a:rPr lang="en-US" altLang="ko-KR" dirty="0"/>
              <a:t>PICRAT </a:t>
            </a:r>
            <a:r>
              <a:rPr lang="ko-KR" altLang="en-US" dirty="0"/>
              <a:t>모형</a:t>
            </a:r>
            <a:r>
              <a:rPr lang="en-US" altLang="ko-KR" dirty="0"/>
              <a:t>(</a:t>
            </a:r>
            <a:r>
              <a:rPr lang="en-US" altLang="ko-KR" dirty="0" err="1"/>
              <a:t>Kimmons</a:t>
            </a:r>
            <a:r>
              <a:rPr lang="en-US" altLang="ko-KR" dirty="0"/>
              <a:t> et al., 2020)</a:t>
            </a:r>
            <a:r>
              <a:rPr lang="ko-KR" altLang="en-US" dirty="0"/>
              <a:t>을 적용하여 분석함</a:t>
            </a:r>
            <a:r>
              <a:rPr lang="en-US" altLang="ko-KR" dirty="0"/>
              <a:t>. </a:t>
            </a:r>
            <a:r>
              <a:rPr lang="ko-KR" altLang="en-US" dirty="0"/>
              <a:t>코딩 결과를 </a:t>
            </a:r>
            <a:r>
              <a:rPr lang="en-US" altLang="ko-KR" dirty="0"/>
              <a:t>ENA(epistemic network analysis)</a:t>
            </a:r>
            <a:r>
              <a:rPr lang="ko-KR" altLang="en-US" dirty="0"/>
              <a:t>로 분석하여 실험집단과 통제집단의 활동 패턴의 차이를 비교함</a:t>
            </a:r>
            <a:r>
              <a:rPr lang="en-US" altLang="ko-KR" dirty="0"/>
              <a:t>.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면담 자료</a:t>
            </a:r>
            <a:r>
              <a:rPr lang="en-US" altLang="ko-KR" dirty="0"/>
              <a:t>: AIDT </a:t>
            </a:r>
            <a:r>
              <a:rPr lang="ko-KR" altLang="en-US" dirty="0"/>
              <a:t>활용 수업의 효과와 개선점을 조사하기 위해 참여 교사를 개별적으로 면담하고 학급당 학생 </a:t>
            </a:r>
            <a:r>
              <a:rPr lang="en-US" altLang="ko-KR" dirty="0"/>
              <a:t>3</a:t>
            </a:r>
            <a:r>
              <a:rPr lang="ko-KR" altLang="en-US" dirty="0"/>
              <a:t>명씩 </a:t>
            </a:r>
            <a:r>
              <a:rPr lang="en-US" altLang="ko-KR" dirty="0"/>
              <a:t>FGI</a:t>
            </a:r>
            <a:r>
              <a:rPr lang="ko-KR" altLang="en-US" dirty="0"/>
              <a:t>를 실시함</a:t>
            </a:r>
            <a:r>
              <a:rPr lang="en-US" altLang="ko-KR" dirty="0"/>
              <a:t>. </a:t>
            </a:r>
            <a:r>
              <a:rPr lang="ko-KR" altLang="en-US" dirty="0"/>
              <a:t>면담 자료는 주제분석 방법을 적용하여 분석함</a:t>
            </a:r>
            <a:r>
              <a:rPr lang="en-US" altLang="ko-KR" dirty="0"/>
              <a:t>.  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로그 데이터</a:t>
            </a:r>
            <a:r>
              <a:rPr lang="en-US" altLang="ko-KR" dirty="0"/>
              <a:t>: AIDT </a:t>
            </a:r>
            <a:r>
              <a:rPr lang="ko-KR" altLang="en-US" dirty="0"/>
              <a:t>로그 데이터를 수집하여 실험집단과 통제집단의 교수학습 활동에 어떤 차이가 있는지 분석함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r>
              <a:rPr lang="en-US" altLang="ko-KR" dirty="0"/>
              <a:t>  </a:t>
            </a:r>
          </a:p>
          <a:p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E475A3E-78A6-4F12-B460-B95F0743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37" y="3644247"/>
            <a:ext cx="3754242" cy="302693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C86CFC5-A836-47D1-92BC-545C660D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937" y="4084246"/>
            <a:ext cx="3395673" cy="22793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597E3F-BA90-481E-A5EC-F37C581AF168}"/>
              </a:ext>
            </a:extLst>
          </p:cNvPr>
          <p:cNvSpPr txBox="1"/>
          <p:nvPr/>
        </p:nvSpPr>
        <p:spPr>
          <a:xfrm>
            <a:off x="3560957" y="3524279"/>
            <a:ext cx="1466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PICRAT </a:t>
            </a:r>
            <a:r>
              <a:rPr lang="ko-KR" altLang="en-US" dirty="0"/>
              <a:t>모형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69DCB-647E-4DAD-BEFC-EEA895C317AA}"/>
              </a:ext>
            </a:extLst>
          </p:cNvPr>
          <p:cNvSpPr txBox="1"/>
          <p:nvPr/>
        </p:nvSpPr>
        <p:spPr>
          <a:xfrm>
            <a:off x="8002859" y="3584263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ENA </a:t>
            </a:r>
            <a:r>
              <a:rPr lang="ko-KR" altLang="en-US" dirty="0"/>
              <a:t>분석 </a:t>
            </a:r>
          </a:p>
        </p:txBody>
      </p:sp>
    </p:spTree>
    <p:extLst>
      <p:ext uri="{BB962C8B-B14F-4D97-AF65-F5344CB8AC3E}">
        <p14:creationId xmlns:p14="http://schemas.microsoft.com/office/powerpoint/2010/main" val="315897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318</Words>
  <Application>Microsoft Office PowerPoint</Application>
  <PresentationFormat>와이드스크린</PresentationFormat>
  <Paragraphs>33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Young Hoan Cho</dc:creator>
  <cp:lastModifiedBy>Young Hoan Cho</cp:lastModifiedBy>
  <cp:revision>9</cp:revision>
  <dcterms:created xsi:type="dcterms:W3CDTF">2025-05-01T22:54:13Z</dcterms:created>
  <dcterms:modified xsi:type="dcterms:W3CDTF">2025-05-01T23:43:29Z</dcterms:modified>
</cp:coreProperties>
</file>