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708" r:id="rId4"/>
    <p:sldId id="726" r:id="rId5"/>
    <p:sldId id="709" r:id="rId6"/>
    <p:sldId id="710" r:id="rId7"/>
    <p:sldId id="712" r:id="rId8"/>
    <p:sldId id="713" r:id="rId9"/>
    <p:sldId id="714" r:id="rId10"/>
    <p:sldId id="715" r:id="rId11"/>
    <p:sldId id="716" r:id="rId12"/>
    <p:sldId id="717" r:id="rId13"/>
    <p:sldId id="718" r:id="rId14"/>
    <p:sldId id="703" r:id="rId15"/>
    <p:sldId id="702" r:id="rId16"/>
    <p:sldId id="719" r:id="rId17"/>
    <p:sldId id="720" r:id="rId18"/>
    <p:sldId id="721" r:id="rId19"/>
    <p:sldId id="722" r:id="rId20"/>
    <p:sldId id="72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64E52-66C5-47F6-9CFD-20EBBE2A1FCD}" type="datetimeFigureOut">
              <a:rPr lang="ko-KR" altLang="en-US" smtClean="0"/>
              <a:t>2025. 5. 5.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C3F5F-BFF5-459F-8B9A-2891740B9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447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F0EC78-93BA-4D4E-BAFF-94F8BAD012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0027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3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9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0C48DAC2-5ADB-539A-5AC1-66F526563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358" y="458201"/>
            <a:ext cx="11443642" cy="369332"/>
          </a:xfrm>
          <a:noFill/>
        </p:spPr>
        <p:txBody>
          <a:bodyPr wrap="square" lIns="0" tIns="0" rIns="0" bIns="0" rtlCol="0" anchor="ctr">
            <a:spAutoFit/>
          </a:bodyPr>
          <a:lstStyle>
            <a:lvl1pPr>
              <a:defRPr lang="ko-KR" altLang="en-US" sz="2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71951C15-E671-CA7C-5CD4-7374D9954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86312" y="6542200"/>
            <a:ext cx="2619376" cy="107722"/>
          </a:xfrm>
          <a:noFill/>
        </p:spPr>
        <p:txBody>
          <a:bodyPr wrap="square" lIns="0" tIns="0" rIns="0" bIns="0" rtlCol="0" anchor="ctr">
            <a:spAutoFit/>
          </a:bodyPr>
          <a:lstStyle>
            <a:lvl1pPr algn="ctr">
              <a:defRPr lang="ko-KR" altLang="en-US" sz="7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defRPr>
            </a:lvl1pPr>
          </a:lstStyle>
          <a:p>
            <a:r>
              <a:rPr lang="en-US" altLang="ko-KR"/>
              <a:t>- </a:t>
            </a:r>
            <a:fld id="{B83E520D-EC61-411A-961B-2E0FA20DF918}" type="slidenum">
              <a:rPr lang="en-US" altLang="ko-KR" smtClean="0"/>
              <a:pPr/>
              <a:t>‹#›</a:t>
            </a:fld>
            <a:r>
              <a:rPr lang="en-US" altLang="ko-KR"/>
              <a:t> -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0DE19CB-4741-823E-95BC-00C82B8FF2DC}"/>
              </a:ext>
            </a:extLst>
          </p:cNvPr>
          <p:cNvGrpSpPr/>
          <p:nvPr userDrawn="1"/>
        </p:nvGrpSpPr>
        <p:grpSpPr>
          <a:xfrm>
            <a:off x="543022" y="0"/>
            <a:ext cx="0" cy="1068308"/>
            <a:chOff x="361950" y="0"/>
            <a:chExt cx="0" cy="1068308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C2142C5-DD9A-C39B-F879-AF175A8B5F6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1950" y="0"/>
              <a:ext cx="0" cy="1057275"/>
            </a:xfrm>
            <a:prstGeom prst="line">
              <a:avLst/>
            </a:prstGeom>
            <a:ln w="31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C14DDDDA-0145-4634-3F8A-31E288F959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1950" y="479834"/>
              <a:ext cx="0" cy="58847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E3E0008-A598-107B-55D1-F20A2AF84B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7713" y="888953"/>
            <a:ext cx="11444287" cy="234423"/>
          </a:xfrm>
          <a:noFill/>
        </p:spPr>
        <p:txBody>
          <a:bodyPr wrap="square" lIns="0" tIns="0" rIns="0" bIns="0" rtlCol="0" anchor="ctr">
            <a:spAutoFit/>
          </a:bodyPr>
          <a:lstStyle>
            <a:lvl1pPr marL="0" indent="0">
              <a:buFontTx/>
              <a:buNone/>
              <a:def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+mn-ea"/>
                <a:ea typeface="+mn-ea"/>
              </a:defRPr>
            </a:lvl1pPr>
          </a:lstStyle>
          <a:p>
            <a:pPr marL="0"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186905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4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3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7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5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0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8236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06C6C-A9AC-40B8-B6E2-9F24FDDF15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착수보고</a:t>
            </a:r>
            <a:r>
              <a:rPr lang="en-US" altLang="ko-KR" dirty="0"/>
              <a:t>: </a:t>
            </a:r>
            <a:r>
              <a:rPr lang="ko-KR" altLang="en-US" dirty="0"/>
              <a:t>디지털교육 성과 진잔 및 효과 분석 연구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FC088B-F4E9-434B-A2A0-F392E9823C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sz="2800" b="1" dirty="0"/>
              <a:t>2025. 5. 8.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32317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E19B6A-AC0C-4659-9725-C8A93E2822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8800" y="1493265"/>
            <a:ext cx="11209867" cy="41395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제안요청서에 제시된 연구일정과 제안서 내용</a:t>
            </a:r>
            <a:endParaRPr lang="ko-KR" alt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B3099A79-440D-4D9C-B593-F83C0E16D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91067" y="956734"/>
            <a:ext cx="11209867" cy="16933"/>
          </a:xfrm>
          <a:prstGeom prst="rect">
            <a:avLst/>
          </a:prstGeom>
        </p:spPr>
      </p:pic>
      <p:sp>
        <p:nvSpPr>
          <p:cNvPr id="5" name="TextBox 12">
            <a:extLst>
              <a:ext uri="{FF2B5EF4-FFF2-40B4-BE49-F238E27FC236}">
                <a16:creationId xmlns:a16="http://schemas.microsoft.com/office/drawing/2014/main" id="{251762DB-8626-455C-BDE7-1EA8F00EF747}"/>
              </a:ext>
            </a:extLst>
          </p:cNvPr>
          <p:cNvSpPr txBox="1"/>
          <p:nvPr/>
        </p:nvSpPr>
        <p:spPr>
          <a:xfrm>
            <a:off x="609600" y="338667"/>
            <a:ext cx="626533" cy="5418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sz="3067" dirty="0">
                <a:solidFill>
                  <a:srgbClr val="3A4CA8"/>
                </a:solidFill>
                <a:latin typeface="Pretendard Bold"/>
              </a:rPr>
              <a:t>05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07E89AC-80F0-494D-98FD-C5791DB0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558" y="455490"/>
            <a:ext cx="10673175" cy="430887"/>
          </a:xfrm>
        </p:spPr>
        <p:txBody>
          <a:bodyPr/>
          <a:lstStyle/>
          <a:p>
            <a:r>
              <a:rPr lang="ko-KR" altLang="en-US" sz="2800" dirty="0">
                <a:solidFill>
                  <a:schemeClr val="tx1"/>
                </a:solidFill>
              </a:rPr>
              <a:t>제안요청서 대비 연구 제안 내용</a:t>
            </a:r>
            <a:r>
              <a:rPr lang="en-US" altLang="ko-KR" sz="2800" dirty="0">
                <a:solidFill>
                  <a:schemeClr val="tx1"/>
                </a:solidFill>
              </a:rPr>
              <a:t>: </a:t>
            </a:r>
            <a:r>
              <a:rPr lang="ko-KR" altLang="en-US" sz="2800" dirty="0">
                <a:solidFill>
                  <a:schemeClr val="tx1"/>
                </a:solidFill>
              </a:rPr>
              <a:t>과제 </a:t>
            </a:r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1800" dirty="0">
              <a:solidFill>
                <a:schemeClr val="tx1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5EAA0532-85D5-4347-97DE-374857669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185480"/>
              </p:ext>
            </p:extLst>
          </p:nvPr>
        </p:nvGraphicFramePr>
        <p:xfrm>
          <a:off x="922865" y="2082799"/>
          <a:ext cx="10312402" cy="381846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810002">
                  <a:extLst>
                    <a:ext uri="{9D8B030D-6E8A-4147-A177-3AD203B41FA5}">
                      <a16:colId xmlns:a16="http://schemas.microsoft.com/office/drawing/2014/main" val="2786878205"/>
                    </a:ext>
                  </a:extLst>
                </a:gridCol>
                <a:gridCol w="6502400">
                  <a:extLst>
                    <a:ext uri="{9D8B030D-6E8A-4147-A177-3AD203B41FA5}">
                      <a16:colId xmlns:a16="http://schemas.microsoft.com/office/drawing/2014/main" val="3085228989"/>
                    </a:ext>
                  </a:extLst>
                </a:gridCol>
              </a:tblGrid>
              <a:tr h="572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제안 요청서 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제안 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788691"/>
                  </a:ext>
                </a:extLst>
              </a:tr>
              <a:tr h="1411343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/>
                        <a:t>AIDT </a:t>
                      </a:r>
                      <a:r>
                        <a:rPr lang="ko-KR" altLang="en-US" sz="2000" dirty="0"/>
                        <a:t>연구학교 포함하여 실험설계 제안</a:t>
                      </a:r>
                      <a:endParaRPr lang="en-US" altLang="ko-KR" sz="2000" dirty="0"/>
                    </a:p>
                    <a:p>
                      <a:pPr marL="800100" lvl="1" indent="-34290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2000" dirty="0"/>
                        <a:t>학교 단위 실험</a:t>
                      </a:r>
                      <a:r>
                        <a:rPr lang="en-US" altLang="ko-KR" sz="2000" dirty="0"/>
                        <a:t>-</a:t>
                      </a:r>
                      <a:r>
                        <a:rPr lang="ko-KR" altLang="en-US" sz="2000" dirty="0"/>
                        <a:t>통제집단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/>
                        <a:t>AIDT </a:t>
                      </a:r>
                      <a:r>
                        <a:rPr lang="ko-KR" altLang="en-US" sz="2000" dirty="0"/>
                        <a:t>연구학교 및 과제</a:t>
                      </a:r>
                      <a:r>
                        <a:rPr lang="en-US" altLang="ko-KR" sz="2000" dirty="0"/>
                        <a:t>1 </a:t>
                      </a:r>
                      <a:r>
                        <a:rPr lang="ko-KR" altLang="en-US" sz="2000" dirty="0"/>
                        <a:t>종단연구 참여학교 중 희망학교에 대한 실험설계 제시</a:t>
                      </a:r>
                      <a:endParaRPr lang="en-US" altLang="ko-KR" sz="2000" dirty="0"/>
                    </a:p>
                    <a:p>
                      <a:pPr marL="800100" lvl="1" indent="-34290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2000" dirty="0"/>
                        <a:t>학교 내 학급</a:t>
                      </a:r>
                      <a:r>
                        <a:rPr lang="en-US" altLang="ko-KR" sz="2000" dirty="0"/>
                        <a:t>/</a:t>
                      </a:r>
                      <a:r>
                        <a:rPr lang="ko-KR" altLang="en-US" sz="2000" dirty="0"/>
                        <a:t>교사 단위 실험</a:t>
                      </a:r>
                      <a:r>
                        <a:rPr lang="en-US" altLang="ko-KR" sz="2000" dirty="0"/>
                        <a:t>-</a:t>
                      </a:r>
                      <a:r>
                        <a:rPr lang="ko-KR" altLang="en-US" sz="2000" dirty="0"/>
                        <a:t>통제집단</a:t>
                      </a:r>
                      <a:endParaRPr lang="en-US" altLang="ko-KR" sz="20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/>
                        <a:t>PSM-DID</a:t>
                      </a:r>
                      <a:r>
                        <a:rPr lang="ko-KR" altLang="en-US" sz="2000" dirty="0"/>
                        <a:t>를 활용한 준실험설계를 대안으로 제시</a:t>
                      </a:r>
                      <a:endParaRPr lang="en-US" altLang="ko-K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189890"/>
                  </a:ext>
                </a:extLst>
              </a:tr>
              <a:tr h="1834746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실험설계에 전문적학습공동체를 추가 제안 </a:t>
                      </a:r>
                      <a:endParaRPr lang="en-US" altLang="ko-KR" sz="2000" dirty="0"/>
                    </a:p>
                    <a:p>
                      <a:pPr marL="800100" lvl="1" indent="-342900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2000" dirty="0"/>
                        <a:t>AIDT </a:t>
                      </a:r>
                      <a:r>
                        <a:rPr lang="ko-KR" altLang="en-US" sz="2000" dirty="0"/>
                        <a:t>사용 여부만이 아니라 효과적 사용의 효과를 추가로 확인할 수 있도록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altLang="en-US" sz="2000" dirty="0"/>
                        <a:t>제안</a:t>
                      </a:r>
                      <a:endParaRPr lang="en-US" altLang="ko-KR" sz="20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준실험설계로 가더라도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비디오 관찰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교사 및 학생 면담 등 질적 연구 병행 제안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978977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CA3EA98-F191-45D6-9E90-9187222D5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B83E520D-EC61-411A-961B-2E0FA20DF918}" type="slidenum">
              <a:rPr lang="en-US" altLang="ko-KR" smtClean="0"/>
              <a:pPr/>
              <a:t>10</a:t>
            </a:fld>
            <a:r>
              <a:rPr lang="en-US" altLang="ko-KR"/>
              <a:t> -</a:t>
            </a: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6EBBF7A5-1534-4D04-B63B-582F33614713}"/>
              </a:ext>
            </a:extLst>
          </p:cNvPr>
          <p:cNvSpPr txBox="1">
            <a:spLocks/>
          </p:cNvSpPr>
          <p:nvPr/>
        </p:nvSpPr>
        <p:spPr>
          <a:xfrm>
            <a:off x="11667744" y="6526250"/>
            <a:ext cx="438912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ko-KR" altLang="en-US" sz="7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1400" b="1" smtClean="0">
                <a:solidFill>
                  <a:schemeClr val="bg1"/>
                </a:solidFill>
              </a:rPr>
              <a:pPr/>
              <a:t>10</a:t>
            </a:fld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565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B3099A79-440D-4D9C-B593-F83C0E16D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91067" y="956734"/>
            <a:ext cx="11209867" cy="16933"/>
          </a:xfrm>
          <a:prstGeom prst="rect">
            <a:avLst/>
          </a:prstGeom>
        </p:spPr>
      </p:pic>
      <p:sp>
        <p:nvSpPr>
          <p:cNvPr id="5" name="TextBox 12">
            <a:extLst>
              <a:ext uri="{FF2B5EF4-FFF2-40B4-BE49-F238E27FC236}">
                <a16:creationId xmlns:a16="http://schemas.microsoft.com/office/drawing/2014/main" id="{251762DB-8626-455C-BDE7-1EA8F00EF747}"/>
              </a:ext>
            </a:extLst>
          </p:cNvPr>
          <p:cNvSpPr txBox="1"/>
          <p:nvPr/>
        </p:nvSpPr>
        <p:spPr>
          <a:xfrm>
            <a:off x="609600" y="338667"/>
            <a:ext cx="626533" cy="5418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sz="3067" dirty="0">
                <a:solidFill>
                  <a:srgbClr val="3A4CA8"/>
                </a:solidFill>
                <a:latin typeface="Pretendard Bold"/>
              </a:rPr>
              <a:t>06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07E89AC-80F0-494D-98FD-C5791DB0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558" y="455490"/>
            <a:ext cx="10673175" cy="430887"/>
          </a:xfr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</a:rPr>
              <a:t>AIDT </a:t>
            </a:r>
            <a:r>
              <a:rPr lang="ko-KR" altLang="en-US" sz="2800" dirty="0">
                <a:solidFill>
                  <a:schemeClr val="tx1"/>
                </a:solidFill>
              </a:rPr>
              <a:t>효과 분석을 위한 실험 설계</a:t>
            </a:r>
            <a:endParaRPr lang="ko-KR" altLang="en-US" sz="1800" dirty="0">
              <a:solidFill>
                <a:schemeClr val="tx1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B28F4CB-CEB6-4C99-83E5-290FD348C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400" y="1328003"/>
            <a:ext cx="3390253" cy="3088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9430C79-65AF-4EE3-AD75-C1D57D063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799" y="1940354"/>
            <a:ext cx="4690533" cy="4402661"/>
          </a:xfrm>
          <a:prstGeom prst="rect">
            <a:avLst/>
          </a:prstGeom>
        </p:spPr>
      </p:pic>
      <p:sp>
        <p:nvSpPr>
          <p:cNvPr id="13" name="모서리가 둥근 직사각형 5">
            <a:extLst>
              <a:ext uri="{FF2B5EF4-FFF2-40B4-BE49-F238E27FC236}">
                <a16:creationId xmlns:a16="http://schemas.microsoft.com/office/drawing/2014/main" id="{F49BF8EB-9FB3-443C-B102-C239F180C617}"/>
              </a:ext>
            </a:extLst>
          </p:cNvPr>
          <p:cNvSpPr/>
          <p:nvPr/>
        </p:nvSpPr>
        <p:spPr>
          <a:xfrm>
            <a:off x="6037259" y="1263175"/>
            <a:ext cx="5643127" cy="36340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609630" fontAlgn="base" latinLnBrk="1">
              <a:defRPr/>
            </a:pPr>
            <a:r>
              <a:rPr lang="ko-KR" altLang="en-US" sz="1733" kern="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 </a:t>
            </a:r>
            <a:r>
              <a:rPr lang="ko-KR" altLang="en-US" sz="1733" kern="0" dirty="0">
                <a:ln>
                  <a:solidFill>
                    <a:srgbClr val="238BEC">
                      <a:alpha val="0"/>
                    </a:srgbClr>
                  </a:solidFill>
                </a:ln>
                <a:latin typeface="+mn-ea"/>
              </a:rPr>
              <a:t>실험 공모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6C05DF-4A59-4BF0-920F-E6DB110F5184}"/>
              </a:ext>
            </a:extLst>
          </p:cNvPr>
          <p:cNvSpPr txBox="1"/>
          <p:nvPr/>
        </p:nvSpPr>
        <p:spPr>
          <a:xfrm>
            <a:off x="6140262" y="1788108"/>
            <a:ext cx="5177509" cy="50802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fontAlgn="base">
              <a:defRPr sz="7200" i="0">
                <a:ln>
                  <a:solidFill>
                    <a:schemeClr val="accent1">
                      <a:alpha val="0"/>
                    </a:schemeClr>
                  </a:solidFill>
                </a:ln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190510" indent="-190510" latinLnBrk="1">
              <a:lnSpc>
                <a:spcPct val="120000"/>
              </a:lnSpc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일반학교</a:t>
            </a:r>
            <a:r>
              <a:rPr lang="en-US" altLang="ko-KR" sz="16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*</a:t>
            </a:r>
            <a:r>
              <a:rPr lang="ko-KR" altLang="en-US" sz="16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 대상으로 실험 참여를 공모하여 선정</a:t>
            </a:r>
            <a:endParaRPr lang="en-US" altLang="ko-KR" sz="1600" dirty="0">
              <a:ln>
                <a:solidFill>
                  <a:srgbClr val="238BEC">
                    <a:alpha val="0"/>
                  </a:srgbClr>
                </a:solidFill>
              </a:ln>
              <a:solidFill>
                <a:srgbClr val="2D3A5D"/>
              </a:solidFill>
              <a:latin typeface="+mn-ea"/>
              <a:ea typeface="+mn-ea"/>
            </a:endParaRPr>
          </a:p>
          <a:p>
            <a:pPr latinLnBrk="1">
              <a:lnSpc>
                <a:spcPct val="120000"/>
              </a:lnSpc>
              <a:spcAft>
                <a:spcPts val="133"/>
              </a:spcAft>
            </a:pPr>
            <a:r>
              <a:rPr lang="en-US" altLang="ko-KR" sz="12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     * </a:t>
            </a:r>
            <a:r>
              <a:rPr lang="ko-KR" altLang="en-US" sz="12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과제</a:t>
            </a:r>
            <a:r>
              <a:rPr lang="en-US" altLang="ko-KR" sz="12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1 </a:t>
            </a:r>
            <a:r>
              <a:rPr lang="ko-KR" altLang="en-US" sz="12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종단데이터 내 </a:t>
            </a:r>
            <a:r>
              <a:rPr lang="ko-KR" altLang="en-US" sz="1200" dirty="0" err="1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표집학교</a:t>
            </a:r>
            <a:r>
              <a:rPr lang="ko-KR" altLang="en-US" sz="12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 대상</a:t>
            </a:r>
          </a:p>
        </p:txBody>
      </p:sp>
      <p:sp>
        <p:nvSpPr>
          <p:cNvPr id="15" name="모서리가 둥근 직사각형 5">
            <a:extLst>
              <a:ext uri="{FF2B5EF4-FFF2-40B4-BE49-F238E27FC236}">
                <a16:creationId xmlns:a16="http://schemas.microsoft.com/office/drawing/2014/main" id="{FE4C5CBC-5E5C-4204-B976-8AB2055D8BA8}"/>
              </a:ext>
            </a:extLst>
          </p:cNvPr>
          <p:cNvSpPr/>
          <p:nvPr/>
        </p:nvSpPr>
        <p:spPr>
          <a:xfrm>
            <a:off x="6049246" y="2564129"/>
            <a:ext cx="5559321" cy="36340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609630" fontAlgn="base" latinLnBrk="1">
              <a:defRPr/>
            </a:pPr>
            <a:r>
              <a:rPr lang="ko-KR" altLang="en-US" sz="1733" kern="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prstClr val="white"/>
                </a:solidFill>
                <a:latin typeface="+mn-ea"/>
              </a:rPr>
              <a:t>  </a:t>
            </a:r>
            <a:r>
              <a:rPr lang="ko-KR" altLang="en-US" sz="1733" kern="0" dirty="0">
                <a:ln>
                  <a:solidFill>
                    <a:srgbClr val="238BEC">
                      <a:alpha val="0"/>
                    </a:srgbClr>
                  </a:solidFill>
                </a:ln>
                <a:latin typeface="+mn-ea"/>
              </a:rPr>
              <a:t>실험 대상학교 선정 기준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BF9DBC-5CF1-4A9E-A530-D885C3EE4173}"/>
              </a:ext>
            </a:extLst>
          </p:cNvPr>
          <p:cNvSpPr txBox="1"/>
          <p:nvPr/>
        </p:nvSpPr>
        <p:spPr>
          <a:xfrm>
            <a:off x="6140262" y="3105654"/>
            <a:ext cx="5469657" cy="146623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fontAlgn="base">
              <a:defRPr sz="7200" i="0">
                <a:ln>
                  <a:solidFill>
                    <a:schemeClr val="accent1">
                      <a:alpha val="0"/>
                    </a:schemeClr>
                  </a:solidFill>
                </a:ln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190510" indent="-190510" latinLnBrk="1">
              <a:lnSpc>
                <a:spcPct val="120000"/>
              </a:lnSpc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실험 학년 내 </a:t>
            </a:r>
            <a:r>
              <a:rPr lang="en-US" altLang="ko-KR" sz="16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2</a:t>
            </a:r>
            <a:r>
              <a:rPr lang="ko-KR" altLang="en-US" sz="16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개 이상 학급</a:t>
            </a:r>
            <a:r>
              <a:rPr lang="en-US" altLang="ko-KR" sz="16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, 2</a:t>
            </a:r>
            <a:r>
              <a:rPr lang="ko-KR" altLang="en-US" sz="16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명 이상 교과담당교사</a:t>
            </a:r>
            <a:r>
              <a:rPr lang="en-US" altLang="ko-KR" sz="16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 </a:t>
            </a:r>
            <a:r>
              <a:rPr lang="ko-KR" altLang="en-US" sz="16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존재</a:t>
            </a:r>
            <a:endParaRPr lang="en-US" altLang="ko-KR" sz="1600" dirty="0">
              <a:ln>
                <a:solidFill>
                  <a:srgbClr val="238BEC">
                    <a:alpha val="0"/>
                  </a:srgbClr>
                </a:solidFill>
              </a:ln>
              <a:solidFill>
                <a:srgbClr val="2D3A5D"/>
              </a:solidFill>
              <a:latin typeface="+mn-ea"/>
              <a:ea typeface="+mn-ea"/>
            </a:endParaRPr>
          </a:p>
          <a:p>
            <a:pPr marL="190510" indent="-190510" latinLnBrk="1">
              <a:lnSpc>
                <a:spcPct val="120000"/>
              </a:lnSpc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AIDT</a:t>
            </a:r>
            <a:r>
              <a:rPr lang="ko-KR" altLang="en-US" sz="16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와 </a:t>
            </a:r>
            <a:r>
              <a:rPr lang="ko-KR" altLang="en-US" sz="1600" dirty="0" err="1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서책형교과서</a:t>
            </a:r>
            <a:r>
              <a:rPr lang="ko-KR" altLang="en-US" sz="16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 동일 출판사 사용 학교</a:t>
            </a:r>
            <a:endParaRPr lang="en-US" altLang="ko-KR" sz="1600" dirty="0">
              <a:ln>
                <a:solidFill>
                  <a:srgbClr val="238BEC">
                    <a:alpha val="0"/>
                  </a:srgbClr>
                </a:solidFill>
              </a:ln>
              <a:solidFill>
                <a:srgbClr val="2D3A5D"/>
              </a:solidFill>
              <a:latin typeface="+mn-ea"/>
              <a:ea typeface="+mn-ea"/>
            </a:endParaRPr>
          </a:p>
          <a:p>
            <a:pPr marL="190510" indent="-190510" latinLnBrk="1">
              <a:lnSpc>
                <a:spcPct val="120000"/>
              </a:lnSpc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초등</a:t>
            </a:r>
            <a:r>
              <a:rPr lang="en-US" altLang="ko-KR" sz="16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 </a:t>
            </a:r>
            <a:r>
              <a:rPr lang="ko-KR" altLang="en-US" sz="16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영어</a:t>
            </a:r>
            <a:r>
              <a:rPr lang="en-US" altLang="ko-KR" sz="16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) </a:t>
            </a:r>
            <a:r>
              <a:rPr lang="ko-KR" altLang="en-US" sz="16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영어전담교사 </a:t>
            </a:r>
            <a:r>
              <a:rPr lang="ko-KR" altLang="en-US" sz="1600" dirty="0" err="1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미활용</a:t>
            </a:r>
            <a:r>
              <a:rPr lang="ko-KR" altLang="en-US" sz="16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 학교</a:t>
            </a:r>
            <a:endParaRPr lang="en-US" altLang="ko-KR" sz="1600" dirty="0">
              <a:ln>
                <a:solidFill>
                  <a:srgbClr val="238BEC">
                    <a:alpha val="0"/>
                  </a:srgbClr>
                </a:solidFill>
              </a:ln>
              <a:solidFill>
                <a:srgbClr val="2D3A5D"/>
              </a:solidFill>
              <a:latin typeface="+mn-ea"/>
              <a:ea typeface="+mn-ea"/>
            </a:endParaRPr>
          </a:p>
          <a:p>
            <a:pPr marL="190510" indent="-190510" latinLnBrk="1">
              <a:lnSpc>
                <a:spcPct val="120000"/>
              </a:lnSpc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중학교</a:t>
            </a:r>
            <a:r>
              <a:rPr lang="en-US" altLang="ko-KR" sz="16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) 2</a:t>
            </a:r>
            <a:r>
              <a:rPr lang="ko-KR" altLang="en-US" sz="16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학기 중간고사 </a:t>
            </a:r>
            <a:r>
              <a:rPr lang="ko-KR" altLang="en-US" sz="1600" dirty="0" err="1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미실시</a:t>
            </a:r>
            <a:r>
              <a:rPr lang="ko-KR" altLang="en-US" sz="16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 학교</a:t>
            </a:r>
            <a:r>
              <a:rPr lang="en-US" altLang="ko-KR" sz="16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*</a:t>
            </a:r>
          </a:p>
          <a:p>
            <a:pPr latinLnBrk="1">
              <a:lnSpc>
                <a:spcPct val="120000"/>
              </a:lnSpc>
              <a:spcAft>
                <a:spcPts val="133"/>
              </a:spcAft>
            </a:pPr>
            <a:r>
              <a:rPr lang="en-US" altLang="ko-KR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     * </a:t>
            </a:r>
            <a:r>
              <a:rPr lang="ko-KR" altLang="en-US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최종학교 수 고려하여 </a:t>
            </a:r>
            <a:r>
              <a:rPr lang="en-US" altLang="ko-KR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2</a:t>
            </a:r>
            <a:r>
              <a:rPr lang="ko-KR" altLang="en-US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학기 중간고시 실시 학교 포함 가능</a:t>
            </a:r>
            <a:endParaRPr lang="en-US" altLang="ko-KR" sz="1400" dirty="0">
              <a:ln>
                <a:solidFill>
                  <a:srgbClr val="238BEC">
                    <a:alpha val="0"/>
                  </a:srgbClr>
                </a:solidFill>
              </a:ln>
              <a:solidFill>
                <a:srgbClr val="2D3A5D"/>
              </a:solidFill>
              <a:latin typeface="+mn-ea"/>
              <a:ea typeface="+mn-ea"/>
            </a:endParaRPr>
          </a:p>
        </p:txBody>
      </p:sp>
      <p:sp>
        <p:nvSpPr>
          <p:cNvPr id="17" name="모서리가 둥근 직사각형 5">
            <a:extLst>
              <a:ext uri="{FF2B5EF4-FFF2-40B4-BE49-F238E27FC236}">
                <a16:creationId xmlns:a16="http://schemas.microsoft.com/office/drawing/2014/main" id="{CB5EE7DA-981A-4FEE-882B-B89285FBFDDF}"/>
              </a:ext>
            </a:extLst>
          </p:cNvPr>
          <p:cNvSpPr/>
          <p:nvPr/>
        </p:nvSpPr>
        <p:spPr>
          <a:xfrm>
            <a:off x="6057807" y="4891292"/>
            <a:ext cx="5643127" cy="36340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609630" fontAlgn="base" latinLnBrk="1">
              <a:defRPr/>
            </a:pPr>
            <a:r>
              <a:rPr lang="ko-KR" altLang="en-US" sz="1733" kern="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 </a:t>
            </a:r>
            <a:r>
              <a:rPr lang="ko-KR" altLang="en-US" sz="1600" kern="0" dirty="0">
                <a:ln>
                  <a:solidFill>
                    <a:srgbClr val="238BEC">
                      <a:alpha val="0"/>
                    </a:srgbClr>
                  </a:solidFill>
                </a:ln>
                <a:latin typeface="+mn-ea"/>
              </a:rPr>
              <a:t>처치의 특성</a:t>
            </a:r>
            <a:r>
              <a:rPr lang="en-US" altLang="ko-KR" sz="1600" kern="0" dirty="0">
                <a:ln>
                  <a:solidFill>
                    <a:srgbClr val="238BEC">
                      <a:alpha val="0"/>
                    </a:srgbClr>
                  </a:solidFill>
                </a:ln>
                <a:latin typeface="+mn-ea"/>
              </a:rPr>
              <a:t>: </a:t>
            </a:r>
            <a:r>
              <a:rPr lang="ko-KR" altLang="en-US" sz="1600" kern="0" dirty="0">
                <a:ln>
                  <a:solidFill>
                    <a:srgbClr val="238BEC">
                      <a:alpha val="0"/>
                    </a:srgbClr>
                  </a:solidFill>
                </a:ln>
                <a:latin typeface="+mn-ea"/>
              </a:rPr>
              <a:t>동일 교육과정 유지</a:t>
            </a:r>
            <a:r>
              <a:rPr lang="en-US" altLang="ko-KR" sz="1600" kern="0" dirty="0">
                <a:ln>
                  <a:solidFill>
                    <a:srgbClr val="238BEC">
                      <a:alpha val="0"/>
                    </a:srgbClr>
                  </a:solidFill>
                </a:ln>
                <a:latin typeface="+mn-ea"/>
              </a:rPr>
              <a:t>,  </a:t>
            </a:r>
            <a:r>
              <a:rPr lang="ko-KR" altLang="en-US" sz="1600" kern="0" dirty="0">
                <a:ln>
                  <a:solidFill>
                    <a:srgbClr val="238BEC">
                      <a:alpha val="0"/>
                    </a:srgbClr>
                  </a:solidFill>
                </a:ln>
                <a:latin typeface="+mn-ea"/>
              </a:rPr>
              <a:t>교수학습 방식 차별화</a:t>
            </a:r>
            <a:endParaRPr lang="ko-KR" altLang="en-US" sz="1733" kern="0" dirty="0">
              <a:ln>
                <a:solidFill>
                  <a:srgbClr val="238BEC">
                    <a:alpha val="0"/>
                  </a:srgbClr>
                </a:solidFill>
              </a:ln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26BD0B-EB2B-4ED0-9578-381260E8C51F}"/>
              </a:ext>
            </a:extLst>
          </p:cNvPr>
          <p:cNvSpPr txBox="1"/>
          <p:nvPr/>
        </p:nvSpPr>
        <p:spPr>
          <a:xfrm>
            <a:off x="6140262" y="5416225"/>
            <a:ext cx="5414530" cy="57458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fontAlgn="base">
              <a:defRPr sz="7200" i="0">
                <a:ln>
                  <a:solidFill>
                    <a:schemeClr val="accent1">
                      <a:alpha val="0"/>
                    </a:schemeClr>
                  </a:solidFill>
                </a:ln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190510" indent="-190510" latinLnBrk="1">
              <a:lnSpc>
                <a:spcPct val="120000"/>
              </a:lnSpc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AIDT: </a:t>
            </a:r>
            <a:r>
              <a:rPr lang="ko-KR" altLang="en-US" sz="16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개별 학생 맞춤형 학습 </a:t>
            </a:r>
            <a:r>
              <a:rPr lang="en-US" altLang="ko-KR" sz="16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(One size fits one)</a:t>
            </a:r>
          </a:p>
          <a:p>
            <a:pPr marL="190510" indent="-190510" latinLnBrk="1">
              <a:lnSpc>
                <a:spcPct val="120000"/>
              </a:lnSpc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ko-KR" altLang="en-US" sz="1600" dirty="0" err="1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서책형교과서</a:t>
            </a:r>
            <a:r>
              <a:rPr lang="en-US" altLang="ko-KR" sz="16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: </a:t>
            </a:r>
            <a:r>
              <a:rPr lang="ko-KR" altLang="en-US" sz="16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교사 중심 학습내용 구성 </a:t>
            </a:r>
            <a:r>
              <a:rPr lang="en-US" altLang="ko-KR" sz="16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(One size fits All)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FAD845-2F20-4B66-903F-5774828D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B83E520D-EC61-411A-961B-2E0FA20DF918}" type="slidenum">
              <a:rPr lang="en-US" altLang="ko-KR" smtClean="0"/>
              <a:pPr/>
              <a:t>11</a:t>
            </a:fld>
            <a:r>
              <a:rPr lang="en-US" altLang="ko-KR"/>
              <a:t> -</a:t>
            </a:r>
          </a:p>
        </p:txBody>
      </p:sp>
      <p:sp>
        <p:nvSpPr>
          <p:cNvPr id="19" name="슬라이드 번호 개체 틀 2">
            <a:extLst>
              <a:ext uri="{FF2B5EF4-FFF2-40B4-BE49-F238E27FC236}">
                <a16:creationId xmlns:a16="http://schemas.microsoft.com/office/drawing/2014/main" id="{F90FAAB0-FE44-4B1F-A4BA-28A79E2EDB29}"/>
              </a:ext>
            </a:extLst>
          </p:cNvPr>
          <p:cNvSpPr txBox="1">
            <a:spLocks/>
          </p:cNvSpPr>
          <p:nvPr/>
        </p:nvSpPr>
        <p:spPr>
          <a:xfrm>
            <a:off x="11667744" y="6526250"/>
            <a:ext cx="438912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ko-KR" altLang="en-US" sz="7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1400" b="1" smtClean="0">
                <a:solidFill>
                  <a:schemeClr val="bg1"/>
                </a:solidFill>
              </a:rPr>
              <a:pPr/>
              <a:t>11</a:t>
            </a:fld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78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B3099A79-440D-4D9C-B593-F83C0E16D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91067" y="956734"/>
            <a:ext cx="11209867" cy="16933"/>
          </a:xfrm>
          <a:prstGeom prst="rect">
            <a:avLst/>
          </a:prstGeom>
        </p:spPr>
      </p:pic>
      <p:sp>
        <p:nvSpPr>
          <p:cNvPr id="5" name="TextBox 12">
            <a:extLst>
              <a:ext uri="{FF2B5EF4-FFF2-40B4-BE49-F238E27FC236}">
                <a16:creationId xmlns:a16="http://schemas.microsoft.com/office/drawing/2014/main" id="{251762DB-8626-455C-BDE7-1EA8F00EF747}"/>
              </a:ext>
            </a:extLst>
          </p:cNvPr>
          <p:cNvSpPr txBox="1"/>
          <p:nvPr/>
        </p:nvSpPr>
        <p:spPr>
          <a:xfrm>
            <a:off x="609600" y="338667"/>
            <a:ext cx="626533" cy="5418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sz="3067" dirty="0">
                <a:solidFill>
                  <a:srgbClr val="3A4CA8"/>
                </a:solidFill>
                <a:latin typeface="Pretendard Bold"/>
              </a:rPr>
              <a:t>06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07E89AC-80F0-494D-98FD-C5791DB0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558" y="486267"/>
            <a:ext cx="10673175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AIDT </a:t>
            </a:r>
            <a:r>
              <a:rPr lang="ko-KR" altLang="en-US" dirty="0">
                <a:solidFill>
                  <a:schemeClr val="tx1"/>
                </a:solidFill>
              </a:rPr>
              <a:t>효과 분석을 위한 실험설계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초등학교</a:t>
            </a:r>
            <a:endParaRPr lang="ko-KR" altLang="en-US" sz="1600" dirty="0">
              <a:solidFill>
                <a:schemeClr val="tx1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252E5682-CA0F-4DED-AAC8-8E6A6C3652C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72000" y="1473200"/>
            <a:ext cx="3318933" cy="397933"/>
          </a:xfrm>
          <a:prstGeom prst="rect">
            <a:avLst/>
          </a:prstGeom>
        </p:spPr>
      </p:pic>
      <p:sp>
        <p:nvSpPr>
          <p:cNvPr id="21" name="TextBox 7">
            <a:extLst>
              <a:ext uri="{FF2B5EF4-FFF2-40B4-BE49-F238E27FC236}">
                <a16:creationId xmlns:a16="http://schemas.microsoft.com/office/drawing/2014/main" id="{966C9BB2-ACD4-40B4-9AD1-077D7DF15E91}"/>
              </a:ext>
            </a:extLst>
          </p:cNvPr>
          <p:cNvSpPr txBox="1"/>
          <p:nvPr/>
        </p:nvSpPr>
        <p:spPr>
          <a:xfrm>
            <a:off x="4851400" y="1473200"/>
            <a:ext cx="2861733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 defTabSz="609630">
              <a:lnSpc>
                <a:spcPct val="116199"/>
              </a:lnSpc>
              <a:defRPr/>
            </a:pPr>
            <a:r>
              <a:rPr lang="en-US" sz="2133" dirty="0">
                <a:solidFill>
                  <a:srgbClr val="F2F2F2"/>
                </a:solidFill>
                <a:latin typeface="+mn-ea"/>
              </a:rPr>
              <a:t>AIDT </a:t>
            </a:r>
            <a:r>
              <a:rPr lang="ko-KR" altLang="en-US" sz="2133" dirty="0">
                <a:solidFill>
                  <a:srgbClr val="F2F2F2"/>
                </a:solidFill>
                <a:latin typeface="+mn-ea"/>
              </a:rPr>
              <a:t>연구학교</a:t>
            </a:r>
            <a:r>
              <a:rPr lang="en-US" sz="2133" dirty="0">
                <a:solidFill>
                  <a:srgbClr val="F2F2F2"/>
                </a:solidFill>
                <a:latin typeface="+mn-ea"/>
              </a:rPr>
              <a:t> 56</a:t>
            </a:r>
            <a:r>
              <a:rPr lang="ko-KR" altLang="en-US" sz="2133" dirty="0">
                <a:solidFill>
                  <a:srgbClr val="F2F2F2"/>
                </a:solidFill>
                <a:latin typeface="+mn-ea"/>
              </a:rPr>
              <a:t>개교</a:t>
            </a:r>
          </a:p>
        </p:txBody>
      </p:sp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26BD936F-F94E-4249-835B-F589D0E59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140663"/>
              </p:ext>
            </p:extLst>
          </p:nvPr>
        </p:nvGraphicFramePr>
        <p:xfrm>
          <a:off x="609600" y="2201334"/>
          <a:ext cx="10862733" cy="3877734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1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333">
                <a:tc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ko-KR" sz="2100" b="0" i="0" u="none" strike="noStrike" dirty="0">
                          <a:solidFill>
                            <a:srgbClr val="3A4CA8"/>
                          </a:solidFill>
                          <a:latin typeface="+mn-ea"/>
                          <a:ea typeface="+mn-ea"/>
                        </a:rPr>
                        <a:t>수학</a:t>
                      </a:r>
                      <a:endParaRPr lang="en-US" sz="700" dirty="0">
                        <a:latin typeface="+mn-ea"/>
                        <a:ea typeface="+mn-ea"/>
                      </a:endParaRPr>
                    </a:p>
                  </a:txBody>
                  <a:tcPr marL="12700" marR="12700" marT="12700" marB="12700" anchor="ctr">
                    <a:lnL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ko-KR" sz="2100" b="0" i="0" u="none" strike="noStrike" dirty="0">
                          <a:solidFill>
                            <a:srgbClr val="F2F2F2"/>
                          </a:solidFill>
                          <a:latin typeface="+mn-ea"/>
                          <a:ea typeface="+mn-ea"/>
                        </a:rPr>
                        <a:t>기준</a:t>
                      </a:r>
                      <a:endParaRPr lang="en-US" sz="700" dirty="0">
                        <a:latin typeface="+mn-ea"/>
                        <a:ea typeface="+mn-ea"/>
                      </a:endParaRPr>
                    </a:p>
                  </a:txBody>
                  <a:tcPr marL="12700" marR="12700" marT="12700" marB="12700" anchor="ctr">
                    <a:lnL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ko-KR" sz="2100" b="0" i="0" u="none" strike="noStrike" dirty="0">
                          <a:solidFill>
                            <a:srgbClr val="3A4CA8"/>
                          </a:solidFill>
                          <a:latin typeface="+mn-ea"/>
                          <a:ea typeface="+mn-ea"/>
                        </a:rPr>
                        <a:t>영어</a:t>
                      </a:r>
                      <a:endParaRPr lang="en-US" sz="700" dirty="0">
                        <a:latin typeface="+mn-ea"/>
                        <a:ea typeface="+mn-ea"/>
                      </a:endParaRPr>
                    </a:p>
                  </a:txBody>
                  <a:tcPr marL="12700" marR="12700" marT="12700" marB="12700" anchor="ctr">
                    <a:lnL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867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초</a:t>
                      </a:r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3 49</a:t>
                      </a:r>
                      <a:r>
                        <a:rPr lang="ko-KR" sz="1600" b="0" i="0" u="none" strike="noStrike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개교</a:t>
                      </a:r>
                      <a:endParaRPr lang="en-US" sz="700">
                        <a:latin typeface="+mn-ea"/>
                        <a:ea typeface="+mn-ea"/>
                      </a:endParaRPr>
                    </a:p>
                    <a:p>
                      <a:pPr lvl="0" algn="ctr">
                        <a:lnSpc>
                          <a:spcPct val="116199"/>
                        </a:lnSpc>
                      </a:pPr>
                      <a:r>
                        <a:rPr lang="ko-KR" sz="1600" b="0" i="0" u="none" strike="noStrike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초</a:t>
                      </a:r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4 50</a:t>
                      </a:r>
                      <a:r>
                        <a:rPr lang="ko-KR" sz="1600" b="0" i="0" u="none" strike="noStrike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개교</a:t>
                      </a:r>
                    </a:p>
                  </a:txBody>
                  <a:tcPr marL="12700" marR="12700" marT="12700" marB="12700" anchor="ctr">
                    <a:lnL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en-US" sz="2100" b="0" i="0" u="none" strike="noStrike" dirty="0">
                          <a:solidFill>
                            <a:srgbClr val="F2F2F2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sz="2100" b="0" i="0" u="none" strike="noStrike" dirty="0">
                          <a:solidFill>
                            <a:srgbClr val="F2F2F2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sz="2100" b="0" i="0" u="none" strike="noStrike" dirty="0">
                          <a:solidFill>
                            <a:srgbClr val="F2F2F2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F2F2F2"/>
                          </a:solidFill>
                          <a:latin typeface="+mn-ea"/>
                          <a:ea typeface="+mn-ea"/>
                        </a:rPr>
                        <a:t>이상</a:t>
                      </a:r>
                      <a:r>
                        <a:rPr lang="en-US" sz="2100" b="0" i="0" u="none" strike="noStrike" dirty="0">
                          <a:solidFill>
                            <a:srgbClr val="F2F2F2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F2F2F2"/>
                          </a:solidFill>
                          <a:latin typeface="+mn-ea"/>
                          <a:ea typeface="+mn-ea"/>
                        </a:rPr>
                        <a:t>학급</a:t>
                      </a:r>
                      <a:r>
                        <a:rPr lang="en-US" sz="2100" b="0" i="0" u="none" strike="noStrike" dirty="0">
                          <a:solidFill>
                            <a:srgbClr val="F2F2F2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F2F2F2"/>
                          </a:solidFill>
                          <a:latin typeface="+mn-ea"/>
                          <a:ea typeface="+mn-ea"/>
                        </a:rPr>
                        <a:t>존재</a:t>
                      </a:r>
                      <a:endParaRPr lang="en-US" sz="700" dirty="0">
                        <a:latin typeface="+mn-ea"/>
                        <a:ea typeface="+mn-ea"/>
                      </a:endParaRPr>
                    </a:p>
                  </a:txBody>
                  <a:tcPr marL="12700" marR="12700" marT="12700" marB="12700" anchor="ctr">
                    <a:lnL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1600" b="0" i="0" u="none" strike="noStrike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초</a:t>
                      </a:r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3 49</a:t>
                      </a:r>
                      <a:r>
                        <a:rPr lang="ko-KR" sz="1600" b="0" i="0" u="none" strike="noStrike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개교</a:t>
                      </a:r>
                      <a:endParaRPr lang="en-US" sz="700">
                        <a:latin typeface="+mn-ea"/>
                        <a:ea typeface="+mn-ea"/>
                      </a:endParaRPr>
                    </a:p>
                    <a:p>
                      <a:pPr lvl="0" algn="ctr">
                        <a:lnSpc>
                          <a:spcPct val="116199"/>
                        </a:lnSpc>
                      </a:pPr>
                      <a:r>
                        <a:rPr lang="ko-KR" sz="1600" b="0" i="0" u="none" strike="noStrike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초</a:t>
                      </a:r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4 50</a:t>
                      </a:r>
                      <a:r>
                        <a:rPr lang="ko-KR" sz="1600" b="0" i="0" u="none" strike="noStrike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개교</a:t>
                      </a:r>
                    </a:p>
                  </a:txBody>
                  <a:tcPr marL="12700" marR="12700" marT="12700" marB="12700" anchor="ctr">
                    <a:lnL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endParaRPr lang="en-US" sz="700">
                        <a:latin typeface="+mn-ea"/>
                        <a:ea typeface="+mn-ea"/>
                      </a:endParaRPr>
                    </a:p>
                  </a:txBody>
                  <a:tcPr marL="12700" marR="12700" marT="12700" marB="12700" anchor="ctr">
                    <a:lnL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endParaRPr lang="en-US" sz="700">
                        <a:latin typeface="+mn-ea"/>
                        <a:ea typeface="+mn-ea"/>
                      </a:endParaRPr>
                    </a:p>
                  </a:txBody>
                  <a:tcPr marL="12700" marR="12700" marT="12700" marB="12700" anchor="ctr">
                    <a:lnL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endParaRPr lang="en-US" sz="700">
                        <a:latin typeface="+mn-ea"/>
                        <a:ea typeface="+mn-ea"/>
                      </a:endParaRPr>
                    </a:p>
                  </a:txBody>
                  <a:tcPr marL="12700" marR="12700" marT="12700" marB="12700" anchor="ctr">
                    <a:lnL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3667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1600" b="0" i="0" u="none" strike="noStrike" dirty="0">
                          <a:solidFill>
                            <a:srgbClr val="3A4CA8"/>
                          </a:solidFill>
                          <a:latin typeface="+mn-ea"/>
                          <a:ea typeface="+mn-ea"/>
                        </a:rPr>
                        <a:t>초</a:t>
                      </a:r>
                      <a:r>
                        <a:rPr lang="en-US" sz="1600" b="0" i="0" u="none" strike="noStrike" dirty="0">
                          <a:solidFill>
                            <a:srgbClr val="3A4CA8"/>
                          </a:solidFill>
                          <a:latin typeface="+mn-ea"/>
                          <a:ea typeface="+mn-ea"/>
                        </a:rPr>
                        <a:t>3 </a:t>
                      </a:r>
                      <a:r>
                        <a:rPr lang="en-US" sz="1600" b="0" i="0" u="none" strike="noStrike" dirty="0">
                          <a:solidFill>
                            <a:srgbClr val="2E294F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ko-KR" sz="1600" b="0" i="0" u="none" strike="noStrike" dirty="0">
                          <a:solidFill>
                            <a:srgbClr val="2E294F"/>
                          </a:solidFill>
                          <a:latin typeface="+mn-ea"/>
                          <a:ea typeface="+mn-ea"/>
                        </a:rPr>
                        <a:t>개교</a:t>
                      </a:r>
                      <a:r>
                        <a:rPr lang="en-US" sz="1600" b="0" i="0" u="none" strike="noStrike" dirty="0">
                          <a:solidFill>
                            <a:srgbClr val="2E294F"/>
                          </a:solidFill>
                          <a:latin typeface="+mn-ea"/>
                          <a:ea typeface="+mn-ea"/>
                        </a:rPr>
                        <a:t> 67</a:t>
                      </a:r>
                      <a:r>
                        <a:rPr lang="ko-KR" sz="1600" b="0" i="0" u="none" strike="noStrike" dirty="0">
                          <a:solidFill>
                            <a:srgbClr val="2E294F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sz="1600" b="0" i="0" u="none" strike="noStrike" dirty="0">
                          <a:solidFill>
                            <a:srgbClr val="2E294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b="0" i="0" u="none" strike="noStrike" dirty="0">
                          <a:solidFill>
                            <a:srgbClr val="2E294F"/>
                          </a:solidFill>
                          <a:latin typeface="+mn-ea"/>
                          <a:ea typeface="+mn-ea"/>
                        </a:rPr>
                        <a:t>학급</a:t>
                      </a:r>
                      <a:r>
                        <a:rPr lang="en-US" sz="1600" b="0" i="0" u="none" strike="noStrike" dirty="0">
                          <a:solidFill>
                            <a:srgbClr val="2E294F"/>
                          </a:solidFill>
                          <a:latin typeface="+mn-ea"/>
                          <a:ea typeface="+mn-ea"/>
                        </a:rPr>
                        <a:t>, 1384</a:t>
                      </a:r>
                      <a:r>
                        <a:rPr lang="ko-KR" sz="1600" b="0" i="0" u="none" strike="noStrike" dirty="0">
                          <a:solidFill>
                            <a:srgbClr val="2E294F"/>
                          </a:solidFill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sz="1600" b="0" i="0" u="none" strike="noStrike" dirty="0">
                          <a:solidFill>
                            <a:srgbClr val="2E294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b="0" i="0" u="none" strike="noStrike" dirty="0">
                          <a:solidFill>
                            <a:srgbClr val="2E294F"/>
                          </a:solidFill>
                          <a:latin typeface="+mn-ea"/>
                          <a:ea typeface="+mn-ea"/>
                        </a:rPr>
                        <a:t>학생</a:t>
                      </a:r>
                      <a:endParaRPr lang="en-US" sz="700" dirty="0">
                        <a:latin typeface="+mn-ea"/>
                        <a:ea typeface="+mn-ea"/>
                      </a:endParaRPr>
                    </a:p>
                    <a:p>
                      <a:pPr lvl="0" algn="ctr">
                        <a:lnSpc>
                          <a:spcPct val="116199"/>
                        </a:lnSpc>
                      </a:pPr>
                      <a:r>
                        <a:rPr lang="ko-KR" sz="1600" b="0" i="0" u="none" strike="noStrike" dirty="0">
                          <a:solidFill>
                            <a:srgbClr val="3A4CA8"/>
                          </a:solidFill>
                          <a:latin typeface="+mn-ea"/>
                          <a:ea typeface="+mn-ea"/>
                        </a:rPr>
                        <a:t>초</a:t>
                      </a:r>
                      <a:r>
                        <a:rPr lang="en-US" sz="1600" b="0" i="0" u="none" strike="noStrike" dirty="0">
                          <a:solidFill>
                            <a:srgbClr val="3A4CA8"/>
                          </a:solidFill>
                          <a:latin typeface="+mn-ea"/>
                          <a:ea typeface="+mn-ea"/>
                        </a:rPr>
                        <a:t>4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14</a:t>
                      </a:r>
                      <a:r>
                        <a:rPr lang="ko-KR" sz="16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개교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68</a:t>
                      </a:r>
                      <a:r>
                        <a:rPr lang="ko-KR" sz="16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학급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1390</a:t>
                      </a:r>
                      <a:r>
                        <a:rPr lang="ko-KR" sz="16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학생</a:t>
                      </a:r>
                    </a:p>
                  </a:txBody>
                  <a:tcPr marL="12700" marR="12700" marT="12700" marB="12700" anchor="ctr">
                    <a:lnL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ko-KR" sz="2100" b="0" i="0" u="none" strike="noStrike" dirty="0" err="1">
                          <a:solidFill>
                            <a:srgbClr val="F2F2F2"/>
                          </a:solidFill>
                          <a:latin typeface="+mn-ea"/>
                          <a:ea typeface="+mn-ea"/>
                        </a:rPr>
                        <a:t>서책형교과서</a:t>
                      </a:r>
                      <a:r>
                        <a:rPr lang="en-US" sz="2100" b="0" i="0" u="none" strike="noStrike" dirty="0">
                          <a:solidFill>
                            <a:srgbClr val="F2F2F2"/>
                          </a:solidFill>
                          <a:latin typeface="+mn-ea"/>
                          <a:ea typeface="+mn-ea"/>
                        </a:rPr>
                        <a:t>-AIDT </a:t>
                      </a:r>
                      <a:r>
                        <a:rPr lang="ko-KR" sz="2100" b="0" i="0" u="none" strike="noStrike" dirty="0">
                          <a:solidFill>
                            <a:srgbClr val="F2F2F2"/>
                          </a:solidFill>
                          <a:latin typeface="+mn-ea"/>
                          <a:ea typeface="+mn-ea"/>
                        </a:rPr>
                        <a:t>출판사</a:t>
                      </a:r>
                      <a:r>
                        <a:rPr lang="en-US" sz="2100" b="0" i="0" u="none" strike="noStrike" dirty="0">
                          <a:solidFill>
                            <a:srgbClr val="F2F2F2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F2F2F2"/>
                          </a:solidFill>
                          <a:latin typeface="+mn-ea"/>
                          <a:ea typeface="+mn-ea"/>
                        </a:rPr>
                        <a:t>동일</a:t>
                      </a:r>
                      <a:endParaRPr lang="en-US" sz="700" dirty="0">
                        <a:latin typeface="+mn-ea"/>
                        <a:ea typeface="+mn-ea"/>
                      </a:endParaRPr>
                    </a:p>
                  </a:txBody>
                  <a:tcPr marL="12700" marR="12700" marT="12700" marB="12700" anchor="ctr">
                    <a:lnL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1600" b="0" i="0" u="none" strike="noStrike" dirty="0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초</a:t>
                      </a:r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3 46</a:t>
                      </a:r>
                      <a:r>
                        <a:rPr lang="ko-KR" sz="1600" b="0" i="0" u="none" strike="noStrike" dirty="0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개교</a:t>
                      </a:r>
                      <a:endParaRPr lang="en-US" sz="700" dirty="0">
                        <a:latin typeface="+mn-ea"/>
                        <a:ea typeface="+mn-ea"/>
                      </a:endParaRPr>
                    </a:p>
                    <a:p>
                      <a:pPr lvl="0" algn="ctr">
                        <a:lnSpc>
                          <a:spcPct val="116199"/>
                        </a:lnSpc>
                      </a:pPr>
                      <a:r>
                        <a:rPr lang="ko-KR" sz="1600" b="0" i="0" u="none" strike="noStrike" dirty="0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초</a:t>
                      </a:r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4 46</a:t>
                      </a:r>
                      <a:r>
                        <a:rPr lang="ko-KR" sz="1600" b="0" i="0" u="none" strike="noStrike" dirty="0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개교</a:t>
                      </a:r>
                    </a:p>
                  </a:txBody>
                  <a:tcPr marL="12700" marR="12700" marT="12700" marB="12700" anchor="ctr">
                    <a:lnL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endParaRPr lang="en-US" sz="700">
                        <a:latin typeface="+mn-ea"/>
                        <a:ea typeface="+mn-ea"/>
                      </a:endParaRPr>
                    </a:p>
                  </a:txBody>
                  <a:tcPr marL="12700" marR="12700" marT="12700" marB="12700" anchor="ctr">
                    <a:lnL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endParaRPr lang="en-US" sz="700">
                        <a:latin typeface="+mn-ea"/>
                        <a:ea typeface="+mn-ea"/>
                      </a:endParaRPr>
                    </a:p>
                  </a:txBody>
                  <a:tcPr marL="12700" marR="12700" marT="12700" marB="12700" anchor="ctr">
                    <a:lnL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endParaRPr lang="en-US" sz="700" dirty="0">
                        <a:latin typeface="+mn-ea"/>
                        <a:ea typeface="+mn-ea"/>
                      </a:endParaRPr>
                    </a:p>
                  </a:txBody>
                  <a:tcPr marL="12700" marR="12700" marT="12700" marB="12700" anchor="ctr">
                    <a:lnL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3667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endParaRPr lang="en-US" sz="700">
                        <a:latin typeface="+mn-ea"/>
                        <a:ea typeface="+mn-ea"/>
                      </a:endParaRPr>
                    </a:p>
                  </a:txBody>
                  <a:tcPr marL="12700" marR="12700" marT="12700" marB="12700" anchor="ctr">
                    <a:lnL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ko-KR" sz="2100" b="0" i="0" u="none" strike="noStrike" dirty="0">
                          <a:solidFill>
                            <a:srgbClr val="F2F2F2"/>
                          </a:solidFill>
                          <a:latin typeface="+mn-ea"/>
                          <a:ea typeface="+mn-ea"/>
                        </a:rPr>
                        <a:t>영어전담교사</a:t>
                      </a:r>
                      <a:r>
                        <a:rPr lang="en-US" sz="2100" b="0" i="0" u="none" strike="noStrike" dirty="0">
                          <a:solidFill>
                            <a:srgbClr val="F2F2F2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2100" b="0" i="0" u="none" strike="noStrike" dirty="0" err="1">
                          <a:solidFill>
                            <a:srgbClr val="F2F2F2"/>
                          </a:solidFill>
                          <a:latin typeface="+mn-ea"/>
                          <a:ea typeface="+mn-ea"/>
                        </a:rPr>
                        <a:t>미활용</a:t>
                      </a:r>
                      <a:endParaRPr lang="en-US" sz="700" dirty="0">
                        <a:latin typeface="+mn-ea"/>
                        <a:ea typeface="+mn-ea"/>
                      </a:endParaRPr>
                    </a:p>
                    <a:p>
                      <a:pPr lvl="0" algn="ctr">
                        <a:lnSpc>
                          <a:spcPct val="107899"/>
                        </a:lnSpc>
                      </a:pPr>
                      <a:r>
                        <a:rPr lang="en-US" sz="2100" b="0" i="0" u="none" strike="noStrike" dirty="0">
                          <a:solidFill>
                            <a:srgbClr val="F2F2F2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sz="2100" b="0" i="0" u="none" strike="noStrike" dirty="0">
                          <a:solidFill>
                            <a:srgbClr val="F2F2F2"/>
                          </a:solidFill>
                          <a:latin typeface="+mn-ea"/>
                          <a:ea typeface="+mn-ea"/>
                        </a:rPr>
                        <a:t>담임교사</a:t>
                      </a:r>
                      <a:r>
                        <a:rPr lang="en-US" sz="2100" b="0" i="0" u="none" strike="noStrike" dirty="0">
                          <a:solidFill>
                            <a:srgbClr val="F2F2F2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F2F2F2"/>
                          </a:solidFill>
                          <a:latin typeface="+mn-ea"/>
                          <a:ea typeface="+mn-ea"/>
                        </a:rPr>
                        <a:t>영어</a:t>
                      </a:r>
                      <a:r>
                        <a:rPr lang="en-US" sz="2100" b="0" i="0" u="none" strike="noStrike" dirty="0">
                          <a:solidFill>
                            <a:srgbClr val="F2F2F2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F2F2F2"/>
                          </a:solidFill>
                          <a:latin typeface="+mn-ea"/>
                          <a:ea typeface="+mn-ea"/>
                        </a:rPr>
                        <a:t>수업</a:t>
                      </a:r>
                      <a:r>
                        <a:rPr lang="en-US" sz="2100" b="0" i="0" u="none" strike="noStrike" dirty="0">
                          <a:solidFill>
                            <a:srgbClr val="F2F2F2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2700" marR="12700" marT="12700" marB="12700" anchor="ctr">
                    <a:lnL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1600" b="0" i="0" u="none" strike="noStrike" dirty="0">
                          <a:solidFill>
                            <a:srgbClr val="3A4CA8"/>
                          </a:solidFill>
                          <a:latin typeface="+mn-ea"/>
                          <a:ea typeface="+mn-ea"/>
                        </a:rPr>
                        <a:t>초</a:t>
                      </a:r>
                      <a:r>
                        <a:rPr lang="en-US" sz="1600" b="0" i="0" u="none" strike="noStrike" dirty="0">
                          <a:solidFill>
                            <a:srgbClr val="3A4CA8"/>
                          </a:solidFill>
                          <a:latin typeface="+mn-ea"/>
                          <a:ea typeface="+mn-ea"/>
                        </a:rPr>
                        <a:t>3 </a:t>
                      </a:r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sz="1600" b="0" i="0" u="none" strike="noStrike" dirty="0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개교</a:t>
                      </a:r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 32</a:t>
                      </a:r>
                      <a:r>
                        <a:rPr lang="ko-KR" sz="1600" b="0" i="0" u="none" strike="noStrike" dirty="0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b="0" i="0" u="none" strike="noStrike" dirty="0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학급</a:t>
                      </a:r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, 695</a:t>
                      </a:r>
                      <a:r>
                        <a:rPr lang="ko-KR" sz="1600" b="0" i="0" u="none" strike="noStrike" dirty="0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b="0" i="0" u="none" strike="noStrike" dirty="0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학생</a:t>
                      </a:r>
                      <a:endParaRPr lang="en-US" sz="700" dirty="0">
                        <a:latin typeface="+mn-ea"/>
                        <a:ea typeface="+mn-ea"/>
                      </a:endParaRPr>
                    </a:p>
                    <a:p>
                      <a:pPr lvl="0" algn="ctr">
                        <a:lnSpc>
                          <a:spcPct val="116199"/>
                        </a:lnSpc>
                      </a:pPr>
                      <a:r>
                        <a:rPr lang="ko-KR" sz="1600" b="0" i="0" u="none" strike="noStrike" dirty="0">
                          <a:solidFill>
                            <a:srgbClr val="3A4CA8"/>
                          </a:solidFill>
                          <a:latin typeface="+mn-ea"/>
                          <a:ea typeface="+mn-ea"/>
                        </a:rPr>
                        <a:t>초</a:t>
                      </a:r>
                      <a:r>
                        <a:rPr lang="en-US" sz="1600" b="0" i="0" u="none" strike="noStrike" dirty="0">
                          <a:solidFill>
                            <a:srgbClr val="3A4CA8"/>
                          </a:solidFill>
                          <a:latin typeface="+mn-ea"/>
                          <a:ea typeface="+mn-ea"/>
                        </a:rPr>
                        <a:t>4 </a:t>
                      </a:r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sz="1600" b="0" i="0" u="none" strike="noStrike" dirty="0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개교</a:t>
                      </a:r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 27</a:t>
                      </a:r>
                      <a:r>
                        <a:rPr lang="ko-KR" sz="1600" b="0" i="0" u="none" strike="noStrike" dirty="0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b="0" i="0" u="none" strike="noStrike" dirty="0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학급</a:t>
                      </a:r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, 533</a:t>
                      </a:r>
                      <a:r>
                        <a:rPr lang="ko-KR" sz="1600" b="0" i="0" u="none" strike="noStrike" dirty="0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b="0" i="0" u="none" strike="noStrike" dirty="0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학생</a:t>
                      </a:r>
                    </a:p>
                  </a:txBody>
                  <a:tcPr marL="12700" marR="12700" marT="12700" marB="12700" anchor="ctr">
                    <a:lnL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3" name="Picture 4">
            <a:extLst>
              <a:ext uri="{FF2B5EF4-FFF2-40B4-BE49-F238E27FC236}">
                <a16:creationId xmlns:a16="http://schemas.microsoft.com/office/drawing/2014/main" id="{CB8CADD6-8733-4FE7-9FC4-E0E65E698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533" y="3276600"/>
            <a:ext cx="838200" cy="440267"/>
          </a:xfrm>
          <a:prstGeom prst="rect">
            <a:avLst/>
          </a:prstGeom>
        </p:spPr>
      </p:pic>
      <p:pic>
        <p:nvPicPr>
          <p:cNvPr id="24" name="Picture 6">
            <a:extLst>
              <a:ext uri="{FF2B5EF4-FFF2-40B4-BE49-F238E27FC236}">
                <a16:creationId xmlns:a16="http://schemas.microsoft.com/office/drawing/2014/main" id="{DA06AD88-A94F-42A5-9BBE-C8C315B2D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533" y="4682067"/>
            <a:ext cx="838200" cy="44026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93FADD-CA0C-463A-8B68-448B4097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B83E520D-EC61-411A-961B-2E0FA20DF918}" type="slidenum">
              <a:rPr lang="en-US" altLang="ko-KR" smtClean="0"/>
              <a:pPr/>
              <a:t>12</a:t>
            </a:fld>
            <a:r>
              <a:rPr lang="en-US" altLang="ko-KR"/>
              <a:t> -</a:t>
            </a:r>
          </a:p>
        </p:txBody>
      </p:sp>
      <p:sp>
        <p:nvSpPr>
          <p:cNvPr id="11" name="슬라이드 번호 개체 틀 2">
            <a:extLst>
              <a:ext uri="{FF2B5EF4-FFF2-40B4-BE49-F238E27FC236}">
                <a16:creationId xmlns:a16="http://schemas.microsoft.com/office/drawing/2014/main" id="{672B5731-FF6D-42D3-B7C1-3D975AFB689D}"/>
              </a:ext>
            </a:extLst>
          </p:cNvPr>
          <p:cNvSpPr txBox="1">
            <a:spLocks/>
          </p:cNvSpPr>
          <p:nvPr/>
        </p:nvSpPr>
        <p:spPr>
          <a:xfrm>
            <a:off x="11667744" y="6526250"/>
            <a:ext cx="438912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ko-KR" altLang="en-US" sz="7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1400" b="1" smtClean="0">
                <a:solidFill>
                  <a:schemeClr val="bg1"/>
                </a:solidFill>
              </a:rPr>
              <a:pPr/>
              <a:t>12</a:t>
            </a:fld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275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B3099A79-440D-4D9C-B593-F83C0E16D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91067" y="956734"/>
            <a:ext cx="11209867" cy="16933"/>
          </a:xfrm>
          <a:prstGeom prst="rect">
            <a:avLst/>
          </a:prstGeom>
        </p:spPr>
      </p:pic>
      <p:sp>
        <p:nvSpPr>
          <p:cNvPr id="5" name="TextBox 12">
            <a:extLst>
              <a:ext uri="{FF2B5EF4-FFF2-40B4-BE49-F238E27FC236}">
                <a16:creationId xmlns:a16="http://schemas.microsoft.com/office/drawing/2014/main" id="{251762DB-8626-455C-BDE7-1EA8F00EF747}"/>
              </a:ext>
            </a:extLst>
          </p:cNvPr>
          <p:cNvSpPr txBox="1"/>
          <p:nvPr/>
        </p:nvSpPr>
        <p:spPr>
          <a:xfrm>
            <a:off x="609600" y="338667"/>
            <a:ext cx="626533" cy="5418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sz="3067" dirty="0">
                <a:solidFill>
                  <a:srgbClr val="3A4CA8"/>
                </a:solidFill>
                <a:latin typeface="Pretendard Bold"/>
              </a:rPr>
              <a:t>06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07E89AC-80F0-494D-98FD-C5791DB0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558" y="486267"/>
            <a:ext cx="10673175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AIDT </a:t>
            </a:r>
            <a:r>
              <a:rPr lang="ko-KR" altLang="en-US" dirty="0">
                <a:solidFill>
                  <a:schemeClr val="tx1"/>
                </a:solidFill>
              </a:rPr>
              <a:t>효과 분석을 위한 실험설계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중학교</a:t>
            </a:r>
            <a:endParaRPr lang="ko-KR" altLang="en-US" sz="1600" dirty="0">
              <a:solidFill>
                <a:schemeClr val="tx1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D6B68D7-0ED6-4E0F-B6CC-CAC8BD045E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72000" y="1473200"/>
            <a:ext cx="3318933" cy="397933"/>
          </a:xfrm>
          <a:prstGeom prst="rect">
            <a:avLst/>
          </a:prstGeom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id="{1E6268A1-EA31-4AE1-A30C-75C947C2993A}"/>
              </a:ext>
            </a:extLst>
          </p:cNvPr>
          <p:cNvSpPr txBox="1"/>
          <p:nvPr/>
        </p:nvSpPr>
        <p:spPr>
          <a:xfrm>
            <a:off x="4851400" y="1473200"/>
            <a:ext cx="2861733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 defTabSz="609630">
              <a:lnSpc>
                <a:spcPct val="116199"/>
              </a:lnSpc>
              <a:defRPr/>
            </a:pPr>
            <a:r>
              <a:rPr lang="en-US" sz="2133" dirty="0">
                <a:solidFill>
                  <a:srgbClr val="F2F2F2"/>
                </a:solidFill>
                <a:latin typeface="+mn-ea"/>
              </a:rPr>
              <a:t>AIDT </a:t>
            </a:r>
            <a:r>
              <a:rPr lang="ko-KR" altLang="en-US" sz="2133" dirty="0">
                <a:solidFill>
                  <a:srgbClr val="F2F2F2"/>
                </a:solidFill>
                <a:latin typeface="+mn-ea"/>
              </a:rPr>
              <a:t>연구학교</a:t>
            </a:r>
            <a:r>
              <a:rPr lang="en-US" sz="2133" dirty="0">
                <a:solidFill>
                  <a:srgbClr val="F2F2F2"/>
                </a:solidFill>
                <a:latin typeface="+mn-ea"/>
              </a:rPr>
              <a:t> 18</a:t>
            </a:r>
            <a:r>
              <a:rPr lang="ko-KR" altLang="en-US" sz="2133" dirty="0">
                <a:solidFill>
                  <a:srgbClr val="F2F2F2"/>
                </a:solidFill>
                <a:latin typeface="+mn-ea"/>
              </a:rPr>
              <a:t>개교</a:t>
            </a:r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687949AC-8326-4377-BDD7-F3100973E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769535"/>
              </p:ext>
            </p:extLst>
          </p:nvPr>
        </p:nvGraphicFramePr>
        <p:xfrm>
          <a:off x="609600" y="2201334"/>
          <a:ext cx="10972800" cy="3877734"/>
        </p:xfrm>
        <a:graphic>
          <a:graphicData uri="http://schemas.openxmlformats.org/drawingml/2006/table">
            <a:tbl>
              <a:tblPr/>
              <a:tblGrid>
                <a:gridCol w="340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333">
                <a:tc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ko-KR" sz="2100" b="0" i="0" u="none" strike="noStrike" dirty="0">
                          <a:solidFill>
                            <a:srgbClr val="3A4CA8"/>
                          </a:solidFill>
                          <a:latin typeface="+mn-ea"/>
                          <a:ea typeface="+mn-ea"/>
                        </a:rPr>
                        <a:t>중</a:t>
                      </a:r>
                      <a:r>
                        <a:rPr lang="en-US" sz="2100" b="0" i="0" u="none" strike="noStrike" dirty="0">
                          <a:solidFill>
                            <a:srgbClr val="3A4CA8"/>
                          </a:solidFill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sz="2100" b="0" i="0" u="none" strike="noStrike" dirty="0">
                          <a:solidFill>
                            <a:srgbClr val="3A4CA8"/>
                          </a:solidFill>
                          <a:latin typeface="+mn-ea"/>
                          <a:ea typeface="+mn-ea"/>
                        </a:rPr>
                        <a:t>수학</a:t>
                      </a:r>
                      <a:endParaRPr lang="en-US" sz="700" dirty="0">
                        <a:latin typeface="+mn-ea"/>
                        <a:ea typeface="+mn-ea"/>
                      </a:endParaRPr>
                    </a:p>
                  </a:txBody>
                  <a:tcPr marL="12700" marR="12700" marT="12700" marB="12700" anchor="ctr">
                    <a:lnL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ko-KR" sz="2100" b="0" i="0" u="none" strike="noStrike" dirty="0">
                          <a:solidFill>
                            <a:srgbClr val="F2F2F2"/>
                          </a:solidFill>
                          <a:latin typeface="+mn-ea"/>
                          <a:ea typeface="+mn-ea"/>
                        </a:rPr>
                        <a:t>기준</a:t>
                      </a:r>
                      <a:endParaRPr lang="en-US" sz="700" dirty="0">
                        <a:latin typeface="+mn-ea"/>
                        <a:ea typeface="+mn-ea"/>
                      </a:endParaRPr>
                    </a:p>
                  </a:txBody>
                  <a:tcPr marL="12700" marR="12700" marT="12700" marB="12700" anchor="ctr">
                    <a:lnL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ko-KR" sz="2100" b="0" i="0" u="none" strike="noStrike" dirty="0">
                          <a:solidFill>
                            <a:srgbClr val="3A4CA8"/>
                          </a:solidFill>
                          <a:latin typeface="+mn-ea"/>
                          <a:ea typeface="+mn-ea"/>
                        </a:rPr>
                        <a:t>중</a:t>
                      </a:r>
                      <a:r>
                        <a:rPr lang="en-US" sz="2100" b="0" i="0" u="none" strike="noStrike" dirty="0">
                          <a:solidFill>
                            <a:srgbClr val="3A4CA8"/>
                          </a:solidFill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sz="2100" b="0" i="0" u="none" strike="noStrike" dirty="0">
                          <a:solidFill>
                            <a:srgbClr val="3A4CA8"/>
                          </a:solidFill>
                          <a:latin typeface="+mn-ea"/>
                          <a:ea typeface="+mn-ea"/>
                        </a:rPr>
                        <a:t>영어</a:t>
                      </a:r>
                      <a:endParaRPr lang="en-US" sz="700" dirty="0">
                        <a:latin typeface="+mn-ea"/>
                        <a:ea typeface="+mn-ea"/>
                      </a:endParaRPr>
                    </a:p>
                  </a:txBody>
                  <a:tcPr marL="12700" marR="12700" marT="12700" marB="12700" anchor="ctr">
                    <a:lnL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867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ko-KR" sz="1600" b="0" i="0" u="none" strike="noStrike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개교</a:t>
                      </a:r>
                      <a:endParaRPr lang="en-US" sz="700">
                        <a:latin typeface="+mn-ea"/>
                        <a:ea typeface="+mn-ea"/>
                      </a:endParaRPr>
                    </a:p>
                  </a:txBody>
                  <a:tcPr marL="12700" marR="12700" marT="12700" marB="12700" anchor="ctr">
                    <a:lnL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en-US" sz="2100" b="0" i="0" u="none" strike="noStrike" dirty="0">
                          <a:solidFill>
                            <a:srgbClr val="F2F2F2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sz="2100" b="0" i="0" u="none" strike="noStrike" dirty="0">
                          <a:solidFill>
                            <a:srgbClr val="F2F2F2"/>
                          </a:solidFill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sz="2100" b="0" i="0" u="none" strike="noStrike" dirty="0">
                          <a:solidFill>
                            <a:srgbClr val="F2F2F2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F2F2F2"/>
                          </a:solidFill>
                          <a:latin typeface="+mn-ea"/>
                          <a:ea typeface="+mn-ea"/>
                        </a:rPr>
                        <a:t>이상</a:t>
                      </a:r>
                      <a:r>
                        <a:rPr lang="en-US" sz="2100" b="0" i="0" u="none" strike="noStrike" dirty="0">
                          <a:solidFill>
                            <a:srgbClr val="F2F2F2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F2F2F2"/>
                          </a:solidFill>
                          <a:latin typeface="+mn-ea"/>
                          <a:ea typeface="+mn-ea"/>
                        </a:rPr>
                        <a:t>중</a:t>
                      </a:r>
                      <a:r>
                        <a:rPr lang="en-US" sz="2100" b="0" i="0" u="none" strike="noStrike" dirty="0">
                          <a:solidFill>
                            <a:srgbClr val="F2F2F2"/>
                          </a:solidFill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sz="2100" b="0" i="0" u="none" strike="noStrike" dirty="0">
                          <a:solidFill>
                            <a:srgbClr val="F2F2F2"/>
                          </a:solidFill>
                          <a:latin typeface="+mn-ea"/>
                          <a:ea typeface="+mn-ea"/>
                        </a:rPr>
                        <a:t>교과담당</a:t>
                      </a:r>
                      <a:r>
                        <a:rPr lang="en-US" sz="2100" b="0" i="0" u="none" strike="noStrike" dirty="0">
                          <a:solidFill>
                            <a:srgbClr val="F2F2F2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F2F2F2"/>
                          </a:solidFill>
                          <a:latin typeface="+mn-ea"/>
                          <a:ea typeface="+mn-ea"/>
                        </a:rPr>
                        <a:t>교사</a:t>
                      </a:r>
                      <a:r>
                        <a:rPr lang="en-US" sz="2100" b="0" i="0" u="none" strike="noStrike" dirty="0">
                          <a:solidFill>
                            <a:srgbClr val="F2F2F2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F2F2F2"/>
                          </a:solidFill>
                          <a:latin typeface="+mn-ea"/>
                          <a:ea typeface="+mn-ea"/>
                        </a:rPr>
                        <a:t>재직</a:t>
                      </a:r>
                      <a:endParaRPr lang="en-US" sz="700" dirty="0">
                        <a:latin typeface="+mn-ea"/>
                        <a:ea typeface="+mn-ea"/>
                      </a:endParaRPr>
                    </a:p>
                  </a:txBody>
                  <a:tcPr marL="12700" marR="12700" marT="12700" marB="12700" anchor="ctr">
                    <a:lnL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sz="1600" b="0" i="0" u="none" strike="noStrike" dirty="0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개교</a:t>
                      </a:r>
                      <a:endParaRPr lang="en-US" sz="700" dirty="0">
                        <a:latin typeface="+mn-ea"/>
                        <a:ea typeface="+mn-ea"/>
                      </a:endParaRPr>
                    </a:p>
                  </a:txBody>
                  <a:tcPr marL="12700" marR="12700" marT="12700" marB="12700" anchor="ctr">
                    <a:lnL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endParaRPr lang="en-US" sz="700">
                        <a:latin typeface="+mn-ea"/>
                        <a:ea typeface="+mn-ea"/>
                      </a:endParaRPr>
                    </a:p>
                  </a:txBody>
                  <a:tcPr marL="12700" marR="12700" marT="12700" marB="12700" anchor="ctr">
                    <a:lnL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endParaRPr lang="en-US" sz="700" dirty="0">
                        <a:latin typeface="+mn-ea"/>
                        <a:ea typeface="+mn-ea"/>
                      </a:endParaRPr>
                    </a:p>
                  </a:txBody>
                  <a:tcPr marL="12700" marR="12700" marT="12700" marB="12700" anchor="ctr">
                    <a:lnL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endParaRPr lang="en-US" sz="700">
                        <a:latin typeface="+mn-ea"/>
                        <a:ea typeface="+mn-ea"/>
                      </a:endParaRPr>
                    </a:p>
                  </a:txBody>
                  <a:tcPr marL="12700" marR="12700" marT="12700" marB="12700" anchor="ctr">
                    <a:lnL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3667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altLang="en-US" sz="1600" b="0" i="0" u="none" strike="noStrike" dirty="0">
                          <a:solidFill>
                            <a:srgbClr val="3A4CA8"/>
                          </a:solidFill>
                          <a:latin typeface="+mn-ea"/>
                          <a:ea typeface="+mn-ea"/>
                          <a:cs typeface="Pretendard ExtraBold" panose="02000903000000020004" pitchFamily="50" charset="-127"/>
                        </a:rPr>
                        <a:t>중</a:t>
                      </a:r>
                      <a:r>
                        <a:rPr lang="en-US" altLang="ko-KR" sz="1600" b="0" i="0" u="none" strike="noStrike" dirty="0">
                          <a:solidFill>
                            <a:srgbClr val="3A4CA8"/>
                          </a:solidFill>
                          <a:latin typeface="+mn-ea"/>
                          <a:ea typeface="+mn-ea"/>
                          <a:cs typeface="Pretendard ExtraBold" panose="02000903000000020004" pitchFamily="50" charset="-127"/>
                        </a:rPr>
                        <a:t>1 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sz="16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개교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49</a:t>
                      </a:r>
                      <a:r>
                        <a:rPr lang="ko-KR" sz="16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학급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1331</a:t>
                      </a:r>
                      <a:r>
                        <a:rPr lang="ko-KR" sz="16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학생</a:t>
                      </a:r>
                      <a:endParaRPr 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700" marR="12700" marT="12700" marB="12700" anchor="ctr">
                    <a:lnL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ko-KR" sz="2100" b="0" i="0" u="none" strike="noStrike" dirty="0" err="1">
                          <a:solidFill>
                            <a:srgbClr val="F2F2F2"/>
                          </a:solidFill>
                          <a:latin typeface="+mn-ea"/>
                          <a:ea typeface="+mn-ea"/>
                        </a:rPr>
                        <a:t>서책형교과서</a:t>
                      </a:r>
                      <a:r>
                        <a:rPr lang="en-US" sz="2100" b="0" i="0" u="none" strike="noStrike" dirty="0">
                          <a:solidFill>
                            <a:srgbClr val="F2F2F2"/>
                          </a:solidFill>
                          <a:latin typeface="+mn-ea"/>
                          <a:ea typeface="+mn-ea"/>
                        </a:rPr>
                        <a:t>-AIDT </a:t>
                      </a:r>
                      <a:r>
                        <a:rPr lang="ko-KR" sz="2100" b="0" i="0" u="none" strike="noStrike" dirty="0">
                          <a:solidFill>
                            <a:srgbClr val="F2F2F2"/>
                          </a:solidFill>
                          <a:latin typeface="+mn-ea"/>
                          <a:ea typeface="+mn-ea"/>
                        </a:rPr>
                        <a:t>출판사</a:t>
                      </a:r>
                      <a:r>
                        <a:rPr lang="en-US" sz="2100" b="0" i="0" u="none" strike="noStrike" dirty="0">
                          <a:solidFill>
                            <a:srgbClr val="F2F2F2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F2F2F2"/>
                          </a:solidFill>
                          <a:latin typeface="+mn-ea"/>
                          <a:ea typeface="+mn-ea"/>
                        </a:rPr>
                        <a:t>동일</a:t>
                      </a:r>
                      <a:endParaRPr lang="en-US" sz="700" dirty="0">
                        <a:latin typeface="+mn-ea"/>
                        <a:ea typeface="+mn-ea"/>
                      </a:endParaRPr>
                    </a:p>
                  </a:txBody>
                  <a:tcPr marL="12700" marR="12700" marT="12700" marB="12700" anchor="ctr">
                    <a:lnL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altLang="en-US" sz="1600" b="0" i="0" u="none" strike="noStrike" dirty="0">
                          <a:solidFill>
                            <a:srgbClr val="3A4CA8"/>
                          </a:solidFill>
                          <a:latin typeface="+mn-ea"/>
                          <a:ea typeface="+mn-ea"/>
                          <a:cs typeface="Pretendard ExtraBold" panose="02000903000000020004" pitchFamily="50" charset="-127"/>
                        </a:rPr>
                        <a:t>중</a:t>
                      </a:r>
                      <a:r>
                        <a:rPr lang="en-US" altLang="ko-KR" sz="1600" b="0" i="0" u="none" strike="noStrike" dirty="0">
                          <a:solidFill>
                            <a:srgbClr val="3A4CA8"/>
                          </a:solidFill>
                          <a:latin typeface="+mn-ea"/>
                          <a:ea typeface="+mn-ea"/>
                          <a:cs typeface="Pretendard ExtraBold" panose="02000903000000020004" pitchFamily="50" charset="-127"/>
                        </a:rPr>
                        <a:t>1 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sz="16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개교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63</a:t>
                      </a:r>
                      <a:r>
                        <a:rPr lang="ko-KR" sz="16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학급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1734</a:t>
                      </a:r>
                      <a:r>
                        <a:rPr lang="ko-KR" sz="16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b="0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학생</a:t>
                      </a:r>
                      <a:endParaRPr 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700" marR="12700" marT="12700" marB="12700" anchor="ctr">
                    <a:lnL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endParaRPr lang="en-US" sz="700">
                        <a:latin typeface="+mn-ea"/>
                        <a:ea typeface="+mn-ea"/>
                      </a:endParaRPr>
                    </a:p>
                  </a:txBody>
                  <a:tcPr marL="12700" marR="12700" marT="12700" marB="12700" anchor="ctr">
                    <a:lnL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endParaRPr lang="en-US" sz="700">
                        <a:latin typeface="+mn-ea"/>
                        <a:ea typeface="+mn-ea"/>
                      </a:endParaRPr>
                    </a:p>
                  </a:txBody>
                  <a:tcPr marL="12700" marR="12700" marT="12700" marB="12700" anchor="ctr">
                    <a:lnL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endParaRPr lang="en-US" sz="700" dirty="0">
                        <a:latin typeface="+mn-ea"/>
                        <a:ea typeface="+mn-ea"/>
                      </a:endParaRPr>
                    </a:p>
                  </a:txBody>
                  <a:tcPr marL="12700" marR="12700" marT="12700" marB="12700" anchor="ctr">
                    <a:lnL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3667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Pretendard ExtraBold" panose="02000903000000020004" pitchFamily="50" charset="-127"/>
                        </a:rPr>
                        <a:t>중</a:t>
                      </a:r>
                      <a:r>
                        <a:rPr lang="en-US" altLang="ko-KR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Pretendard ExtraBold" panose="02000903000000020004" pitchFamily="50" charset="-127"/>
                        </a:rPr>
                        <a:t>1 </a:t>
                      </a:r>
                      <a:r>
                        <a:rPr lang="en-US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개교</a:t>
                      </a:r>
                      <a:r>
                        <a:rPr lang="en-US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27</a:t>
                      </a:r>
                      <a:r>
                        <a:rPr lang="ko-KR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학급</a:t>
                      </a:r>
                      <a:r>
                        <a:rPr lang="en-US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708</a:t>
                      </a:r>
                      <a:r>
                        <a:rPr lang="ko-KR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학생</a:t>
                      </a:r>
                      <a:r>
                        <a:rPr lang="en-US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2700" marR="12700" marT="12700" marB="12700" anchor="ctr">
                    <a:lnL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en-US" sz="2100" b="0" i="0" u="none" strike="noStrike" dirty="0">
                          <a:solidFill>
                            <a:srgbClr val="F2F2F2"/>
                          </a:solidFill>
                          <a:latin typeface="+mn-ea"/>
                          <a:ea typeface="+mn-ea"/>
                        </a:rPr>
                        <a:t>(2</a:t>
                      </a:r>
                      <a:r>
                        <a:rPr lang="ko-KR" sz="2100" b="0" i="0" u="none" strike="noStrike" dirty="0">
                          <a:solidFill>
                            <a:srgbClr val="F2F2F2"/>
                          </a:solidFill>
                          <a:latin typeface="+mn-ea"/>
                          <a:ea typeface="+mn-ea"/>
                        </a:rPr>
                        <a:t>학기</a:t>
                      </a:r>
                      <a:r>
                        <a:rPr lang="en-US" sz="2100" b="0" i="0" u="none" strike="noStrike" dirty="0">
                          <a:solidFill>
                            <a:srgbClr val="F2F2F2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F2F2F2"/>
                          </a:solidFill>
                          <a:latin typeface="+mn-ea"/>
                          <a:ea typeface="+mn-ea"/>
                        </a:rPr>
                        <a:t>중간고사</a:t>
                      </a:r>
                      <a:r>
                        <a:rPr lang="en-US" sz="2100" b="0" i="0" u="none" strike="noStrike" dirty="0">
                          <a:solidFill>
                            <a:srgbClr val="F2F2F2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F2F2F2"/>
                          </a:solidFill>
                          <a:latin typeface="+mn-ea"/>
                          <a:ea typeface="+mn-ea"/>
                        </a:rPr>
                        <a:t>미실시교</a:t>
                      </a:r>
                      <a:r>
                        <a:rPr lang="en-US" sz="2100" b="0" i="0" u="none" strike="noStrike" dirty="0">
                          <a:solidFill>
                            <a:srgbClr val="F2F2F2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sz="700" dirty="0">
                        <a:latin typeface="+mn-ea"/>
                        <a:ea typeface="+mn-ea"/>
                      </a:endParaRPr>
                    </a:p>
                  </a:txBody>
                  <a:tcPr marL="12700" marR="12700" marT="12700" marB="12700" anchor="ctr">
                    <a:lnL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Pretendard ExtraBold" panose="02000903000000020004" pitchFamily="50" charset="-127"/>
                        </a:rPr>
                        <a:t>중</a:t>
                      </a:r>
                      <a:r>
                        <a:rPr lang="en-US" altLang="ko-KR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Pretendard ExtraBold" panose="02000903000000020004" pitchFamily="50" charset="-127"/>
                        </a:rPr>
                        <a:t>1 </a:t>
                      </a:r>
                      <a:r>
                        <a:rPr lang="en-US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개교</a:t>
                      </a:r>
                      <a:r>
                        <a:rPr lang="en-US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31</a:t>
                      </a:r>
                      <a:r>
                        <a:rPr lang="ko-KR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학급</a:t>
                      </a:r>
                      <a:r>
                        <a:rPr lang="en-US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858</a:t>
                      </a:r>
                      <a:r>
                        <a:rPr lang="ko-KR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학생</a:t>
                      </a:r>
                      <a:r>
                        <a:rPr lang="en-US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2700" marR="12700" marT="12700" marB="12700" anchor="ctr">
                    <a:lnL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5" name="Picture 4">
            <a:extLst>
              <a:ext uri="{FF2B5EF4-FFF2-40B4-BE49-F238E27FC236}">
                <a16:creationId xmlns:a16="http://schemas.microsoft.com/office/drawing/2014/main" id="{FC4479C4-3729-43C9-B6BB-B0DDACED8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533" y="3276600"/>
            <a:ext cx="838200" cy="440267"/>
          </a:xfrm>
          <a:prstGeom prst="rect">
            <a:avLst/>
          </a:prstGeom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682A908-53E0-40C4-9B5A-24E1E5869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533" y="4682067"/>
            <a:ext cx="838200" cy="44026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F26836-CCC6-4D75-ADA6-D324CF0E2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B83E520D-EC61-411A-961B-2E0FA20DF918}" type="slidenum">
              <a:rPr lang="en-US" altLang="ko-KR" smtClean="0"/>
              <a:pPr/>
              <a:t>13</a:t>
            </a:fld>
            <a:r>
              <a:rPr lang="en-US" altLang="ko-KR"/>
              <a:t> -</a:t>
            </a:r>
          </a:p>
        </p:txBody>
      </p:sp>
      <p:sp>
        <p:nvSpPr>
          <p:cNvPr id="12" name="슬라이드 번호 개체 틀 2">
            <a:extLst>
              <a:ext uri="{FF2B5EF4-FFF2-40B4-BE49-F238E27FC236}">
                <a16:creationId xmlns:a16="http://schemas.microsoft.com/office/drawing/2014/main" id="{E9EF7A83-6E88-4CB1-A7A2-4531F3CD1E0A}"/>
              </a:ext>
            </a:extLst>
          </p:cNvPr>
          <p:cNvSpPr txBox="1">
            <a:spLocks/>
          </p:cNvSpPr>
          <p:nvPr/>
        </p:nvSpPr>
        <p:spPr>
          <a:xfrm>
            <a:off x="11667744" y="6526250"/>
            <a:ext cx="438912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ko-KR" altLang="en-US" sz="7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1400" b="1" smtClean="0">
                <a:solidFill>
                  <a:schemeClr val="bg1"/>
                </a:solidFill>
              </a:rPr>
              <a:pPr/>
              <a:t>13</a:t>
            </a:fld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784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2DD4B-49D0-D955-F2BA-6B3A000C6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558" y="486267"/>
            <a:ext cx="10673175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AIDT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효과 분석을 위한 실험설계</a:t>
            </a: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: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실험관련</a:t>
            </a: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안내사항</a:t>
            </a: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ko-KR" altLang="en-US" dirty="0">
              <a:solidFill>
                <a:schemeClr val="tx1"/>
              </a:solidFill>
              <a:latin typeface="+mn-ea"/>
              <a:ea typeface="+mn-ea"/>
              <a:cs typeface="Pretendard ExtraBold" panose="0200090300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9A1CFFF-618E-8758-8D1D-1A60C259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46" latinLnBrk="1">
              <a:defRPr/>
            </a:pPr>
            <a:r>
              <a:rPr lang="en-US" altLang="ko-KR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- </a:t>
            </a:r>
            <a:fld id="{B83E520D-EC61-411A-961B-2E0FA20DF918}" type="slidenum">
              <a:rPr lang="en-US" altLang="ko-KR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prstClr val="black"/>
                </a:solidFill>
              </a:rPr>
              <a:pPr defTabSz="914446" latinLnBrk="1">
                <a:defRPr/>
              </a:pPr>
              <a:t>14</a:t>
            </a:fld>
            <a:r>
              <a:rPr lang="en-US" altLang="ko-KR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 -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4A11A1E-3F51-73FF-3FC4-FB4298A3E35E}"/>
              </a:ext>
            </a:extLst>
          </p:cNvPr>
          <p:cNvSpPr/>
          <p:nvPr/>
        </p:nvSpPr>
        <p:spPr>
          <a:xfrm>
            <a:off x="729722" y="1461236"/>
            <a:ext cx="4824412" cy="4407129"/>
          </a:xfrm>
          <a:prstGeom prst="roundRect">
            <a:avLst>
              <a:gd name="adj" fmla="val 284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latinLnBrk="1">
              <a:defRPr/>
            </a:pPr>
            <a:endParaRPr lang="ko-KR" altLang="en-US">
              <a:solidFill>
                <a:prstClr val="white"/>
              </a:solidFill>
              <a:latin typeface="맑은 고딕"/>
              <a:ea typeface="나눔스퀘어 네오 Regular"/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D4C60D02-5C57-6E9D-2633-830A83670C8B}"/>
              </a:ext>
            </a:extLst>
          </p:cNvPr>
          <p:cNvSpPr/>
          <p:nvPr/>
        </p:nvSpPr>
        <p:spPr>
          <a:xfrm>
            <a:off x="1094677" y="1461235"/>
            <a:ext cx="4134675" cy="409575"/>
          </a:xfrm>
          <a:prstGeom prst="round2SameRect">
            <a:avLst>
              <a:gd name="adj1" fmla="val 0"/>
              <a:gd name="adj2" fmla="val 197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46" fontAlgn="base" latinLnBrk="1">
              <a:lnSpc>
                <a:spcPct val="110000"/>
              </a:lnSpc>
              <a:spcAft>
                <a:spcPts val="200"/>
              </a:spcAft>
              <a:defRPr/>
            </a:pPr>
            <a:r>
              <a:rPr lang="ko-KR" altLang="en-US" sz="2000" b="1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prstClr val="white"/>
                </a:solidFill>
                <a:latin typeface="+mn-ea"/>
              </a:rPr>
              <a:t>핵심절차</a:t>
            </a:r>
            <a:endParaRPr lang="ko-KR" altLang="ko-KR" sz="2000" b="1" dirty="0">
              <a:ln>
                <a:solidFill>
                  <a:srgbClr val="238BEC">
                    <a:alpha val="0"/>
                  </a:srgbClr>
                </a:solidFill>
              </a:ln>
              <a:solidFill>
                <a:prstClr val="white"/>
              </a:solidFill>
              <a:latin typeface="+mn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E3A271B-561C-68E4-808B-00206705F511}"/>
              </a:ext>
            </a:extLst>
          </p:cNvPr>
          <p:cNvSpPr/>
          <p:nvPr/>
        </p:nvSpPr>
        <p:spPr>
          <a:xfrm>
            <a:off x="5904487" y="1461235"/>
            <a:ext cx="5550914" cy="4407129"/>
          </a:xfrm>
          <a:prstGeom prst="roundRect">
            <a:avLst>
              <a:gd name="adj" fmla="val 2843"/>
            </a:avLst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latinLnBrk="1">
              <a:defRPr/>
            </a:pPr>
            <a:endParaRPr lang="ko-KR" altLang="en-US">
              <a:solidFill>
                <a:prstClr val="white"/>
              </a:solidFill>
              <a:latin typeface="맑은 고딕"/>
              <a:ea typeface="나눔스퀘어 네오 Regular"/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id="{0219DD20-F3D8-DF7B-4860-19A1C3C80D53}"/>
              </a:ext>
            </a:extLst>
          </p:cNvPr>
          <p:cNvSpPr/>
          <p:nvPr/>
        </p:nvSpPr>
        <p:spPr>
          <a:xfrm>
            <a:off x="6351968" y="1470280"/>
            <a:ext cx="4790737" cy="409575"/>
          </a:xfrm>
          <a:prstGeom prst="round2SameRect">
            <a:avLst>
              <a:gd name="adj1" fmla="val 0"/>
              <a:gd name="adj2" fmla="val 197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46" fontAlgn="base" latinLnBrk="1">
              <a:lnSpc>
                <a:spcPct val="110000"/>
              </a:lnSpc>
              <a:spcAft>
                <a:spcPts val="200"/>
              </a:spcAft>
              <a:defRPr/>
            </a:pPr>
            <a:r>
              <a:rPr lang="ko-KR" altLang="en-US" sz="2000" b="1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prstClr val="white"/>
                </a:solidFill>
                <a:latin typeface="+mn-ea"/>
              </a:rPr>
              <a:t>주요 학교 안내사항</a:t>
            </a:r>
            <a:endParaRPr lang="ko-KR" altLang="ko-KR" sz="2000" b="1" dirty="0">
              <a:ln>
                <a:solidFill>
                  <a:srgbClr val="238BEC">
                    <a:alpha val="0"/>
                  </a:srgbClr>
                </a:solidFill>
              </a:ln>
              <a:solidFill>
                <a:prstClr val="white"/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4F5F04-6DE3-5437-42B0-CEFF57D3C48A}"/>
              </a:ext>
            </a:extLst>
          </p:cNvPr>
          <p:cNvSpPr txBox="1"/>
          <p:nvPr/>
        </p:nvSpPr>
        <p:spPr>
          <a:xfrm>
            <a:off x="1347989" y="2089068"/>
            <a:ext cx="3429492" cy="66947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defRPr>
            </a:lvl1pPr>
          </a:lstStyle>
          <a:p>
            <a:pPr algn="ctr" defTabSz="914446" latinLnBrk="1">
              <a:lnSpc>
                <a:spcPct val="130000"/>
              </a:lnSpc>
              <a:defRPr/>
            </a:pPr>
            <a:r>
              <a:rPr lang="ko-KR" altLang="en-US" sz="1800" b="1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025CCE"/>
                </a:solidFill>
                <a:latin typeface="+mn-ea"/>
                <a:ea typeface="+mn-ea"/>
              </a:rPr>
              <a:t>실험 참여 학교 선정 이후 </a:t>
            </a:r>
            <a:endParaRPr lang="en-US" altLang="ko-KR" sz="1800" b="1" dirty="0">
              <a:ln>
                <a:solidFill>
                  <a:srgbClr val="238BEC">
                    <a:alpha val="0"/>
                  </a:srgbClr>
                </a:solidFill>
              </a:ln>
              <a:solidFill>
                <a:srgbClr val="025CCE"/>
              </a:solidFill>
              <a:latin typeface="+mn-ea"/>
              <a:ea typeface="+mn-ea"/>
            </a:endParaRPr>
          </a:p>
          <a:p>
            <a:pPr algn="ctr" defTabSz="914446" latinLnBrk="1">
              <a:lnSpc>
                <a:spcPct val="130000"/>
              </a:lnSpc>
              <a:defRPr/>
            </a:pPr>
            <a:r>
              <a:rPr lang="ko-KR" altLang="en-US" sz="1800" b="1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025CCE"/>
                </a:solidFill>
                <a:latin typeface="+mn-ea"/>
                <a:ea typeface="+mn-ea"/>
              </a:rPr>
              <a:t>실험 착수를 위한 절차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BEFE1A-400B-EBCB-86E4-636BC4AC0A9A}"/>
              </a:ext>
            </a:extLst>
          </p:cNvPr>
          <p:cNvSpPr/>
          <p:nvPr/>
        </p:nvSpPr>
        <p:spPr>
          <a:xfrm>
            <a:off x="1049297" y="2902709"/>
            <a:ext cx="4225437" cy="527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latinLnBrk="1">
              <a:defRPr/>
            </a:pPr>
            <a:endParaRPr lang="ko-KR" altLang="en-US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B027DC7-49C6-46EF-329A-CD75894808C0}"/>
              </a:ext>
            </a:extLst>
          </p:cNvPr>
          <p:cNvSpPr/>
          <p:nvPr/>
        </p:nvSpPr>
        <p:spPr>
          <a:xfrm>
            <a:off x="1049297" y="2902709"/>
            <a:ext cx="45719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latinLnBrk="1">
              <a:defRPr/>
            </a:pPr>
            <a:endParaRPr lang="ko-KR" altLang="en-US">
              <a:solidFill>
                <a:prstClr val="white"/>
              </a:solidFill>
              <a:latin typeface="맑은 고딕"/>
              <a:ea typeface="나눔스퀘어 네오 Regular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9ADBA7F-B787-6E03-7B17-6FCFA3329E0A}"/>
              </a:ext>
            </a:extLst>
          </p:cNvPr>
          <p:cNvSpPr/>
          <p:nvPr/>
        </p:nvSpPr>
        <p:spPr>
          <a:xfrm>
            <a:off x="1049297" y="3689499"/>
            <a:ext cx="4225437" cy="527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latinLnBrk="1">
              <a:defRPr/>
            </a:pPr>
            <a:endParaRPr lang="ko-KR" altLang="en-US">
              <a:solidFill>
                <a:prstClr val="white"/>
              </a:solidFill>
              <a:latin typeface="맑은 고딕"/>
              <a:ea typeface="나눔스퀘어 네오 Regular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0365A9A-47F4-AADF-24C0-5F04119A9D4F}"/>
              </a:ext>
            </a:extLst>
          </p:cNvPr>
          <p:cNvSpPr/>
          <p:nvPr/>
        </p:nvSpPr>
        <p:spPr>
          <a:xfrm>
            <a:off x="1049297" y="3689499"/>
            <a:ext cx="45719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latinLnBrk="1">
              <a:defRPr/>
            </a:pPr>
            <a:endParaRPr lang="ko-KR" altLang="en-US">
              <a:solidFill>
                <a:prstClr val="white"/>
              </a:solidFill>
              <a:latin typeface="맑은 고딕"/>
              <a:ea typeface="나눔스퀘어 네오 Regular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C80E189-C240-14DA-BC15-3CD4D01CB720}"/>
              </a:ext>
            </a:extLst>
          </p:cNvPr>
          <p:cNvSpPr/>
          <p:nvPr/>
        </p:nvSpPr>
        <p:spPr>
          <a:xfrm>
            <a:off x="1049297" y="4476288"/>
            <a:ext cx="4225437" cy="527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latinLnBrk="1">
              <a:defRPr/>
            </a:pPr>
            <a:endParaRPr lang="ko-KR" altLang="en-US">
              <a:solidFill>
                <a:prstClr val="white"/>
              </a:solidFill>
              <a:latin typeface="맑은 고딕"/>
              <a:ea typeface="나눔스퀘어 네오 Regular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F5C1827-6743-727F-7E52-636050E25569}"/>
              </a:ext>
            </a:extLst>
          </p:cNvPr>
          <p:cNvSpPr/>
          <p:nvPr/>
        </p:nvSpPr>
        <p:spPr>
          <a:xfrm>
            <a:off x="1049297" y="4476288"/>
            <a:ext cx="45719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latinLnBrk="1">
              <a:defRPr/>
            </a:pPr>
            <a:endParaRPr lang="ko-KR" altLang="en-US">
              <a:solidFill>
                <a:prstClr val="white"/>
              </a:solidFill>
              <a:latin typeface="맑은 고딕"/>
              <a:ea typeface="나눔스퀘어 네오 Regular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AD0EDB0-33C9-8B6B-04CE-063E450B939D}"/>
              </a:ext>
            </a:extLst>
          </p:cNvPr>
          <p:cNvSpPr/>
          <p:nvPr/>
        </p:nvSpPr>
        <p:spPr>
          <a:xfrm>
            <a:off x="6306248" y="2046135"/>
            <a:ext cx="4903619" cy="1405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latinLnBrk="1">
              <a:lnSpc>
                <a:spcPct val="150000"/>
              </a:lnSpc>
              <a:defRPr/>
            </a:pPr>
            <a:endParaRPr lang="ko-KR" altLang="en-US" dirty="0">
              <a:solidFill>
                <a:prstClr val="white"/>
              </a:solidFill>
              <a:latin typeface="맑은 고딕"/>
              <a:ea typeface="나눔스퀘어 네오 Regular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82F0E44-2284-C2A2-D659-202A3205C6E4}"/>
              </a:ext>
            </a:extLst>
          </p:cNvPr>
          <p:cNvSpPr/>
          <p:nvPr/>
        </p:nvSpPr>
        <p:spPr>
          <a:xfrm>
            <a:off x="6306249" y="2046134"/>
            <a:ext cx="45719" cy="13877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latinLnBrk="1">
              <a:defRPr/>
            </a:pPr>
            <a:endParaRPr lang="ko-KR" altLang="en-US">
              <a:solidFill>
                <a:prstClr val="white"/>
              </a:solidFill>
              <a:latin typeface="맑은 고딕"/>
              <a:ea typeface="나눔스퀘어 네오 Regular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1F36432-0567-C709-6683-E6626C36464D}"/>
              </a:ext>
            </a:extLst>
          </p:cNvPr>
          <p:cNvSpPr/>
          <p:nvPr/>
        </p:nvSpPr>
        <p:spPr>
          <a:xfrm>
            <a:off x="6306248" y="3633171"/>
            <a:ext cx="4903617" cy="9651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46" latinLnBrk="1">
              <a:defRPr/>
            </a:pPr>
            <a:endParaRPr lang="en-US" altLang="ko-KR" sz="933" dirty="0">
              <a:solidFill>
                <a:prstClr val="black"/>
              </a:solidFill>
              <a:latin typeface="나눔스퀘어 네오 Regular"/>
              <a:ea typeface="나눔스퀘어 네오 Regular"/>
            </a:endParaRPr>
          </a:p>
          <a:p>
            <a:pPr defTabSz="914446" latinLnBrk="1">
              <a:defRPr/>
            </a:pPr>
            <a:endParaRPr lang="en-US" altLang="ko-KR" sz="933" dirty="0">
              <a:solidFill>
                <a:prstClr val="black"/>
              </a:solidFill>
              <a:latin typeface="나눔스퀘어 네오 Regular"/>
              <a:ea typeface="나눔스퀘어 네오 Regular"/>
            </a:endParaRPr>
          </a:p>
          <a:p>
            <a:pPr defTabSz="914446" latinLnBrk="1">
              <a:defRPr/>
            </a:pPr>
            <a:endParaRPr lang="en-US" altLang="ko-KR" sz="933" dirty="0">
              <a:solidFill>
                <a:prstClr val="black"/>
              </a:solidFill>
              <a:latin typeface="나눔스퀘어 네오 Regular"/>
              <a:ea typeface="나눔스퀘어 네오 Regular"/>
            </a:endParaRPr>
          </a:p>
          <a:p>
            <a:pPr defTabSz="914446" latinLnBrk="1">
              <a:defRPr/>
            </a:pPr>
            <a:endParaRPr lang="en-US" altLang="ko-KR" sz="933" dirty="0">
              <a:solidFill>
                <a:prstClr val="black"/>
              </a:solidFill>
              <a:latin typeface="나눔스퀘어 네오 Regular"/>
              <a:ea typeface="나눔스퀘어 네오 Regular"/>
            </a:endParaRPr>
          </a:p>
          <a:p>
            <a:pPr defTabSz="914446" latinLnBrk="1">
              <a:defRPr/>
            </a:pPr>
            <a:endParaRPr lang="en-US" altLang="ko-KR" sz="933" dirty="0">
              <a:solidFill>
                <a:prstClr val="black"/>
              </a:solidFill>
              <a:latin typeface="나눔스퀘어 네오 Regular"/>
              <a:ea typeface="나눔스퀘어 네오 Regular"/>
            </a:endParaRPr>
          </a:p>
          <a:p>
            <a:pPr defTabSz="914446" latinLnBrk="1">
              <a:defRPr/>
            </a:pPr>
            <a:endParaRPr lang="en-US" altLang="ko-KR" sz="933" dirty="0">
              <a:solidFill>
                <a:prstClr val="black"/>
              </a:solidFill>
              <a:latin typeface="나눔스퀘어 네오 Regular"/>
              <a:ea typeface="나눔스퀘어 네오 Regular"/>
            </a:endParaRPr>
          </a:p>
          <a:p>
            <a:pPr defTabSz="914446" latinLnBrk="1">
              <a:defRPr/>
            </a:pPr>
            <a:r>
              <a:rPr lang="en-US" altLang="ko-KR" sz="933" dirty="0">
                <a:solidFill>
                  <a:prstClr val="black"/>
                </a:solidFill>
                <a:latin typeface="나눔스퀘어 네오 Regular"/>
                <a:ea typeface="나눔스퀘어 네오 Regular"/>
              </a:rPr>
              <a:t>   </a:t>
            </a:r>
          </a:p>
          <a:p>
            <a:pPr defTabSz="914446" latinLnBrk="1">
              <a:defRPr/>
            </a:pPr>
            <a:r>
              <a:rPr lang="en-US" altLang="ko-KR" sz="933" dirty="0">
                <a:solidFill>
                  <a:prstClr val="black"/>
                </a:solidFill>
                <a:latin typeface="나눔스퀘어 네오 Regular"/>
                <a:ea typeface="나눔스퀘어 네오 Regular"/>
              </a:rPr>
              <a:t> </a:t>
            </a:r>
            <a:endParaRPr lang="ko-KR" altLang="en-US" sz="933" dirty="0">
              <a:solidFill>
                <a:prstClr val="black"/>
              </a:solidFill>
              <a:latin typeface="맑은 고딕"/>
              <a:ea typeface="나눔스퀘어 네오 Regular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9B79099-2598-6262-2FBD-AB5BF1C71509}"/>
              </a:ext>
            </a:extLst>
          </p:cNvPr>
          <p:cNvSpPr/>
          <p:nvPr/>
        </p:nvSpPr>
        <p:spPr>
          <a:xfrm>
            <a:off x="6306249" y="3633171"/>
            <a:ext cx="45719" cy="9651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latinLnBrk="1"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/>
                <a:ea typeface="나눔스퀘어 네오 Regular"/>
              </a:rPr>
              <a:t> </a:t>
            </a:r>
            <a:endParaRPr lang="ko-KR" altLang="en-US" dirty="0">
              <a:solidFill>
                <a:prstClr val="white"/>
              </a:solidFill>
              <a:latin typeface="맑은 고딕"/>
              <a:ea typeface="나눔스퀘어 네오 Regular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5517926-F0C9-78E4-8F4A-EAFDAFDD91EE}"/>
              </a:ext>
            </a:extLst>
          </p:cNvPr>
          <p:cNvSpPr/>
          <p:nvPr/>
        </p:nvSpPr>
        <p:spPr>
          <a:xfrm>
            <a:off x="6306248" y="4784170"/>
            <a:ext cx="4903617" cy="9651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latinLnBrk="1">
              <a:defRPr/>
            </a:pPr>
            <a:endParaRPr lang="ko-KR" altLang="en-US">
              <a:solidFill>
                <a:prstClr val="white"/>
              </a:solidFill>
              <a:latin typeface="맑은 고딕"/>
              <a:ea typeface="나눔스퀘어 네오 Regular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39B127A-C3F3-5A6E-3B09-420BD9C710F4}"/>
              </a:ext>
            </a:extLst>
          </p:cNvPr>
          <p:cNvSpPr/>
          <p:nvPr/>
        </p:nvSpPr>
        <p:spPr>
          <a:xfrm>
            <a:off x="6295814" y="4801570"/>
            <a:ext cx="56154" cy="9651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latinLnBrk="1">
              <a:defRPr/>
            </a:pPr>
            <a:endParaRPr lang="ko-KR" altLang="en-US">
              <a:solidFill>
                <a:prstClr val="white"/>
              </a:solidFill>
              <a:latin typeface="맑은 고딕"/>
              <a:ea typeface="나눔스퀘어 네오 Regular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195AD1-F997-4465-9BB9-D7EBFC610E8F}"/>
              </a:ext>
            </a:extLst>
          </p:cNvPr>
          <p:cNvSpPr txBox="1"/>
          <p:nvPr/>
        </p:nvSpPr>
        <p:spPr>
          <a:xfrm>
            <a:off x="1261534" y="2933873"/>
            <a:ext cx="370840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fontAlgn="base"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F1275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defRPr>
            </a:lvl1pPr>
          </a:lstStyle>
          <a:p>
            <a:pPr marL="304815" indent="-304815" defTabSz="914446" latinLnBrk="1">
              <a:buFont typeface="Arial" panose="020B0604020202020204" pitchFamily="34" charset="0"/>
              <a:buChar char="•"/>
              <a:defRPr/>
            </a:pPr>
            <a:r>
              <a:rPr lang="en-US" altLang="ko-KR" sz="1400" b="1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IRB </a:t>
            </a:r>
            <a:r>
              <a:rPr lang="ko-KR" altLang="en-US" sz="1400" b="1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정식 심의</a:t>
            </a:r>
            <a:r>
              <a:rPr lang="en-US" altLang="ko-KR" sz="1400" b="1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 </a:t>
            </a:r>
            <a:r>
              <a:rPr lang="ko-KR" altLang="en-US" sz="1400" b="1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진행 또는 면제 신청</a:t>
            </a:r>
            <a:endParaRPr lang="en-US" altLang="ko-KR" sz="1400" b="1" dirty="0">
              <a:ln>
                <a:solidFill>
                  <a:srgbClr val="238BEC">
                    <a:alpha val="0"/>
                  </a:srgbClr>
                </a:solidFill>
              </a:ln>
              <a:solidFill>
                <a:srgbClr val="2D3A5D"/>
              </a:solidFill>
              <a:latin typeface="+mn-ea"/>
              <a:ea typeface="+mn-ea"/>
            </a:endParaRPr>
          </a:p>
          <a:p>
            <a:pPr marL="304815" indent="-304815" defTabSz="914446" latinLnBrk="1"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면제시에도 개인정보 보호</a:t>
            </a:r>
            <a:r>
              <a:rPr lang="en-US" altLang="ko-KR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, </a:t>
            </a:r>
            <a:r>
              <a:rPr lang="ko-KR" altLang="en-US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연구윤리 준수 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8CC92B-23D5-4501-8803-98F44471A188}"/>
              </a:ext>
            </a:extLst>
          </p:cNvPr>
          <p:cNvSpPr txBox="1"/>
          <p:nvPr/>
        </p:nvSpPr>
        <p:spPr>
          <a:xfrm>
            <a:off x="1261533" y="3723876"/>
            <a:ext cx="3907201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fontAlgn="base"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F1275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defRPr>
            </a:lvl1pPr>
          </a:lstStyle>
          <a:p>
            <a:pPr marL="228611" indent="-228611" defTabSz="914446" latinLnBrk="1">
              <a:buFont typeface="Arial" panose="020B0604020202020204" pitchFamily="34" charset="0"/>
              <a:buChar char="•"/>
              <a:tabLst>
                <a:tab pos="3465157" algn="l"/>
              </a:tabLst>
              <a:defRPr/>
            </a:pPr>
            <a:r>
              <a:rPr lang="ko-KR" altLang="en-US" sz="1400" b="1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학교별 연락체계 구축</a:t>
            </a:r>
            <a:r>
              <a:rPr lang="en-US" altLang="ko-KR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(contact point </a:t>
            </a:r>
            <a:r>
              <a:rPr lang="ko-KR" altLang="en-US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지정</a:t>
            </a:r>
            <a:r>
              <a:rPr lang="en-US" altLang="ko-KR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 </a:t>
            </a:r>
            <a:r>
              <a:rPr lang="ko-KR" altLang="en-US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등</a:t>
            </a:r>
            <a:r>
              <a:rPr lang="en-US" altLang="ko-KR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)</a:t>
            </a:r>
          </a:p>
          <a:p>
            <a:pPr marL="228611" indent="-228611" defTabSz="914446" latinLnBrk="1">
              <a:buFont typeface="Arial" panose="020B0604020202020204" pitchFamily="34" charset="0"/>
              <a:buChar char="•"/>
              <a:tabLst>
                <a:tab pos="3465157" algn="l"/>
              </a:tabLst>
              <a:defRPr/>
            </a:pPr>
            <a:r>
              <a:rPr lang="ko-KR" altLang="en-US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참여 교사</a:t>
            </a:r>
            <a:r>
              <a:rPr lang="en-US" altLang="ko-KR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, </a:t>
            </a:r>
            <a:r>
              <a:rPr lang="ko-KR" altLang="en-US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학부모 대상 실험 참여 동의서 수합</a:t>
            </a:r>
            <a:endParaRPr lang="en-US" altLang="ko-KR" sz="1400" dirty="0">
              <a:ln>
                <a:solidFill>
                  <a:srgbClr val="238BEC">
                    <a:alpha val="0"/>
                  </a:srgbClr>
                </a:solidFill>
              </a:ln>
              <a:solidFill>
                <a:srgbClr val="2D3A5D"/>
              </a:solidFill>
              <a:latin typeface="+mn-ea"/>
              <a:ea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56F55F-53D2-488C-86EB-5A6C4DBE2341}"/>
              </a:ext>
            </a:extLst>
          </p:cNvPr>
          <p:cNvSpPr txBox="1"/>
          <p:nvPr/>
        </p:nvSpPr>
        <p:spPr>
          <a:xfrm>
            <a:off x="1265165" y="4512614"/>
            <a:ext cx="4026877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fontAlgn="base"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F1275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defRPr>
            </a:lvl1pPr>
          </a:lstStyle>
          <a:p>
            <a:pPr marL="183101" indent="-183101" defTabSz="914446" latinLnBrk="1"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교장</a:t>
            </a:r>
            <a:r>
              <a:rPr lang="en-US" altLang="ko-KR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,</a:t>
            </a:r>
            <a:r>
              <a:rPr lang="ko-KR" altLang="en-US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 부장</a:t>
            </a:r>
            <a:r>
              <a:rPr lang="en-US" altLang="ko-KR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(</a:t>
            </a:r>
            <a:r>
              <a:rPr lang="ko-KR" altLang="en-US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대면</a:t>
            </a:r>
            <a:r>
              <a:rPr lang="en-US" altLang="ko-KR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), </a:t>
            </a:r>
            <a:r>
              <a:rPr lang="ko-KR" altLang="en-US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교사</a:t>
            </a:r>
            <a:r>
              <a:rPr lang="en-US" altLang="ko-KR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(</a:t>
            </a:r>
            <a:r>
              <a:rPr lang="ko-KR" altLang="en-US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온라인</a:t>
            </a:r>
            <a:r>
              <a:rPr lang="en-US" altLang="ko-KR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) </a:t>
            </a:r>
            <a:r>
              <a:rPr lang="ko-KR" altLang="en-US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대상 사전연수</a:t>
            </a:r>
            <a:endParaRPr lang="en-US" altLang="ko-KR" sz="1400" dirty="0">
              <a:ln>
                <a:solidFill>
                  <a:srgbClr val="238BEC">
                    <a:alpha val="0"/>
                  </a:srgbClr>
                </a:solidFill>
              </a:ln>
              <a:solidFill>
                <a:srgbClr val="2D3A5D"/>
              </a:solidFill>
              <a:latin typeface="+mn-ea"/>
              <a:ea typeface="+mn-ea"/>
            </a:endParaRPr>
          </a:p>
          <a:p>
            <a:pPr marL="183101" indent="-183101" defTabSz="914446" latinLnBrk="1"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실험 운영 매뉴얼 </a:t>
            </a:r>
            <a:r>
              <a:rPr lang="ko-KR" altLang="en-US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제공 및 </a:t>
            </a:r>
            <a:r>
              <a:rPr lang="ko-KR" altLang="en-US" sz="1400" b="1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비상대응팀</a:t>
            </a:r>
            <a:r>
              <a:rPr lang="en-US" altLang="ko-KR" sz="1400" b="1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 </a:t>
            </a:r>
            <a:r>
              <a:rPr lang="ko-KR" altLang="en-US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운영</a:t>
            </a:r>
            <a:endParaRPr lang="en-US" altLang="ko-KR" sz="1400" dirty="0">
              <a:ln>
                <a:solidFill>
                  <a:srgbClr val="238BEC">
                    <a:alpha val="0"/>
                  </a:srgbClr>
                </a:solidFill>
              </a:ln>
              <a:solidFill>
                <a:srgbClr val="2D3A5D"/>
              </a:solidFill>
              <a:latin typeface="+mn-ea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9CBF76-FB9A-4D3D-BCAA-64A592E67750}"/>
              </a:ext>
            </a:extLst>
          </p:cNvPr>
          <p:cNvSpPr/>
          <p:nvPr/>
        </p:nvSpPr>
        <p:spPr>
          <a:xfrm>
            <a:off x="6398810" y="2085249"/>
            <a:ext cx="4811055" cy="142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11" indent="-228611" defTabSz="914446" latinLnBrk="1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</a:rPr>
              <a:t>실험</a:t>
            </a:r>
            <a:r>
              <a:rPr lang="en-US" altLang="ko-KR" sz="1400" b="1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</a:rPr>
              <a:t>/</a:t>
            </a:r>
            <a:r>
              <a:rPr lang="ko-KR" altLang="en-US" sz="1400" b="1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</a:rPr>
              <a:t>통제 학급 배정</a:t>
            </a:r>
            <a:r>
              <a:rPr lang="en-US" altLang="ko-KR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</a:rPr>
              <a:t>: </a:t>
            </a:r>
            <a:r>
              <a:rPr lang="ko-KR" altLang="en-US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</a:rPr>
              <a:t>연구진이 학교 내 학급 간</a:t>
            </a:r>
            <a:r>
              <a:rPr lang="en-US" altLang="ko-KR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</a:rPr>
              <a:t>(</a:t>
            </a:r>
            <a:r>
              <a:rPr lang="ko-KR" altLang="en-US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</a:rPr>
              <a:t>초등</a:t>
            </a:r>
            <a:r>
              <a:rPr lang="en-US" altLang="ko-KR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</a:rPr>
              <a:t>), </a:t>
            </a:r>
            <a:r>
              <a:rPr lang="ko-KR" altLang="en-US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</a:rPr>
              <a:t>교사 간</a:t>
            </a:r>
            <a:r>
              <a:rPr lang="en-US" altLang="ko-KR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</a:rPr>
              <a:t>(</a:t>
            </a:r>
            <a:r>
              <a:rPr lang="ko-KR" altLang="en-US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</a:rPr>
              <a:t>중학교</a:t>
            </a:r>
            <a:r>
              <a:rPr lang="en-US" altLang="ko-KR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</a:rPr>
              <a:t>) </a:t>
            </a:r>
            <a:r>
              <a:rPr lang="ko-KR" altLang="en-US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</a:rPr>
              <a:t>무선할당을 통해 배정</a:t>
            </a:r>
            <a:endParaRPr lang="en-US" altLang="ko-KR" sz="1400" dirty="0">
              <a:ln>
                <a:solidFill>
                  <a:srgbClr val="238BEC">
                    <a:alpha val="0"/>
                  </a:srgbClr>
                </a:solidFill>
              </a:ln>
              <a:solidFill>
                <a:srgbClr val="2D3A5D"/>
              </a:solidFill>
              <a:latin typeface="+mn-ea"/>
            </a:endParaRPr>
          </a:p>
          <a:p>
            <a:pPr marL="228611" indent="-228611" defTabSz="914446" latinLnBrk="1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</a:rPr>
              <a:t>실험 진행 기간</a:t>
            </a:r>
            <a:r>
              <a:rPr lang="en-US" altLang="ko-KR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</a:rPr>
              <a:t>(6~11</a:t>
            </a:r>
            <a:r>
              <a:rPr lang="ko-KR" altLang="en-US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</a:rPr>
              <a:t>월</a:t>
            </a:r>
            <a:r>
              <a:rPr lang="en-US" altLang="ko-KR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</a:rPr>
              <a:t>)</a:t>
            </a:r>
            <a:r>
              <a:rPr lang="ko-KR" altLang="en-US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</a:rPr>
              <a:t> 동안 최대한 할당된 교수학습 방식</a:t>
            </a:r>
            <a:r>
              <a:rPr lang="en-US" altLang="ko-KR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</a:rPr>
              <a:t>(AIDT</a:t>
            </a:r>
            <a:r>
              <a:rPr lang="ko-KR" altLang="en-US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</a:rPr>
              <a:t> </a:t>
            </a:r>
            <a:r>
              <a:rPr lang="en-US" altLang="ko-KR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</a:rPr>
              <a:t>vs</a:t>
            </a:r>
            <a:r>
              <a:rPr lang="ko-KR" altLang="en-US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</a:rPr>
              <a:t> 서책형 교과서</a:t>
            </a:r>
            <a:r>
              <a:rPr lang="en-US" altLang="ko-KR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</a:rPr>
              <a:t>)</a:t>
            </a:r>
            <a:r>
              <a:rPr lang="ko-KR" altLang="en-US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</a:rPr>
              <a:t>을 활용하여 수업 진행</a:t>
            </a:r>
            <a:br>
              <a:rPr lang="en-US" altLang="ko-KR" sz="1333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</a:rPr>
            </a:br>
            <a:r>
              <a:rPr lang="en-US" altLang="ko-KR" sz="12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rPr>
              <a:t>(※ </a:t>
            </a:r>
            <a:r>
              <a:rPr lang="ko-KR" altLang="en-US" sz="12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rPr>
              <a:t>통제학급은 서책형 자료 사용</a:t>
            </a:r>
            <a:r>
              <a:rPr lang="en-US" altLang="ko-KR" sz="12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200" b="1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rPr>
              <a:t>실험 종료 후 </a:t>
            </a:r>
            <a:r>
              <a:rPr lang="en-US" altLang="ko-KR" sz="12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rPr>
              <a:t>AI</a:t>
            </a:r>
            <a:r>
              <a:rPr lang="ko-KR" altLang="en-US" sz="1200" dirty="0" err="1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rPr>
              <a:t>코스웨어</a:t>
            </a:r>
            <a:r>
              <a:rPr lang="ko-KR" altLang="en-US" sz="12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rPr>
              <a:t> 사용</a:t>
            </a:r>
            <a:r>
              <a:rPr lang="en-US" altLang="ko-KR" sz="12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rPr>
              <a:t>)</a:t>
            </a:r>
            <a:endParaRPr lang="en-US" altLang="ko-KR" sz="1333" dirty="0">
              <a:ln>
                <a:solidFill>
                  <a:srgbClr val="238BEC">
                    <a:alpha val="0"/>
                  </a:srgbClr>
                </a:solidFill>
              </a:ln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9C2704-756D-4334-A7C3-960C930B15C2}"/>
              </a:ext>
            </a:extLst>
          </p:cNvPr>
          <p:cNvSpPr/>
          <p:nvPr/>
        </p:nvSpPr>
        <p:spPr>
          <a:xfrm>
            <a:off x="6398809" y="3650112"/>
            <a:ext cx="4811057" cy="1021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11" indent="-228611" defTabSz="914446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b="1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</a:rPr>
              <a:t>AIDT </a:t>
            </a:r>
            <a:r>
              <a:rPr lang="ko-KR" altLang="en-US" sz="1400" b="1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</a:rPr>
              <a:t>사용 기록 검토</a:t>
            </a:r>
            <a:r>
              <a:rPr lang="en-US" altLang="ko-KR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</a:rPr>
              <a:t>: </a:t>
            </a:r>
            <a:r>
              <a:rPr lang="ko-KR" altLang="en-US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</a:rPr>
              <a:t>로그기록을 통해 ① 실제 </a:t>
            </a:r>
            <a:r>
              <a:rPr lang="en-US" altLang="ko-KR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</a:rPr>
              <a:t>AIDT </a:t>
            </a:r>
            <a:r>
              <a:rPr lang="ko-KR" altLang="en-US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</a:rPr>
              <a:t>활용 정도</a:t>
            </a:r>
            <a:r>
              <a:rPr lang="en-US" altLang="ko-KR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</a:rPr>
              <a:t>(</a:t>
            </a:r>
            <a:r>
              <a:rPr lang="ko-KR" altLang="en-US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</a:rPr>
              <a:t>충실도</a:t>
            </a:r>
            <a:r>
              <a:rPr lang="en-US" altLang="ko-KR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</a:rPr>
              <a:t>) </a:t>
            </a:r>
            <a:r>
              <a:rPr lang="ko-KR" altLang="en-US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</a:rPr>
              <a:t>확인</a:t>
            </a:r>
            <a:r>
              <a:rPr lang="en-US" altLang="ko-KR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</a:rPr>
              <a:t>후</a:t>
            </a:r>
            <a:r>
              <a:rPr lang="en-US" altLang="ko-KR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</a:rPr>
              <a:t> ② </a:t>
            </a:r>
            <a:r>
              <a:rPr lang="ko-KR" altLang="en-US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</a:rPr>
              <a:t>처치</a:t>
            </a:r>
            <a:r>
              <a:rPr lang="en-US" altLang="ko-KR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</a:rPr>
              <a:t>-</a:t>
            </a:r>
            <a:r>
              <a:rPr lang="ko-KR" altLang="en-US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</a:rPr>
              <a:t>의도 효과</a:t>
            </a:r>
            <a:r>
              <a:rPr lang="en-US" altLang="ko-KR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</a:rPr>
              <a:t>(ITT) </a:t>
            </a:r>
            <a:r>
              <a:rPr lang="ko-KR" altLang="en-US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</a:rPr>
              <a:t>분석</a:t>
            </a:r>
            <a:r>
              <a:rPr lang="en-US" altLang="ko-KR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</a:rPr>
              <a:t>,</a:t>
            </a:r>
            <a:r>
              <a:rPr lang="ko-KR" altLang="en-US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</a:rPr>
              <a:t> ③ 실제 </a:t>
            </a:r>
            <a:r>
              <a:rPr lang="ko-KR" altLang="en-US" sz="1400" dirty="0" err="1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</a:rPr>
              <a:t>순응자</a:t>
            </a:r>
            <a:r>
              <a:rPr lang="ko-KR" altLang="en-US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</a:rPr>
              <a:t> 집단에서의 처치효과 분석 등 진행</a:t>
            </a:r>
            <a:endParaRPr lang="en-US" altLang="ko-KR" sz="1400" dirty="0">
              <a:ln>
                <a:solidFill>
                  <a:srgbClr val="238BEC">
                    <a:alpha val="0"/>
                  </a:srgbClr>
                </a:solidFill>
              </a:ln>
              <a:solidFill>
                <a:srgbClr val="2D3A5D"/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0F552F-6411-4B79-94A9-A09D5931E0F9}"/>
              </a:ext>
            </a:extLst>
          </p:cNvPr>
          <p:cNvSpPr/>
          <p:nvPr/>
        </p:nvSpPr>
        <p:spPr>
          <a:xfrm>
            <a:off x="6375213" y="4764771"/>
            <a:ext cx="4845086" cy="1021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11" indent="-228611" defTabSz="914446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</a:rPr>
              <a:t>실험참여 시 유의사항</a:t>
            </a:r>
            <a:r>
              <a:rPr lang="en-US" altLang="ko-KR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</a:rPr>
              <a:t>: ① </a:t>
            </a:r>
            <a:r>
              <a:rPr lang="ko-KR" altLang="en-US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</a:rPr>
              <a:t>연구 및 실험설계 안내 ② 충실한 실험 이행 ③ 학생 간 처치 확산 방지 ④ 중도 탈락 최소화 ⑤ 비상상황 대응 방안 ⑥ 연락망 제공 </a:t>
            </a:r>
            <a:endParaRPr lang="en-US" altLang="ko-KR" sz="1400" dirty="0">
              <a:ln>
                <a:solidFill>
                  <a:srgbClr val="238BEC">
                    <a:alpha val="0"/>
                  </a:srgbClr>
                </a:solidFill>
              </a:ln>
              <a:solidFill>
                <a:srgbClr val="2D3A5D"/>
              </a:solidFill>
              <a:latin typeface="+mn-ea"/>
            </a:endParaRPr>
          </a:p>
        </p:txBody>
      </p:sp>
      <p:sp>
        <p:nvSpPr>
          <p:cNvPr id="36" name="TextBox 12">
            <a:extLst>
              <a:ext uri="{FF2B5EF4-FFF2-40B4-BE49-F238E27FC236}">
                <a16:creationId xmlns:a16="http://schemas.microsoft.com/office/drawing/2014/main" id="{6633B6E9-F96E-4863-931C-FA08554BB956}"/>
              </a:ext>
            </a:extLst>
          </p:cNvPr>
          <p:cNvSpPr txBox="1"/>
          <p:nvPr/>
        </p:nvSpPr>
        <p:spPr>
          <a:xfrm>
            <a:off x="609600" y="338667"/>
            <a:ext cx="626533" cy="5418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defTabSz="609630">
              <a:lnSpc>
                <a:spcPct val="132800"/>
              </a:lnSpc>
              <a:defRPr/>
            </a:pPr>
            <a:r>
              <a:rPr lang="en-US" sz="3067" dirty="0">
                <a:solidFill>
                  <a:srgbClr val="3A4CA8"/>
                </a:solidFill>
                <a:latin typeface="Pretendard Bold"/>
                <a:ea typeface="나눔스퀘어 네오 Regular"/>
              </a:rPr>
              <a:t>06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31ABD2A-A4CD-4E01-88A9-60349767D6B2}"/>
              </a:ext>
            </a:extLst>
          </p:cNvPr>
          <p:cNvSpPr/>
          <p:nvPr/>
        </p:nvSpPr>
        <p:spPr>
          <a:xfrm>
            <a:off x="1080075" y="5239226"/>
            <a:ext cx="4194659" cy="527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latinLnBrk="1">
              <a:defRPr/>
            </a:pPr>
            <a:endParaRPr lang="ko-KR" altLang="en-US">
              <a:solidFill>
                <a:prstClr val="white"/>
              </a:solidFill>
              <a:latin typeface="맑은 고딕"/>
              <a:ea typeface="나눔스퀘어 네오 Regular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1C0D14-07C3-42DA-9DE2-EC43F8EADA78}"/>
              </a:ext>
            </a:extLst>
          </p:cNvPr>
          <p:cNvSpPr/>
          <p:nvPr/>
        </p:nvSpPr>
        <p:spPr>
          <a:xfrm>
            <a:off x="1080075" y="5239226"/>
            <a:ext cx="45719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latinLnBrk="1">
              <a:defRPr/>
            </a:pPr>
            <a:endParaRPr lang="ko-KR" altLang="en-US">
              <a:solidFill>
                <a:prstClr val="white"/>
              </a:solidFill>
              <a:latin typeface="맑은 고딕"/>
              <a:ea typeface="나눔스퀘어 네오 Regular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BB85FF-F510-43D9-8134-B226DC126066}"/>
              </a:ext>
            </a:extLst>
          </p:cNvPr>
          <p:cNvSpPr txBox="1"/>
          <p:nvPr/>
        </p:nvSpPr>
        <p:spPr>
          <a:xfrm>
            <a:off x="1261534" y="5275552"/>
            <a:ext cx="3739179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fontAlgn="base"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F1275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defRPr>
            </a:lvl1pPr>
          </a:lstStyle>
          <a:p>
            <a:pPr marL="183101" indent="-183101" defTabSz="914446" latinLnBrk="1"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실험군과 </a:t>
            </a:r>
            <a:r>
              <a:rPr lang="ko-KR" altLang="en-US" sz="1400" dirty="0" err="1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통제군</a:t>
            </a:r>
            <a:r>
              <a:rPr lang="ko-KR" altLang="en-US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 설정을 위한 </a:t>
            </a:r>
            <a:r>
              <a:rPr lang="ko-KR" altLang="en-US" sz="1400" b="1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무선할당</a:t>
            </a:r>
            <a:r>
              <a:rPr lang="en-US" altLang="ko-KR" sz="1400" b="1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 </a:t>
            </a:r>
            <a:r>
              <a:rPr lang="ko-KR" altLang="en-US" sz="1400" b="1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실시</a:t>
            </a:r>
            <a:r>
              <a:rPr lang="en-US" altLang="ko-KR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: </a:t>
            </a:r>
            <a:br>
              <a:rPr lang="en-US" altLang="ko-KR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</a:br>
            <a:r>
              <a:rPr lang="ko-KR" altLang="en-US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난수 부여 후 </a:t>
            </a:r>
            <a:r>
              <a:rPr lang="ko-KR" altLang="en-US" sz="1400" dirty="0" err="1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단순무작위배정</a:t>
            </a:r>
            <a:r>
              <a:rPr lang="en-US" altLang="ko-KR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(SA)</a:t>
            </a:r>
          </a:p>
        </p:txBody>
      </p:sp>
      <p:pic>
        <p:nvPicPr>
          <p:cNvPr id="32" name="Picture 5">
            <a:extLst>
              <a:ext uri="{FF2B5EF4-FFF2-40B4-BE49-F238E27FC236}">
                <a16:creationId xmlns:a16="http://schemas.microsoft.com/office/drawing/2014/main" id="{244E8B96-DC42-4950-8ECC-B2D33A69B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58800" y="956734"/>
            <a:ext cx="11209867" cy="16933"/>
          </a:xfrm>
          <a:prstGeom prst="rect">
            <a:avLst/>
          </a:prstGeom>
        </p:spPr>
      </p:pic>
      <p:sp>
        <p:nvSpPr>
          <p:cNvPr id="33" name="슬라이드 번호 개체 틀 2">
            <a:extLst>
              <a:ext uri="{FF2B5EF4-FFF2-40B4-BE49-F238E27FC236}">
                <a16:creationId xmlns:a16="http://schemas.microsoft.com/office/drawing/2014/main" id="{DFEFC457-E34C-42E3-B0DB-C7A397EC44DE}"/>
              </a:ext>
            </a:extLst>
          </p:cNvPr>
          <p:cNvSpPr txBox="1">
            <a:spLocks/>
          </p:cNvSpPr>
          <p:nvPr/>
        </p:nvSpPr>
        <p:spPr>
          <a:xfrm>
            <a:off x="11667744" y="6526250"/>
            <a:ext cx="438912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ko-KR" altLang="en-US" sz="7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1400" b="1" smtClean="0">
                <a:solidFill>
                  <a:schemeClr val="bg1"/>
                </a:solidFill>
              </a:rPr>
              <a:pPr/>
              <a:t>14</a:t>
            </a:fld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3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5D9F2709-619C-99A4-91F3-2E25099EB116}"/>
              </a:ext>
            </a:extLst>
          </p:cNvPr>
          <p:cNvSpPr/>
          <p:nvPr/>
        </p:nvSpPr>
        <p:spPr>
          <a:xfrm>
            <a:off x="3954236" y="2164836"/>
            <a:ext cx="1980000" cy="3286200"/>
          </a:xfrm>
          <a:prstGeom prst="roundRect">
            <a:avLst>
              <a:gd name="adj" fmla="val 677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9" name="모서리가 둥근 직사각형 8">
            <a:extLst>
              <a:ext uri="{FF2B5EF4-FFF2-40B4-BE49-F238E27FC236}">
                <a16:creationId xmlns:a16="http://schemas.microsoft.com/office/drawing/2014/main" id="{DD860CED-835B-6F88-4308-0E73F520F4E0}"/>
              </a:ext>
            </a:extLst>
          </p:cNvPr>
          <p:cNvSpPr/>
          <p:nvPr/>
        </p:nvSpPr>
        <p:spPr>
          <a:xfrm>
            <a:off x="6096000" y="2145270"/>
            <a:ext cx="1980000" cy="3305765"/>
          </a:xfrm>
          <a:prstGeom prst="roundRect">
            <a:avLst>
              <a:gd name="adj" fmla="val 67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모서리가 둥근 직사각형 8">
            <a:extLst>
              <a:ext uri="{FF2B5EF4-FFF2-40B4-BE49-F238E27FC236}">
                <a16:creationId xmlns:a16="http://schemas.microsoft.com/office/drawing/2014/main" id="{16B56BF7-06B0-ED60-E950-DE8AED914D29}"/>
              </a:ext>
            </a:extLst>
          </p:cNvPr>
          <p:cNvSpPr/>
          <p:nvPr/>
        </p:nvSpPr>
        <p:spPr>
          <a:xfrm>
            <a:off x="729646" y="2164836"/>
            <a:ext cx="3060000" cy="1800000"/>
          </a:xfrm>
          <a:prstGeom prst="roundRect">
            <a:avLst>
              <a:gd name="adj" fmla="val 9212"/>
            </a:avLst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ko-KR" altLang="en-US" sz="16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심의면제 연구</a:t>
            </a:r>
            <a:endParaRPr lang="en-US" altLang="ko-KR" sz="1600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endParaRPr lang="en-US" altLang="ko-KR" sz="800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accent3"/>
              </a:solidFill>
              <a:latin typeface="+mn-ea"/>
            </a:endParaRPr>
          </a:p>
          <a:p>
            <a:pPr marL="228611" indent="-22861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국가나 지방자치단체가 공공복리나 </a:t>
            </a:r>
            <a:r>
              <a:rPr lang="ko-KR" altLang="en-US" sz="16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서비스 프로그램을 </a:t>
            </a:r>
            <a:r>
              <a:rPr lang="ko-KR" altLang="en-US" sz="1600" b="1" dirty="0" err="1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검토〮평가</a:t>
            </a:r>
            <a:r>
              <a:rPr lang="ko-KR" altLang="en-US" sz="1600" dirty="0" err="1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하기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 위해 </a:t>
            </a:r>
            <a:r>
              <a:rPr lang="ko-KR" altLang="en-US" sz="16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위탁 수행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하는 연구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15A6703E-8ECA-1D37-AECD-92F5C226DF79}"/>
              </a:ext>
            </a:extLst>
          </p:cNvPr>
          <p:cNvSpPr/>
          <p:nvPr/>
        </p:nvSpPr>
        <p:spPr>
          <a:xfrm>
            <a:off x="742926" y="4011036"/>
            <a:ext cx="3046720" cy="1440000"/>
          </a:xfrm>
          <a:prstGeom prst="roundRect">
            <a:avLst>
              <a:gd name="adj" fmla="val 9212"/>
            </a:avLst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11" indent="-22861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「</a:t>
            </a:r>
            <a:r>
              <a:rPr lang="ko-KR" altLang="en-US" sz="1600" dirty="0" err="1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초〮중등교육법」제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2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조에 따른 </a:t>
            </a:r>
            <a:r>
              <a:rPr lang="ko-KR" altLang="en-US" sz="16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학교에서 통상적인 교육실무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와 관련하여 하는 연구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7" name="모서리가 둥근 직사각형 8">
            <a:extLst>
              <a:ext uri="{FF2B5EF4-FFF2-40B4-BE49-F238E27FC236}">
                <a16:creationId xmlns:a16="http://schemas.microsoft.com/office/drawing/2014/main" id="{348FE79F-C8A5-D078-D307-BDAF304E0973}"/>
              </a:ext>
            </a:extLst>
          </p:cNvPr>
          <p:cNvSpPr/>
          <p:nvPr/>
        </p:nvSpPr>
        <p:spPr>
          <a:xfrm>
            <a:off x="8299618" y="4371036"/>
            <a:ext cx="3168000" cy="1080000"/>
          </a:xfrm>
          <a:prstGeom prst="roundRect">
            <a:avLst>
              <a:gd name="adj" fmla="val 9212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ko-KR" altLang="en-US" sz="16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서울대학교 </a:t>
            </a:r>
            <a:r>
              <a:rPr lang="en-US" altLang="ko-KR" sz="16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IRB </a:t>
            </a:r>
            <a:r>
              <a:rPr lang="ko-KR" altLang="en-US" sz="16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심의 일정</a:t>
            </a:r>
            <a:endParaRPr lang="en-US" altLang="ko-KR" sz="1600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>
              <a:spcBef>
                <a:spcPct val="0"/>
              </a:spcBef>
            </a:pPr>
            <a:endParaRPr lang="en-US" altLang="ko-KR" sz="800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accent3"/>
              </a:solidFill>
              <a:latin typeface="+mn-ea"/>
            </a:endParaRPr>
          </a:p>
          <a:p>
            <a:pPr marL="228611" indent="-22861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심의의뢰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: 5/16, 6/20</a:t>
            </a:r>
          </a:p>
          <a:p>
            <a:pPr marL="228611" indent="-22861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정기회의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: 6/9, 7/14</a:t>
            </a: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2D53DDAA-3517-0632-7B0A-6E14AF0559C6}"/>
              </a:ext>
            </a:extLst>
          </p:cNvPr>
          <p:cNvSpPr txBox="1">
            <a:spLocks/>
          </p:cNvSpPr>
          <p:nvPr/>
        </p:nvSpPr>
        <p:spPr>
          <a:xfrm>
            <a:off x="8968497" y="3506456"/>
            <a:ext cx="2035329" cy="404023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ko-KR"/>
            </a:defPPr>
            <a:lvl1pPr algn="ctr">
              <a:lnSpc>
                <a:spcPct val="100000"/>
              </a:lnSpc>
              <a:spcBef>
                <a:spcPct val="0"/>
              </a:spcBef>
              <a:buNone/>
              <a:defRPr sz="1400" b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텍스트 입력</a:t>
            </a:r>
            <a:endParaRPr lang="en-US" altLang="ko-KR"/>
          </a:p>
        </p:txBody>
      </p:sp>
      <p:sp>
        <p:nvSpPr>
          <p:cNvPr id="30" name="모서리가 둥근 직사각형 8">
            <a:extLst>
              <a:ext uri="{FF2B5EF4-FFF2-40B4-BE49-F238E27FC236}">
                <a16:creationId xmlns:a16="http://schemas.microsoft.com/office/drawing/2014/main" id="{54FD3F21-87C1-5603-C08A-2693ECD7930B}"/>
              </a:ext>
            </a:extLst>
          </p:cNvPr>
          <p:cNvSpPr/>
          <p:nvPr/>
        </p:nvSpPr>
        <p:spPr>
          <a:xfrm>
            <a:off x="8281452" y="2145271"/>
            <a:ext cx="3166993" cy="2160000"/>
          </a:xfrm>
          <a:prstGeom prst="roundRect">
            <a:avLst>
              <a:gd name="adj" fmla="val 9212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ko-KR" altLang="en-US" sz="16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인간대상연구</a:t>
            </a:r>
            <a:endParaRPr lang="en-US" altLang="ko-KR" sz="1600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 algn="ctr">
              <a:spcBef>
                <a:spcPct val="0"/>
              </a:spcBef>
            </a:pPr>
            <a:endParaRPr lang="en-US" altLang="ko-KR" sz="8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accent3"/>
              </a:solidFill>
              <a:latin typeface="+mn-ea"/>
            </a:endParaRPr>
          </a:p>
          <a:p>
            <a:pPr marL="228611" indent="-22861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사람을 대상으로 </a:t>
            </a:r>
            <a:r>
              <a:rPr lang="ko-KR" altLang="en-US" sz="16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물리적으로 개입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하는 연구 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marL="228611" indent="-22861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의사소통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대인접촉 등의 </a:t>
            </a:r>
            <a:r>
              <a:rPr lang="ko-KR" altLang="en-US" sz="16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상호작용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을 통하여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수행하는 연구 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marL="228611" indent="-22861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개인을</a:t>
            </a:r>
            <a:r>
              <a:rPr lang="ko-KR" altLang="en-US" sz="16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 식별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할 수 있는 정보를 이용하는 연구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679D04-E80B-8713-908D-65A2D2C102AA}"/>
              </a:ext>
            </a:extLst>
          </p:cNvPr>
          <p:cNvSpPr txBox="1"/>
          <p:nvPr/>
        </p:nvSpPr>
        <p:spPr>
          <a:xfrm>
            <a:off x="4122701" y="2738485"/>
            <a:ext cx="1665521" cy="704295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914446" fontAlgn="base" latinLnBrk="1">
              <a:lnSpc>
                <a:spcPct val="120000"/>
              </a:lnSpc>
              <a:defRPr/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IRB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심의 면제 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 defTabSz="914446" fontAlgn="base" latinLnBrk="1">
              <a:lnSpc>
                <a:spcPct val="120000"/>
              </a:lnSpc>
              <a:defRPr/>
            </a:pP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대상인 경우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2FEA11-43AD-4B80-B6FA-8C6877DEC4AC}"/>
              </a:ext>
            </a:extLst>
          </p:cNvPr>
          <p:cNvSpPr txBox="1"/>
          <p:nvPr/>
        </p:nvSpPr>
        <p:spPr>
          <a:xfrm>
            <a:off x="3961301" y="4108740"/>
            <a:ext cx="1960245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ctr" fontAlgn="base">
              <a:defRPr sz="2800" i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defTabSz="1371669" latinLnBrk="1"/>
            <a:r>
              <a:rPr lang="en-US" altLang="ko-KR" sz="2000" b="1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5</a:t>
            </a:r>
            <a:r>
              <a:rPr lang="ko-KR" altLang="en-US" sz="2000" b="1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월 내 실험</a:t>
            </a:r>
            <a:endParaRPr lang="en-US" altLang="ko-KR" sz="2000" b="1" dirty="0">
              <a:ln>
                <a:solidFill>
                  <a:srgbClr val="238BEC">
                    <a:alpha val="0"/>
                  </a:srgb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  <a:p>
            <a:pPr defTabSz="1371669" latinLnBrk="1"/>
            <a:r>
              <a:rPr lang="ko-KR" altLang="en-US" sz="2000" b="1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착수</a:t>
            </a:r>
          </a:p>
        </p:txBody>
      </p:sp>
      <p:sp>
        <p:nvSpPr>
          <p:cNvPr id="46" name="화살표: 갈매기형 수장 45">
            <a:extLst>
              <a:ext uri="{FF2B5EF4-FFF2-40B4-BE49-F238E27FC236}">
                <a16:creationId xmlns:a16="http://schemas.microsoft.com/office/drawing/2014/main" id="{1C7C216D-6818-4D31-845B-91347B79350B}"/>
              </a:ext>
            </a:extLst>
          </p:cNvPr>
          <p:cNvSpPr/>
          <p:nvPr/>
        </p:nvSpPr>
        <p:spPr>
          <a:xfrm rot="5400000">
            <a:off x="4814711" y="3579156"/>
            <a:ext cx="253423" cy="42669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latinLnBrk="1">
              <a:defRPr/>
            </a:pPr>
            <a:endParaRPr lang="ko-KR" altLang="en-US" sz="1100">
              <a:solidFill>
                <a:schemeClr val="bg1"/>
              </a:solidFill>
              <a:latin typeface="Calibri"/>
              <a:ea typeface="맑은 고딕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05CC98-D575-4311-9154-196D3EAD1E13}"/>
              </a:ext>
            </a:extLst>
          </p:cNvPr>
          <p:cNvSpPr txBox="1"/>
          <p:nvPr/>
        </p:nvSpPr>
        <p:spPr>
          <a:xfrm>
            <a:off x="6469128" y="2737135"/>
            <a:ext cx="1352934" cy="704295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914446" fontAlgn="base" latinLnBrk="1">
              <a:lnSpc>
                <a:spcPct val="120000"/>
              </a:lnSpc>
              <a:defRPr/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IRB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심의 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 defTabSz="914446" fontAlgn="base" latinLnBrk="1">
              <a:lnSpc>
                <a:spcPct val="120000"/>
              </a:lnSpc>
              <a:defRPr/>
            </a:pP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대상인 경우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BEF77B-2F8B-4A4A-B8C4-EC7C3170BB33}"/>
              </a:ext>
            </a:extLst>
          </p:cNvPr>
          <p:cNvSpPr txBox="1"/>
          <p:nvPr/>
        </p:nvSpPr>
        <p:spPr>
          <a:xfrm>
            <a:off x="6120800" y="4104766"/>
            <a:ext cx="1955200" cy="9233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ctr" fontAlgn="base">
              <a:defRPr sz="2800" i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defTabSz="1371669" latinLnBrk="1"/>
            <a:r>
              <a:rPr lang="en-US" altLang="ko-KR" sz="2000" b="1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IRB</a:t>
            </a:r>
            <a:r>
              <a:rPr lang="ko-KR" altLang="en-US" sz="2000" b="1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심의 이후</a:t>
            </a:r>
            <a:endParaRPr lang="en-US" altLang="ko-KR" sz="2000" b="1" dirty="0">
              <a:ln>
                <a:solidFill>
                  <a:srgbClr val="238BEC">
                    <a:alpha val="0"/>
                  </a:srgb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  <a:p>
            <a:pPr defTabSz="1371669" latinLnBrk="1"/>
            <a:r>
              <a:rPr lang="en-US" altLang="ko-KR" sz="2000" b="1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2</a:t>
            </a:r>
            <a:r>
              <a:rPr lang="ko-KR" altLang="en-US" sz="2000" b="1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학기 실험 착수</a:t>
            </a:r>
            <a:endParaRPr lang="en-US" altLang="ko-KR" sz="2000" b="1" dirty="0">
              <a:ln>
                <a:solidFill>
                  <a:srgbClr val="238BEC">
                    <a:alpha val="0"/>
                  </a:srgb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  <a:p>
            <a:pPr defTabSz="1371669" latinLnBrk="1"/>
            <a:r>
              <a:rPr lang="en-US" altLang="ko-KR" sz="2000" b="1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(8~11</a:t>
            </a:r>
            <a:r>
              <a:rPr lang="ko-KR" altLang="en-US" sz="2000" b="1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월</a:t>
            </a:r>
            <a:r>
              <a:rPr lang="en-US" altLang="ko-KR" sz="2000" b="1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ko-KR" altLang="en-US" sz="2000" b="1" dirty="0">
              <a:ln>
                <a:solidFill>
                  <a:srgbClr val="238BEC">
                    <a:alpha val="0"/>
                  </a:srgb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6" name="화살표: 갈매기형 수장 55">
            <a:extLst>
              <a:ext uri="{FF2B5EF4-FFF2-40B4-BE49-F238E27FC236}">
                <a16:creationId xmlns:a16="http://schemas.microsoft.com/office/drawing/2014/main" id="{5A349B5E-C88D-4EFE-B028-D6B33CC17132}"/>
              </a:ext>
            </a:extLst>
          </p:cNvPr>
          <p:cNvSpPr/>
          <p:nvPr/>
        </p:nvSpPr>
        <p:spPr>
          <a:xfrm rot="5400000">
            <a:off x="6960000" y="3570548"/>
            <a:ext cx="252000" cy="428400"/>
          </a:xfrm>
          <a:prstGeom prst="chevron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latinLnBrk="1">
              <a:defRPr/>
            </a:pPr>
            <a:endParaRPr lang="ko-KR" altLang="en-US" sz="1100">
              <a:solidFill>
                <a:schemeClr val="bg1"/>
              </a:solidFill>
              <a:latin typeface="Calibri"/>
              <a:ea typeface="맑은 고딕"/>
            </a:endParaRP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59047728-BEEB-43EF-B6DA-F68219D60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424711"/>
            <a:ext cx="10109198" cy="492443"/>
          </a:xfrm>
        </p:spPr>
        <p:txBody>
          <a:bodyPr/>
          <a:lstStyle/>
          <a:p>
            <a:r>
              <a:rPr lang="en-US" altLang="ko-KR" sz="3200" dirty="0">
                <a:solidFill>
                  <a:schemeClr val="tx1"/>
                </a:solidFill>
                <a:latin typeface="+mn-ea"/>
                <a:ea typeface="+mn-ea"/>
              </a:rPr>
              <a:t>AIDT </a:t>
            </a:r>
            <a:r>
              <a:rPr lang="ko-KR" altLang="en-US" sz="3200" dirty="0">
                <a:solidFill>
                  <a:schemeClr val="tx1"/>
                </a:solidFill>
                <a:latin typeface="+mn-ea"/>
                <a:ea typeface="+mn-ea"/>
              </a:rPr>
              <a:t>효과 분석을 위한 실험설계</a:t>
            </a:r>
            <a:r>
              <a:rPr lang="en-US" altLang="ko-KR" sz="32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en-US" altLang="ko-KR" sz="2933" dirty="0">
                <a:solidFill>
                  <a:schemeClr val="tx1"/>
                </a:solidFill>
                <a:latin typeface="+mn-ea"/>
                <a:ea typeface="+mn-ea"/>
                <a:cs typeface="Pretendard ExtraBold" panose="02000903000000020004" pitchFamily="50" charset="-127"/>
              </a:rPr>
              <a:t>IRB</a:t>
            </a:r>
            <a:endParaRPr lang="ko-KR" altLang="en-US" sz="2933" dirty="0">
              <a:solidFill>
                <a:schemeClr val="tx1"/>
              </a:solidFill>
              <a:latin typeface="+mn-ea"/>
              <a:ea typeface="+mn-ea"/>
              <a:cs typeface="Pretendard ExtraBold" panose="02000903000000020004" pitchFamily="50" charset="-127"/>
            </a:endParaRPr>
          </a:p>
        </p:txBody>
      </p:sp>
      <p:sp>
        <p:nvSpPr>
          <p:cNvPr id="34" name="TextBox 12">
            <a:extLst>
              <a:ext uri="{FF2B5EF4-FFF2-40B4-BE49-F238E27FC236}">
                <a16:creationId xmlns:a16="http://schemas.microsoft.com/office/drawing/2014/main" id="{74F73EB3-B1E8-43E4-8733-6E9DFAD5581A}"/>
              </a:ext>
            </a:extLst>
          </p:cNvPr>
          <p:cNvSpPr txBox="1"/>
          <p:nvPr/>
        </p:nvSpPr>
        <p:spPr>
          <a:xfrm>
            <a:off x="609600" y="338667"/>
            <a:ext cx="626533" cy="5418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sz="3067" dirty="0">
                <a:solidFill>
                  <a:srgbClr val="3A4CA8"/>
                </a:solidFill>
                <a:latin typeface="Pretendard Bold"/>
              </a:rPr>
              <a:t>06</a:t>
            </a:r>
          </a:p>
        </p:txBody>
      </p:sp>
      <p:pic>
        <p:nvPicPr>
          <p:cNvPr id="35" name="Picture 5">
            <a:extLst>
              <a:ext uri="{FF2B5EF4-FFF2-40B4-BE49-F238E27FC236}">
                <a16:creationId xmlns:a16="http://schemas.microsoft.com/office/drawing/2014/main" id="{149BD3EE-BA0A-40C9-BD5B-5278A6C74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58800" y="956734"/>
            <a:ext cx="11209867" cy="16933"/>
          </a:xfrm>
          <a:prstGeom prst="rect">
            <a:avLst/>
          </a:prstGeom>
        </p:spPr>
      </p:pic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B1D65E59-A642-4FE3-9FB8-618E62E52D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8800" y="1467598"/>
            <a:ext cx="11209867" cy="40190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</a:rPr>
              <a:t>IRB </a:t>
            </a:r>
            <a:r>
              <a:rPr lang="ko-KR" altLang="en-US" sz="2400" dirty="0">
                <a:solidFill>
                  <a:schemeClr val="tx1"/>
                </a:solidFill>
              </a:rPr>
              <a:t>심의 대상 여부에 따른 실험 추진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5E85A67-9060-4278-88BB-0A2DF619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B83E520D-EC61-411A-961B-2E0FA20DF918}" type="slidenum">
              <a:rPr lang="en-US" altLang="ko-KR" smtClean="0"/>
              <a:pPr/>
              <a:t>15</a:t>
            </a:fld>
            <a:r>
              <a:rPr lang="en-US" altLang="ko-KR"/>
              <a:t> -</a:t>
            </a:r>
          </a:p>
        </p:txBody>
      </p:sp>
      <p:sp>
        <p:nvSpPr>
          <p:cNvPr id="20" name="슬라이드 번호 개체 틀 2">
            <a:extLst>
              <a:ext uri="{FF2B5EF4-FFF2-40B4-BE49-F238E27FC236}">
                <a16:creationId xmlns:a16="http://schemas.microsoft.com/office/drawing/2014/main" id="{4D75B1E9-FA1E-4B9E-8D82-B3440AAE900D}"/>
              </a:ext>
            </a:extLst>
          </p:cNvPr>
          <p:cNvSpPr txBox="1">
            <a:spLocks/>
          </p:cNvSpPr>
          <p:nvPr/>
        </p:nvSpPr>
        <p:spPr>
          <a:xfrm>
            <a:off x="11667744" y="6526250"/>
            <a:ext cx="438912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ko-KR" altLang="en-US" sz="7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1400" b="1" smtClean="0">
                <a:solidFill>
                  <a:schemeClr val="bg1"/>
                </a:solidFill>
              </a:rPr>
              <a:pPr/>
              <a:t>15</a:t>
            </a:fld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015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1">
            <a:extLst>
              <a:ext uri="{FF2B5EF4-FFF2-40B4-BE49-F238E27FC236}">
                <a16:creationId xmlns:a16="http://schemas.microsoft.com/office/drawing/2014/main" id="{59047728-BEEB-43EF-B6DA-F68219D60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424711"/>
            <a:ext cx="10109198" cy="492443"/>
          </a:xfrm>
        </p:spPr>
        <p:txBody>
          <a:bodyPr/>
          <a:lstStyle/>
          <a:p>
            <a:r>
              <a:rPr lang="en-US" altLang="ko-KR" sz="3200" dirty="0">
                <a:solidFill>
                  <a:schemeClr val="tx1"/>
                </a:solidFill>
                <a:latin typeface="+mn-ea"/>
                <a:ea typeface="+mn-ea"/>
              </a:rPr>
              <a:t>AIDT </a:t>
            </a:r>
            <a:r>
              <a:rPr lang="ko-KR" altLang="en-US" sz="3200" dirty="0">
                <a:solidFill>
                  <a:schemeClr val="tx1"/>
                </a:solidFill>
                <a:latin typeface="+mn-ea"/>
                <a:ea typeface="+mn-ea"/>
              </a:rPr>
              <a:t>효과 분석을 위한 실험설계</a:t>
            </a:r>
            <a:r>
              <a:rPr lang="en-US" altLang="ko-KR" sz="32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en-US" altLang="ko-KR" sz="2933" dirty="0">
                <a:solidFill>
                  <a:schemeClr val="tx1"/>
                </a:solidFill>
                <a:latin typeface="+mn-ea"/>
                <a:ea typeface="+mn-ea"/>
                <a:cs typeface="Pretendard ExtraBold" panose="02000903000000020004" pitchFamily="50" charset="-127"/>
              </a:rPr>
              <a:t>IRB</a:t>
            </a:r>
            <a:endParaRPr lang="ko-KR" altLang="en-US" sz="2933" dirty="0">
              <a:solidFill>
                <a:schemeClr val="tx1"/>
              </a:solidFill>
              <a:latin typeface="+mn-ea"/>
              <a:ea typeface="+mn-ea"/>
              <a:cs typeface="Pretendard ExtraBold" panose="02000903000000020004" pitchFamily="50" charset="-127"/>
            </a:endParaRPr>
          </a:p>
        </p:txBody>
      </p:sp>
      <p:sp>
        <p:nvSpPr>
          <p:cNvPr id="34" name="TextBox 12">
            <a:extLst>
              <a:ext uri="{FF2B5EF4-FFF2-40B4-BE49-F238E27FC236}">
                <a16:creationId xmlns:a16="http://schemas.microsoft.com/office/drawing/2014/main" id="{74F73EB3-B1E8-43E4-8733-6E9DFAD5581A}"/>
              </a:ext>
            </a:extLst>
          </p:cNvPr>
          <p:cNvSpPr txBox="1"/>
          <p:nvPr/>
        </p:nvSpPr>
        <p:spPr>
          <a:xfrm>
            <a:off x="609600" y="338667"/>
            <a:ext cx="626533" cy="5418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sz="3067" dirty="0">
                <a:solidFill>
                  <a:srgbClr val="3A4CA8"/>
                </a:solidFill>
                <a:latin typeface="Pretendard Bold"/>
              </a:rPr>
              <a:t>06</a:t>
            </a:r>
          </a:p>
        </p:txBody>
      </p:sp>
      <p:pic>
        <p:nvPicPr>
          <p:cNvPr id="35" name="Picture 5">
            <a:extLst>
              <a:ext uri="{FF2B5EF4-FFF2-40B4-BE49-F238E27FC236}">
                <a16:creationId xmlns:a16="http://schemas.microsoft.com/office/drawing/2014/main" id="{149BD3EE-BA0A-40C9-BD5B-5278A6C74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58800" y="956734"/>
            <a:ext cx="11209867" cy="1693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78C59B-E870-42EA-B4D2-6D13638E5F7C}"/>
              </a:ext>
            </a:extLst>
          </p:cNvPr>
          <p:cNvSpPr/>
          <p:nvPr/>
        </p:nvSpPr>
        <p:spPr>
          <a:xfrm>
            <a:off x="537093" y="1212429"/>
            <a:ext cx="11316240" cy="2395589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latinLnBrk="1"/>
            <a:endParaRPr lang="ko-KR" altLang="en-US" dirty="0">
              <a:solidFill>
                <a:prstClr val="white"/>
              </a:solidFill>
              <a:latin typeface="맑은 고딕"/>
              <a:ea typeface="나눔스퀘어 네오 Regular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C90207-F6B1-471F-94AF-431D900C23B5}"/>
              </a:ext>
            </a:extLst>
          </p:cNvPr>
          <p:cNvSpPr/>
          <p:nvPr/>
        </p:nvSpPr>
        <p:spPr>
          <a:xfrm>
            <a:off x="515257" y="3695389"/>
            <a:ext cx="11338076" cy="2553011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latinLnBrk="1"/>
            <a:endParaRPr lang="ko-KR" altLang="en-US" dirty="0">
              <a:solidFill>
                <a:prstClr val="white"/>
              </a:solidFill>
              <a:latin typeface="맑은 고딕"/>
              <a:ea typeface="나눔스퀘어 네오 Regular"/>
            </a:endParaRP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7717C4BB-3154-42C3-BF51-261CEDE77D29}"/>
              </a:ext>
            </a:extLst>
          </p:cNvPr>
          <p:cNvSpPr/>
          <p:nvPr/>
        </p:nvSpPr>
        <p:spPr>
          <a:xfrm rot="5400000">
            <a:off x="537093" y="3738165"/>
            <a:ext cx="285128" cy="28512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latinLnBrk="1"/>
            <a:endParaRPr lang="ko-KR" altLang="en-US">
              <a:solidFill>
                <a:prstClr val="white"/>
              </a:solidFill>
              <a:latin typeface="맑은 고딕"/>
              <a:ea typeface="나눔스퀘어 네오 Regular"/>
            </a:endParaRPr>
          </a:p>
        </p:txBody>
      </p:sp>
      <p:sp>
        <p:nvSpPr>
          <p:cNvPr id="27" name="직각 삼각형 26">
            <a:extLst>
              <a:ext uri="{FF2B5EF4-FFF2-40B4-BE49-F238E27FC236}">
                <a16:creationId xmlns:a16="http://schemas.microsoft.com/office/drawing/2014/main" id="{57F47267-1833-48BB-8204-BF80D767858F}"/>
              </a:ext>
            </a:extLst>
          </p:cNvPr>
          <p:cNvSpPr/>
          <p:nvPr/>
        </p:nvSpPr>
        <p:spPr>
          <a:xfrm rot="16200000">
            <a:off x="11358655" y="5753722"/>
            <a:ext cx="494678" cy="49467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latinLnBrk="1"/>
            <a:endParaRPr lang="ko-KR" altLang="en-US">
              <a:solidFill>
                <a:prstClr val="white"/>
              </a:solidFill>
              <a:latin typeface="맑은 고딕"/>
              <a:ea typeface="나눔스퀘어 네오 Regular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D2863A-7511-4A19-8B47-6C001D65F4C1}"/>
              </a:ext>
            </a:extLst>
          </p:cNvPr>
          <p:cNvSpPr txBox="1"/>
          <p:nvPr/>
        </p:nvSpPr>
        <p:spPr>
          <a:xfrm>
            <a:off x="844057" y="3835268"/>
            <a:ext cx="371947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ctr" fontAlgn="base">
              <a:defRPr sz="2800" i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algn="l" defTabSz="914446" latinLnBrk="1"/>
            <a:r>
              <a:rPr lang="en-US" altLang="ko-KR" sz="2000" b="1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IRB </a:t>
            </a:r>
            <a:r>
              <a:rPr lang="ko-KR" altLang="en-US" sz="2000" b="1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심의 면제 대상인 경우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76E95E-91BA-43BB-BE68-E0CE245494C4}"/>
              </a:ext>
            </a:extLst>
          </p:cNvPr>
          <p:cNvSpPr txBox="1"/>
          <p:nvPr/>
        </p:nvSpPr>
        <p:spPr>
          <a:xfrm>
            <a:off x="844057" y="4169016"/>
            <a:ext cx="10810850" cy="199657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defRPr>
            </a:lvl1pPr>
          </a:lstStyle>
          <a:p>
            <a:pPr marL="190510" indent="-190510" defTabSz="914446" latinLnBrk="1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생명윤리법 제</a:t>
            </a:r>
            <a:r>
              <a:rPr lang="en-US" altLang="ko-KR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2</a:t>
            </a:r>
            <a:r>
              <a:rPr lang="ko-KR" altLang="en-US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조 제</a:t>
            </a:r>
            <a:r>
              <a:rPr lang="en-US" altLang="ko-KR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2</a:t>
            </a:r>
            <a:r>
              <a:rPr lang="ko-KR" altLang="en-US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항에 따라</a:t>
            </a:r>
            <a:r>
              <a:rPr lang="en-US" altLang="ko-KR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, </a:t>
            </a:r>
            <a:r>
              <a:rPr lang="ko-KR" altLang="en-US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다음의 경우 </a:t>
            </a:r>
            <a:r>
              <a:rPr lang="en-US" altLang="ko-KR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IRB </a:t>
            </a:r>
            <a:r>
              <a:rPr lang="ko-KR" altLang="en-US" sz="1400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심의 범위에 있는 경우라도 인간대상연구에 포함되지 않음</a:t>
            </a:r>
            <a:endParaRPr lang="en-US" altLang="ko-KR" sz="1400" dirty="0">
              <a:ln>
                <a:solidFill>
                  <a:srgbClr val="238BEC">
                    <a:alpha val="0"/>
                  </a:srgbClr>
                </a:solidFill>
              </a:ln>
              <a:solidFill>
                <a:srgbClr val="2D3A5D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 ① </a:t>
            </a:r>
            <a:r>
              <a:rPr lang="ko-KR" altLang="en-US" sz="1400" dirty="0">
                <a:latin typeface="+mn-ea"/>
                <a:ea typeface="+mn-ea"/>
              </a:rPr>
              <a:t>국가나 지방자치단체가 </a:t>
            </a:r>
            <a:r>
              <a:rPr lang="ko-KR" altLang="en-US" sz="1400" b="1" dirty="0">
                <a:latin typeface="+mn-ea"/>
                <a:ea typeface="+mn-ea"/>
              </a:rPr>
              <a:t>공공복리나 서비스 프로그램을 검토</a:t>
            </a:r>
            <a:r>
              <a:rPr lang="en-US" altLang="ko-KR" sz="1400" b="1" dirty="0">
                <a:latin typeface="+mn-ea"/>
                <a:ea typeface="+mn-ea"/>
              </a:rPr>
              <a:t>·</a:t>
            </a:r>
            <a:r>
              <a:rPr lang="ko-KR" altLang="en-US" sz="1400" b="1" dirty="0">
                <a:latin typeface="+mn-ea"/>
                <a:ea typeface="+mn-ea"/>
              </a:rPr>
              <a:t>평가</a:t>
            </a:r>
            <a:r>
              <a:rPr lang="ko-KR" altLang="en-US" sz="1400" dirty="0">
                <a:latin typeface="+mn-ea"/>
                <a:ea typeface="+mn-ea"/>
              </a:rPr>
              <a:t>하기 위해 </a:t>
            </a:r>
            <a:r>
              <a:rPr lang="ko-KR" altLang="en-US" sz="1400" b="1" dirty="0">
                <a:latin typeface="+mn-ea"/>
                <a:ea typeface="+mn-ea"/>
              </a:rPr>
              <a:t>직접 또는 위탁하여 수행</a:t>
            </a:r>
            <a:r>
              <a:rPr lang="ko-KR" altLang="en-US" sz="1400" dirty="0">
                <a:latin typeface="+mn-ea"/>
                <a:ea typeface="+mn-ea"/>
              </a:rPr>
              <a:t>하는 연구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         &gt;&gt;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본 연구는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‘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교육부가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KERIS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에 발주한 연구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’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혹은 위탁집행형 준정부기관의 특성에 따라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‘</a:t>
            </a:r>
            <a:r>
              <a:rPr lang="ko-KR" altLang="en-US" sz="1400" b="1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국가 위탁 수행 연구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’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에 따른 심의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            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 면제 대상에 해당될 수 있음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 ②</a:t>
            </a:r>
            <a:r>
              <a:rPr lang="ko-KR" altLang="en-US" sz="1400" dirty="0">
                <a:latin typeface="+mn-ea"/>
                <a:ea typeface="+mn-ea"/>
              </a:rPr>
              <a:t>「초</a:t>
            </a:r>
            <a:r>
              <a:rPr lang="en-US" altLang="ko-KR" sz="1400" dirty="0">
                <a:latin typeface="+mn-ea"/>
                <a:ea typeface="+mn-ea"/>
              </a:rPr>
              <a:t>·</a:t>
            </a:r>
            <a:r>
              <a:rPr lang="ko-KR" altLang="en-US" sz="1400" dirty="0">
                <a:latin typeface="+mn-ea"/>
                <a:ea typeface="+mn-ea"/>
              </a:rPr>
              <a:t>중등교육법」 제</a:t>
            </a:r>
            <a:r>
              <a:rPr lang="en-US" altLang="ko-KR" sz="1400" dirty="0">
                <a:latin typeface="+mn-ea"/>
                <a:ea typeface="+mn-ea"/>
              </a:rPr>
              <a:t>2</a:t>
            </a:r>
            <a:r>
              <a:rPr lang="ko-KR" altLang="en-US" sz="1400" dirty="0">
                <a:latin typeface="+mn-ea"/>
                <a:ea typeface="+mn-ea"/>
              </a:rPr>
              <a:t>조 및 「고등교육법」 제</a:t>
            </a:r>
            <a:r>
              <a:rPr lang="en-US" altLang="ko-KR" sz="1400" dirty="0">
                <a:latin typeface="+mn-ea"/>
                <a:ea typeface="+mn-ea"/>
              </a:rPr>
              <a:t>2</a:t>
            </a:r>
            <a:r>
              <a:rPr lang="ko-KR" altLang="en-US" sz="1400" dirty="0">
                <a:latin typeface="+mn-ea"/>
                <a:ea typeface="+mn-ea"/>
              </a:rPr>
              <a:t>조에 따른 학교와 보건복지부장관이 정하여 고시하는 </a:t>
            </a:r>
            <a:r>
              <a:rPr lang="ko-KR" altLang="en-US" sz="1400" b="1" dirty="0">
                <a:latin typeface="+mn-ea"/>
                <a:ea typeface="+mn-ea"/>
              </a:rPr>
              <a:t>교육기관에서 통상적인 </a:t>
            </a:r>
            <a:endParaRPr lang="en-US" altLang="ko-KR" sz="14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n-ea"/>
                <a:ea typeface="+mn-ea"/>
              </a:rPr>
              <a:t>         </a:t>
            </a:r>
            <a:r>
              <a:rPr lang="ko-KR" altLang="en-US" sz="1400" b="1" dirty="0">
                <a:latin typeface="+mn-ea"/>
                <a:ea typeface="+mn-ea"/>
              </a:rPr>
              <a:t>교육실무와 관련하여 하는 연구</a:t>
            </a:r>
            <a:endParaRPr lang="en-US" altLang="ko-KR" sz="14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        &gt;&gt; 1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호에 해당되지 않을 경우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, AI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연구학교의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‘</a:t>
            </a:r>
            <a:r>
              <a:rPr lang="ko-KR" altLang="en-US" sz="1400" b="1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학교장 승인 절차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’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를 통한 심의 면제 처리안 검토 필요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endParaRPr lang="ko-KR" altLang="en-US" sz="1400" dirty="0">
              <a:ln>
                <a:solidFill>
                  <a:srgbClr val="238BEC">
                    <a:alpha val="0"/>
                  </a:srgbClr>
                </a:solidFill>
              </a:ln>
              <a:solidFill>
                <a:schemeClr val="accent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2" name="직각 삼각형 31">
            <a:extLst>
              <a:ext uri="{FF2B5EF4-FFF2-40B4-BE49-F238E27FC236}">
                <a16:creationId xmlns:a16="http://schemas.microsoft.com/office/drawing/2014/main" id="{46C28D18-140E-425E-831D-9011B2526FE0}"/>
              </a:ext>
            </a:extLst>
          </p:cNvPr>
          <p:cNvSpPr/>
          <p:nvPr/>
        </p:nvSpPr>
        <p:spPr>
          <a:xfrm rot="5400000">
            <a:off x="537093" y="1225636"/>
            <a:ext cx="285128" cy="28512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latinLnBrk="1"/>
            <a:endParaRPr lang="ko-KR" altLang="en-US">
              <a:solidFill>
                <a:prstClr val="white"/>
              </a:solidFill>
              <a:latin typeface="맑은 고딕"/>
              <a:ea typeface="나눔스퀘어 네오 Regular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2EE10A-2630-4627-A290-2F8A630373A9}"/>
              </a:ext>
            </a:extLst>
          </p:cNvPr>
          <p:cNvSpPr txBox="1"/>
          <p:nvPr/>
        </p:nvSpPr>
        <p:spPr>
          <a:xfrm>
            <a:off x="822221" y="1355783"/>
            <a:ext cx="664344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ctr" fontAlgn="base">
              <a:defRPr sz="2800" i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algn="l" defTabSz="914446" latinLnBrk="1"/>
            <a:r>
              <a:rPr lang="ko-KR" altLang="en-US" sz="2000" b="1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인간대상연구 해당 여부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E7FCC8-CF90-4B3F-AEEE-52BA333B9CBC}"/>
              </a:ext>
            </a:extLst>
          </p:cNvPr>
          <p:cNvSpPr txBox="1"/>
          <p:nvPr/>
        </p:nvSpPr>
        <p:spPr>
          <a:xfrm>
            <a:off x="822221" y="1750931"/>
            <a:ext cx="10832686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defRPr>
            </a:lvl1pPr>
          </a:lstStyle>
          <a:p>
            <a:pPr marL="190510" indent="-190510">
              <a:buFontTx/>
              <a:buChar char="-"/>
            </a:pPr>
            <a:r>
              <a:rPr lang="ko-KR" altLang="en-US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다음 어느 하나에 해당하는 연구를 수행한다면</a:t>
            </a:r>
            <a:r>
              <a:rPr lang="en-US" altLang="ko-KR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인간대상연구에 해당</a:t>
            </a:r>
            <a:r>
              <a:rPr lang="en-US" altLang="ko-KR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 (</a:t>
            </a:r>
            <a:r>
              <a:rPr lang="ko-KR" altLang="en-US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생명윤리법 제</a:t>
            </a:r>
            <a:r>
              <a:rPr lang="en-US" altLang="ko-KR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2</a:t>
            </a:r>
            <a:r>
              <a:rPr lang="ko-KR" altLang="en-US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조 제</a:t>
            </a:r>
            <a:r>
              <a:rPr lang="en-US" altLang="ko-KR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1</a:t>
            </a:r>
            <a:r>
              <a:rPr lang="ko-KR" altLang="en-US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호 및 시행규칙 제</a:t>
            </a:r>
            <a:r>
              <a:rPr lang="en-US" altLang="ko-KR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2</a:t>
            </a:r>
            <a:r>
              <a:rPr lang="ko-KR" altLang="en-US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조</a:t>
            </a:r>
            <a:r>
              <a:rPr lang="en-US" altLang="ko-KR" dirty="0">
                <a:ln>
                  <a:solidFill>
                    <a:srgbClr val="238BEC">
                      <a:alpha val="0"/>
                    </a:srgbClr>
                  </a:solidFill>
                </a:ln>
                <a:solidFill>
                  <a:srgbClr val="2D3A5D"/>
                </a:solidFill>
                <a:latin typeface="+mn-ea"/>
                <a:ea typeface="+mn-ea"/>
              </a:rPr>
              <a:t>) 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633108B-DADD-4243-B3B3-56CB4F1BBED0}"/>
              </a:ext>
            </a:extLst>
          </p:cNvPr>
          <p:cNvSpPr/>
          <p:nvPr/>
        </p:nvSpPr>
        <p:spPr>
          <a:xfrm>
            <a:off x="912555" y="2041890"/>
            <a:ext cx="10559778" cy="1619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11" indent="-228611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>
                <a:latin typeface="+mn-ea"/>
              </a:rPr>
              <a:t>사람을 대상으로 물리적으로 개입하는 연구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연구대상자를 침습적 행위 등 물리적 개입을 통해 연구대상자를 직접 조작을 하거나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연구대상자의 환경을 조작하여 얻은 자료</a:t>
            </a:r>
            <a:r>
              <a:rPr lang="en-US" altLang="ko-KR" sz="1400" dirty="0">
                <a:latin typeface="+mn-ea"/>
              </a:rPr>
              <a:t>(data)</a:t>
            </a:r>
            <a:r>
              <a:rPr lang="ko-KR" altLang="en-US" sz="1400" dirty="0">
                <a:latin typeface="+mn-ea"/>
              </a:rPr>
              <a:t>를 이용하는 연구</a:t>
            </a:r>
          </a:p>
          <a:p>
            <a:pPr marL="228611" indent="-228611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>
                <a:latin typeface="+mn-ea"/>
              </a:rPr>
              <a:t>의사소통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대인접촉 등의 </a:t>
            </a:r>
            <a:r>
              <a:rPr lang="ko-KR" altLang="en-US" sz="1400" b="1" dirty="0">
                <a:latin typeface="+mn-ea"/>
              </a:rPr>
              <a:t>상호작용을 통하여 수행</a:t>
            </a:r>
            <a:r>
              <a:rPr lang="ko-KR" altLang="en-US" sz="1400" dirty="0">
                <a:latin typeface="+mn-ea"/>
              </a:rPr>
              <a:t>하는 연구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연구대상자 대면을 통한 설문조사나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행동관찰 등 의사소통이나 대인접촉 등의 상호작용을 통해 얻은 자료</a:t>
            </a:r>
            <a:r>
              <a:rPr lang="en-US" altLang="ko-KR" sz="1400" dirty="0">
                <a:latin typeface="+mn-ea"/>
              </a:rPr>
              <a:t>(data)</a:t>
            </a:r>
            <a:r>
              <a:rPr lang="ko-KR" altLang="en-US" sz="1400" dirty="0">
                <a:latin typeface="+mn-ea"/>
              </a:rPr>
              <a:t>를 이용하는 연구</a:t>
            </a:r>
          </a:p>
          <a:p>
            <a:pPr marL="228611" indent="-228611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err="1">
                <a:latin typeface="+mn-ea"/>
              </a:rPr>
              <a:t>개인을</a:t>
            </a:r>
            <a:r>
              <a:rPr lang="ko-KR" altLang="en-US" sz="1400" b="1" dirty="0">
                <a:latin typeface="+mn-ea"/>
              </a:rPr>
              <a:t> 식별할 수 있는 정보</a:t>
            </a:r>
            <a:r>
              <a:rPr lang="ko-KR" altLang="en-US" sz="1400" dirty="0">
                <a:latin typeface="+mn-ea"/>
              </a:rPr>
              <a:t>를 이용하는 연구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연구대상자를 직접 또는 간접적으로 식별할 수 있는 정보를 포함하고 있는 정보 </a:t>
            </a:r>
            <a:r>
              <a:rPr lang="en-US" altLang="ko-KR" sz="1400" dirty="0">
                <a:latin typeface="+mn-ea"/>
              </a:rPr>
              <a:t>(information)</a:t>
            </a:r>
            <a:r>
              <a:rPr lang="ko-KR" altLang="en-US" sz="1400" dirty="0">
                <a:latin typeface="+mn-ea"/>
              </a:rPr>
              <a:t>를 이용하는 연구</a:t>
            </a:r>
            <a:endParaRPr lang="en-US" altLang="ko-KR" sz="1400" dirty="0">
              <a:latin typeface="+mn-ea"/>
            </a:endParaRPr>
          </a:p>
        </p:txBody>
      </p:sp>
      <p:sp>
        <p:nvSpPr>
          <p:cNvPr id="40" name="직각 삼각형 39">
            <a:extLst>
              <a:ext uri="{FF2B5EF4-FFF2-40B4-BE49-F238E27FC236}">
                <a16:creationId xmlns:a16="http://schemas.microsoft.com/office/drawing/2014/main" id="{E924A0F0-DE20-48A8-B2FE-092B70FB5037}"/>
              </a:ext>
            </a:extLst>
          </p:cNvPr>
          <p:cNvSpPr/>
          <p:nvPr/>
        </p:nvSpPr>
        <p:spPr>
          <a:xfrm rot="16200000">
            <a:off x="11380491" y="3115766"/>
            <a:ext cx="494678" cy="49467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 latinLnBrk="1"/>
            <a:endParaRPr lang="ko-KR" altLang="en-US">
              <a:solidFill>
                <a:prstClr val="white"/>
              </a:solidFill>
              <a:latin typeface="맑은 고딕"/>
              <a:ea typeface="나눔스퀘어 네오 Regular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4C53AB0-EE15-47EC-B3BC-EE663683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B83E520D-EC61-411A-961B-2E0FA20DF918}" type="slidenum">
              <a:rPr lang="en-US" altLang="ko-KR" smtClean="0"/>
              <a:pPr/>
              <a:t>16</a:t>
            </a:fld>
            <a:r>
              <a:rPr lang="en-US" altLang="ko-KR"/>
              <a:t> -</a:t>
            </a:r>
          </a:p>
        </p:txBody>
      </p:sp>
      <p:sp>
        <p:nvSpPr>
          <p:cNvPr id="17" name="슬라이드 번호 개체 틀 2">
            <a:extLst>
              <a:ext uri="{FF2B5EF4-FFF2-40B4-BE49-F238E27FC236}">
                <a16:creationId xmlns:a16="http://schemas.microsoft.com/office/drawing/2014/main" id="{59AF1B61-4102-41DE-91E9-622361A3B22B}"/>
              </a:ext>
            </a:extLst>
          </p:cNvPr>
          <p:cNvSpPr txBox="1">
            <a:spLocks/>
          </p:cNvSpPr>
          <p:nvPr/>
        </p:nvSpPr>
        <p:spPr>
          <a:xfrm>
            <a:off x="11667744" y="6526250"/>
            <a:ext cx="438912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ko-KR" altLang="en-US" sz="7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1400" b="1" smtClean="0">
                <a:solidFill>
                  <a:schemeClr val="bg1"/>
                </a:solidFill>
              </a:rPr>
              <a:pPr/>
              <a:t>16</a:t>
            </a:fld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706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E19B6A-AC0C-4659-9725-C8A93E2822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067" y="1418533"/>
            <a:ext cx="11209867" cy="328166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연구 참여자</a:t>
            </a:r>
            <a:endParaRPr lang="en-US" altLang="ko-KR" sz="2400" dirty="0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+mn-ea"/>
              </a:rPr>
              <a:t>실험연구에 참여하는 </a:t>
            </a:r>
            <a:r>
              <a:rPr lang="en-US" altLang="ko-KR" sz="2000" dirty="0">
                <a:latin typeface="+mn-ea"/>
              </a:rPr>
              <a:t>AIDT</a:t>
            </a:r>
            <a:r>
              <a:rPr lang="ko-KR" altLang="en-US" sz="2000" dirty="0">
                <a:latin typeface="+mn-ea"/>
              </a:rPr>
              <a:t> 활용 교사 중 질적 연구 참여를 희망하는 교사 </a:t>
            </a:r>
            <a:r>
              <a:rPr lang="en-US" altLang="ko-KR" sz="2000" dirty="0">
                <a:latin typeface="+mn-ea"/>
              </a:rPr>
              <a:t>24</a:t>
            </a:r>
            <a:r>
              <a:rPr lang="ko-KR" altLang="en-US" sz="2000" dirty="0">
                <a:latin typeface="+mn-ea"/>
              </a:rPr>
              <a:t>명 모집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 </a:t>
            </a:r>
            <a:endParaRPr lang="en-US" altLang="ko-KR" sz="2000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+mn-ea"/>
              </a:rPr>
              <a:t>중학교 </a:t>
            </a:r>
            <a:r>
              <a:rPr lang="en-US" altLang="ko-KR" sz="2000" dirty="0">
                <a:latin typeface="+mn-ea"/>
              </a:rPr>
              <a:t>1</a:t>
            </a:r>
            <a:r>
              <a:rPr lang="ko-KR" altLang="en-US" sz="2000" dirty="0">
                <a:latin typeface="+mn-ea"/>
              </a:rPr>
              <a:t>학년 교사 </a:t>
            </a:r>
            <a:r>
              <a:rPr lang="en-US" altLang="ko-KR" sz="2000" dirty="0">
                <a:latin typeface="+mn-ea"/>
              </a:rPr>
              <a:t>12</a:t>
            </a:r>
            <a:r>
              <a:rPr lang="ko-KR" altLang="en-US" sz="2000" dirty="0">
                <a:latin typeface="+mn-ea"/>
              </a:rPr>
              <a:t>명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영어 </a:t>
            </a:r>
            <a:r>
              <a:rPr lang="en-US" altLang="ko-KR" sz="2000" dirty="0">
                <a:latin typeface="+mn-ea"/>
              </a:rPr>
              <a:t>6</a:t>
            </a:r>
            <a:r>
              <a:rPr lang="ko-KR" altLang="en-US" sz="2000" dirty="0">
                <a:latin typeface="+mn-ea"/>
              </a:rPr>
              <a:t>명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수학 </a:t>
            </a:r>
            <a:r>
              <a:rPr lang="en-US" altLang="ko-KR" sz="2000" dirty="0">
                <a:latin typeface="+mn-ea"/>
              </a:rPr>
              <a:t>6</a:t>
            </a:r>
            <a:r>
              <a:rPr lang="ko-KR" altLang="en-US" sz="2000" dirty="0">
                <a:latin typeface="+mn-ea"/>
              </a:rPr>
              <a:t>명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과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초등학교 </a:t>
            </a:r>
            <a:r>
              <a:rPr lang="en-US" altLang="ko-KR" sz="2000" dirty="0">
                <a:latin typeface="+mn-ea"/>
              </a:rPr>
              <a:t>4</a:t>
            </a:r>
            <a:r>
              <a:rPr lang="ko-KR" altLang="en-US" sz="2000" dirty="0">
                <a:latin typeface="+mn-ea"/>
              </a:rPr>
              <a:t>학년 교사 </a:t>
            </a:r>
            <a:r>
              <a:rPr lang="en-US" altLang="ko-KR" sz="2000" dirty="0">
                <a:latin typeface="+mn-ea"/>
              </a:rPr>
              <a:t>12</a:t>
            </a:r>
            <a:r>
              <a:rPr lang="ko-KR" altLang="en-US" sz="2000" dirty="0">
                <a:latin typeface="+mn-ea"/>
              </a:rPr>
              <a:t>명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영어 </a:t>
            </a:r>
            <a:r>
              <a:rPr lang="en-US" altLang="ko-KR" sz="2000" dirty="0">
                <a:latin typeface="+mn-ea"/>
              </a:rPr>
              <a:t>6</a:t>
            </a:r>
            <a:r>
              <a:rPr lang="ko-KR" altLang="en-US" sz="2000" dirty="0">
                <a:latin typeface="+mn-ea"/>
              </a:rPr>
              <a:t>명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수학 </a:t>
            </a:r>
            <a:r>
              <a:rPr lang="en-US" altLang="ko-KR" sz="2000" dirty="0">
                <a:latin typeface="+mn-ea"/>
              </a:rPr>
              <a:t>6</a:t>
            </a:r>
            <a:r>
              <a:rPr lang="ko-KR" altLang="en-US" sz="2000" dirty="0">
                <a:latin typeface="+mn-ea"/>
              </a:rPr>
              <a:t>명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 모집</a:t>
            </a:r>
            <a:endParaRPr lang="en-US" altLang="ko-KR" sz="2000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+mn-ea"/>
              </a:rPr>
              <a:t>학생들의 </a:t>
            </a:r>
            <a:r>
              <a:rPr lang="en-US" altLang="ko-KR" sz="2000" dirty="0">
                <a:latin typeface="+mn-ea"/>
              </a:rPr>
              <a:t>80% </a:t>
            </a:r>
            <a:r>
              <a:rPr lang="ko-KR" altLang="en-US" sz="2000" dirty="0">
                <a:latin typeface="+mn-ea"/>
              </a:rPr>
              <a:t>이상이 연구 참여를 희망하고 최소 학생 수가 </a:t>
            </a:r>
            <a:r>
              <a:rPr lang="en-US" altLang="ko-KR" sz="2000" dirty="0">
                <a:latin typeface="+mn-ea"/>
              </a:rPr>
              <a:t>10</a:t>
            </a:r>
            <a:r>
              <a:rPr lang="ko-KR" altLang="en-US" sz="2000" dirty="0">
                <a:latin typeface="+mn-ea"/>
              </a:rPr>
              <a:t>명 이상인 학급으로 선정</a:t>
            </a:r>
            <a:endParaRPr lang="en-US" altLang="ko-KR" sz="2000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+mn-ea"/>
              </a:rPr>
              <a:t>각 학교급에서 전문적학습공동체에 참여하는 실험집단</a:t>
            </a:r>
            <a:r>
              <a:rPr lang="en-US" altLang="ko-KR" sz="2000" dirty="0">
                <a:latin typeface="+mn-ea"/>
              </a:rPr>
              <a:t>(12</a:t>
            </a:r>
            <a:r>
              <a:rPr lang="ko-KR" altLang="en-US" sz="2000" dirty="0">
                <a:latin typeface="+mn-ea"/>
              </a:rPr>
              <a:t>명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과 참여하지 않는 통제집단</a:t>
            </a:r>
            <a:r>
              <a:rPr lang="en-US" altLang="ko-KR" sz="2000" dirty="0">
                <a:latin typeface="+mn-ea"/>
              </a:rPr>
              <a:t>(12</a:t>
            </a:r>
            <a:r>
              <a:rPr lang="ko-KR" altLang="en-US" sz="2000" dirty="0">
                <a:latin typeface="+mn-ea"/>
              </a:rPr>
              <a:t>명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으로 균등하게 무선할당</a:t>
            </a:r>
            <a:endParaRPr lang="en-US" altLang="ko-KR" sz="2000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B3099A79-440D-4D9C-B593-F83C0E16D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91067" y="956734"/>
            <a:ext cx="11209867" cy="16933"/>
          </a:xfrm>
          <a:prstGeom prst="rect">
            <a:avLst/>
          </a:prstGeom>
        </p:spPr>
      </p:pic>
      <p:sp>
        <p:nvSpPr>
          <p:cNvPr id="5" name="TextBox 12">
            <a:extLst>
              <a:ext uri="{FF2B5EF4-FFF2-40B4-BE49-F238E27FC236}">
                <a16:creationId xmlns:a16="http://schemas.microsoft.com/office/drawing/2014/main" id="{251762DB-8626-455C-BDE7-1EA8F00EF747}"/>
              </a:ext>
            </a:extLst>
          </p:cNvPr>
          <p:cNvSpPr txBox="1"/>
          <p:nvPr/>
        </p:nvSpPr>
        <p:spPr>
          <a:xfrm>
            <a:off x="609600" y="338667"/>
            <a:ext cx="626533" cy="5418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sz="3067" dirty="0">
                <a:solidFill>
                  <a:srgbClr val="3A4CA8"/>
                </a:solidFill>
                <a:latin typeface="Pretendard Bold"/>
              </a:rPr>
              <a:t>07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07E89AC-80F0-494D-98FD-C5791DB0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558" y="455490"/>
            <a:ext cx="10673175" cy="430887"/>
          </a:xfrm>
        </p:spPr>
        <p:txBody>
          <a:bodyPr/>
          <a:lstStyle/>
          <a:p>
            <a:r>
              <a:rPr lang="ko-KR" altLang="en-US" sz="2800" dirty="0">
                <a:solidFill>
                  <a:schemeClr val="tx1"/>
                </a:solidFill>
              </a:rPr>
              <a:t>과제</a:t>
            </a:r>
            <a:r>
              <a:rPr lang="en-US" altLang="ko-KR" sz="2800" dirty="0">
                <a:solidFill>
                  <a:schemeClr val="tx1"/>
                </a:solidFill>
              </a:rPr>
              <a:t>2 </a:t>
            </a:r>
            <a:r>
              <a:rPr lang="ko-KR" altLang="en-US" sz="2800" dirty="0">
                <a:solidFill>
                  <a:schemeClr val="tx1"/>
                </a:solidFill>
              </a:rPr>
              <a:t>질적 연구 개요</a:t>
            </a:r>
            <a:endParaRPr lang="ko-KR" altLang="en-US" sz="1800" dirty="0">
              <a:solidFill>
                <a:schemeClr val="tx1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982A7E-5D5E-47B4-B850-389236CF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B83E520D-EC61-411A-961B-2E0FA20DF918}" type="slidenum">
              <a:rPr lang="en-US" altLang="ko-KR" smtClean="0"/>
              <a:pPr/>
              <a:t>17</a:t>
            </a:fld>
            <a:r>
              <a:rPr lang="en-US" altLang="ko-KR"/>
              <a:t> -</a:t>
            </a:r>
          </a:p>
        </p:txBody>
      </p:sp>
      <p:sp>
        <p:nvSpPr>
          <p:cNvPr id="7" name="슬라이드 번호 개체 틀 2">
            <a:extLst>
              <a:ext uri="{FF2B5EF4-FFF2-40B4-BE49-F238E27FC236}">
                <a16:creationId xmlns:a16="http://schemas.microsoft.com/office/drawing/2014/main" id="{A445E90C-227E-4E60-BDB2-A6D246297572}"/>
              </a:ext>
            </a:extLst>
          </p:cNvPr>
          <p:cNvSpPr txBox="1">
            <a:spLocks/>
          </p:cNvSpPr>
          <p:nvPr/>
        </p:nvSpPr>
        <p:spPr>
          <a:xfrm>
            <a:off x="11667744" y="6526250"/>
            <a:ext cx="438912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ko-KR" altLang="en-US" sz="7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1400" b="1" smtClean="0">
                <a:solidFill>
                  <a:schemeClr val="bg1"/>
                </a:solidFill>
              </a:rPr>
              <a:pPr/>
              <a:t>17</a:t>
            </a:fld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226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E19B6A-AC0C-4659-9725-C8A93E2822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067" y="1311999"/>
            <a:ext cx="11209867" cy="330539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연구 절차</a:t>
            </a:r>
            <a:endParaRPr lang="en-US" altLang="ko-KR" sz="2400" dirty="0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+mn-ea"/>
              </a:rPr>
              <a:t>연구 기간은 </a:t>
            </a:r>
            <a:r>
              <a:rPr lang="en-US" altLang="ko-KR" sz="2000" dirty="0">
                <a:latin typeface="+mn-ea"/>
              </a:rPr>
              <a:t>9</a:t>
            </a:r>
            <a:r>
              <a:rPr lang="ko-KR" altLang="en-US" sz="2000" dirty="0">
                <a:latin typeface="+mn-ea"/>
              </a:rPr>
              <a:t>월부터 </a:t>
            </a:r>
            <a:r>
              <a:rPr lang="en-US" altLang="ko-KR" sz="2000" dirty="0">
                <a:latin typeface="+mn-ea"/>
              </a:rPr>
              <a:t>11</a:t>
            </a:r>
            <a:r>
              <a:rPr lang="ko-KR" altLang="en-US" sz="2000" dirty="0">
                <a:latin typeface="+mn-ea"/>
              </a:rPr>
              <a:t>월까지 총 </a:t>
            </a:r>
            <a:r>
              <a:rPr lang="en-US" altLang="ko-KR" dirty="0">
                <a:latin typeface="+mn-ea"/>
              </a:rPr>
              <a:t>9</a:t>
            </a:r>
            <a:r>
              <a:rPr lang="ko-KR" altLang="en-US" sz="2000" dirty="0">
                <a:latin typeface="+mn-ea"/>
              </a:rPr>
              <a:t>주가 소요되며 사전검사와 사후검사에서 수업 촬영</a:t>
            </a:r>
            <a:r>
              <a:rPr lang="en-US" altLang="ko-KR" sz="2000" dirty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 면담</a:t>
            </a:r>
            <a:r>
              <a:rPr lang="en-US" altLang="ko-KR" sz="2000" dirty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 설문조사 실시</a:t>
            </a:r>
            <a:endParaRPr lang="en-US" altLang="ko-KR" sz="2000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+mn-ea"/>
              </a:rPr>
              <a:t>처치집단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총 </a:t>
            </a:r>
            <a:r>
              <a:rPr lang="en-US" altLang="ko-KR" dirty="0">
                <a:latin typeface="+mn-ea"/>
              </a:rPr>
              <a:t>5</a:t>
            </a:r>
            <a:r>
              <a:rPr lang="ko-KR" altLang="en-US" sz="2000" dirty="0">
                <a:latin typeface="+mn-ea"/>
              </a:rPr>
              <a:t>주 동안 온라인에서 실시간으로 전문적학습공동체 활동 실시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매주 </a:t>
            </a:r>
            <a:r>
              <a:rPr lang="en-US" altLang="ko-KR" sz="2000" dirty="0">
                <a:latin typeface="+mn-ea"/>
              </a:rPr>
              <a:t>2</a:t>
            </a:r>
            <a:r>
              <a:rPr lang="ko-KR" altLang="en-US" sz="2000" dirty="0">
                <a:latin typeface="+mn-ea"/>
              </a:rPr>
              <a:t>시간</a:t>
            </a:r>
            <a:r>
              <a:rPr lang="en-US" altLang="ko-KR" sz="2000" dirty="0">
                <a:latin typeface="+mn-ea"/>
              </a:rPr>
              <a:t>) 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테크놀로지 활용 수업에 대한 강의</a:t>
            </a:r>
            <a:r>
              <a:rPr lang="en-US" altLang="ko-KR" dirty="0">
                <a:latin typeface="+mn-ea"/>
              </a:rPr>
              <a:t>(1</a:t>
            </a:r>
            <a:r>
              <a:rPr lang="ko-KR" altLang="en-US" dirty="0">
                <a:latin typeface="+mn-ea"/>
              </a:rPr>
              <a:t>주</a:t>
            </a:r>
            <a:r>
              <a:rPr lang="en-US" altLang="ko-KR" dirty="0">
                <a:latin typeface="+mn-ea"/>
              </a:rPr>
              <a:t>),</a:t>
            </a:r>
            <a:r>
              <a:rPr lang="ko-KR" altLang="en-US" dirty="0">
                <a:latin typeface="+mn-ea"/>
              </a:rPr>
              <a:t> 수업 비디오에 대한 협력적 성찰</a:t>
            </a:r>
            <a:r>
              <a:rPr lang="en-US" altLang="ko-KR" dirty="0">
                <a:latin typeface="+mn-ea"/>
              </a:rPr>
              <a:t>(3</a:t>
            </a:r>
            <a:r>
              <a:rPr lang="ko-KR" altLang="en-US" dirty="0">
                <a:latin typeface="+mn-ea"/>
              </a:rPr>
              <a:t>주</a:t>
            </a:r>
            <a:r>
              <a:rPr lang="en-US" altLang="ko-KR" dirty="0">
                <a:latin typeface="+mn-ea"/>
              </a:rPr>
              <a:t>),</a:t>
            </a:r>
            <a:r>
              <a:rPr lang="ko-KR" altLang="en-US" dirty="0">
                <a:latin typeface="+mn-ea"/>
              </a:rPr>
              <a:t> 학습 내용 종합</a:t>
            </a:r>
            <a:r>
              <a:rPr lang="en-US" altLang="ko-KR" dirty="0">
                <a:latin typeface="+mn-ea"/>
              </a:rPr>
              <a:t>(1</a:t>
            </a:r>
            <a:r>
              <a:rPr lang="ko-KR" altLang="en-US" dirty="0">
                <a:latin typeface="+mn-ea"/>
              </a:rPr>
              <a:t>주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영어교과팀과 수학교과팀을 구분하여 </a:t>
            </a:r>
            <a:r>
              <a:rPr lang="en-US" altLang="ko-KR" dirty="0">
                <a:latin typeface="+mn-ea"/>
              </a:rPr>
              <a:t>6</a:t>
            </a:r>
            <a:r>
              <a:rPr lang="ko-KR" altLang="en-US" dirty="0">
                <a:latin typeface="+mn-ea"/>
              </a:rPr>
              <a:t>명씩 전문적학습공동체 활동 실시 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+mn-ea"/>
              </a:rPr>
              <a:t>통제집단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테크놀로지 활용 수업에 대한 강의 후 개별 성찰 </a:t>
            </a:r>
            <a:endParaRPr lang="en-US" altLang="ko-KR" sz="2000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2000" dirty="0">
              <a:latin typeface="+mn-ea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B3099A79-440D-4D9C-B593-F83C0E16D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91067" y="956734"/>
            <a:ext cx="11209867" cy="16933"/>
          </a:xfrm>
          <a:prstGeom prst="rect">
            <a:avLst/>
          </a:prstGeom>
        </p:spPr>
      </p:pic>
      <p:sp>
        <p:nvSpPr>
          <p:cNvPr id="5" name="TextBox 12">
            <a:extLst>
              <a:ext uri="{FF2B5EF4-FFF2-40B4-BE49-F238E27FC236}">
                <a16:creationId xmlns:a16="http://schemas.microsoft.com/office/drawing/2014/main" id="{251762DB-8626-455C-BDE7-1EA8F00EF747}"/>
              </a:ext>
            </a:extLst>
          </p:cNvPr>
          <p:cNvSpPr txBox="1"/>
          <p:nvPr/>
        </p:nvSpPr>
        <p:spPr>
          <a:xfrm>
            <a:off x="609600" y="338667"/>
            <a:ext cx="626533" cy="5418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sz="3067" dirty="0">
                <a:solidFill>
                  <a:srgbClr val="3A4CA8"/>
                </a:solidFill>
                <a:latin typeface="Pretendard Bold"/>
              </a:rPr>
              <a:t>07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07E89AC-80F0-494D-98FD-C5791DB0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558" y="455490"/>
            <a:ext cx="10673175" cy="430887"/>
          </a:xfrm>
        </p:spPr>
        <p:txBody>
          <a:bodyPr/>
          <a:lstStyle/>
          <a:p>
            <a:r>
              <a:rPr lang="ko-KR" altLang="en-US" sz="2800" dirty="0">
                <a:solidFill>
                  <a:schemeClr val="tx1"/>
                </a:solidFill>
              </a:rPr>
              <a:t>과제</a:t>
            </a:r>
            <a:r>
              <a:rPr lang="en-US" altLang="ko-KR" sz="2800" dirty="0">
                <a:solidFill>
                  <a:schemeClr val="tx1"/>
                </a:solidFill>
              </a:rPr>
              <a:t>2 </a:t>
            </a:r>
            <a:r>
              <a:rPr lang="ko-KR" altLang="en-US" sz="2800" dirty="0">
                <a:solidFill>
                  <a:schemeClr val="tx1"/>
                </a:solidFill>
              </a:rPr>
              <a:t>질적 연구 개요</a:t>
            </a:r>
            <a:endParaRPr lang="ko-KR" altLang="en-US" sz="1800" dirty="0">
              <a:solidFill>
                <a:schemeClr val="tx1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05B0E1-1981-4C35-AB99-8CF077A8920A}"/>
              </a:ext>
            </a:extLst>
          </p:cNvPr>
          <p:cNvSpPr/>
          <p:nvPr/>
        </p:nvSpPr>
        <p:spPr>
          <a:xfrm>
            <a:off x="2343149" y="4822558"/>
            <a:ext cx="1580337" cy="1263806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사전검사</a:t>
            </a:r>
            <a:endParaRPr lang="en-US" altLang="ko-KR" sz="1600" dirty="0"/>
          </a:p>
          <a:p>
            <a:pPr algn="ctr"/>
            <a:r>
              <a:rPr lang="en-US" altLang="ko-KR" sz="1600" dirty="0"/>
              <a:t>(2</a:t>
            </a:r>
            <a:r>
              <a:rPr lang="ko-KR" altLang="en-US" sz="1600" dirty="0"/>
              <a:t>주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519A9-FDB5-4E3B-95EF-57BFF4762F0F}"/>
              </a:ext>
            </a:extLst>
          </p:cNvPr>
          <p:cNvSpPr/>
          <p:nvPr/>
        </p:nvSpPr>
        <p:spPr>
          <a:xfrm>
            <a:off x="3923489" y="4823485"/>
            <a:ext cx="3935206" cy="631903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전문학습공동체 </a:t>
            </a:r>
            <a:r>
              <a:rPr lang="en-US" altLang="ko-KR" sz="1600" dirty="0"/>
              <a:t>(5</a:t>
            </a:r>
            <a:r>
              <a:rPr lang="ko-KR" altLang="en-US" sz="1600" dirty="0"/>
              <a:t>주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344A48-AF1B-45CA-AD4E-8B8978096CDB}"/>
              </a:ext>
            </a:extLst>
          </p:cNvPr>
          <p:cNvSpPr/>
          <p:nvPr/>
        </p:nvSpPr>
        <p:spPr>
          <a:xfrm>
            <a:off x="7851458" y="4822558"/>
            <a:ext cx="1580336" cy="1263806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사후검사</a:t>
            </a:r>
            <a:endParaRPr lang="en-US" altLang="ko-KR" sz="1600" dirty="0"/>
          </a:p>
          <a:p>
            <a:pPr algn="ctr"/>
            <a:r>
              <a:rPr lang="en-US" altLang="ko-KR" sz="1600" dirty="0"/>
              <a:t>(2</a:t>
            </a:r>
            <a:r>
              <a:rPr lang="ko-KR" altLang="en-US" sz="1600" dirty="0"/>
              <a:t>주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104804-0209-4280-ACEA-46C33E31FAA9}"/>
              </a:ext>
            </a:extLst>
          </p:cNvPr>
          <p:cNvSpPr/>
          <p:nvPr/>
        </p:nvSpPr>
        <p:spPr>
          <a:xfrm>
            <a:off x="3923488" y="5455388"/>
            <a:ext cx="3935206" cy="631903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개별 성찰 </a:t>
            </a:r>
            <a:r>
              <a:rPr lang="en-US" altLang="ko-KR" sz="1600" dirty="0"/>
              <a:t>(5</a:t>
            </a:r>
            <a:r>
              <a:rPr lang="ko-KR" altLang="en-US" sz="1600" dirty="0"/>
              <a:t>주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227FCD-60D1-41B0-B7A2-8565EA39558E}"/>
              </a:ext>
            </a:extLst>
          </p:cNvPr>
          <p:cNvSpPr txBox="1"/>
          <p:nvPr/>
        </p:nvSpPr>
        <p:spPr>
          <a:xfrm>
            <a:off x="1037961" y="49652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처치집단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BD53BA-D2D3-430B-A841-E417294B952C}"/>
              </a:ext>
            </a:extLst>
          </p:cNvPr>
          <p:cNvSpPr txBox="1"/>
          <p:nvPr/>
        </p:nvSpPr>
        <p:spPr>
          <a:xfrm>
            <a:off x="1037962" y="55222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통제집단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CEED4D9-DD25-44F9-B83A-D63E5815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B83E520D-EC61-411A-961B-2E0FA20DF918}" type="slidenum">
              <a:rPr lang="en-US" altLang="ko-KR" smtClean="0"/>
              <a:pPr/>
              <a:t>18</a:t>
            </a:fld>
            <a:r>
              <a:rPr lang="en-US" altLang="ko-KR"/>
              <a:t> -</a:t>
            </a:r>
          </a:p>
        </p:txBody>
      </p:sp>
      <p:sp>
        <p:nvSpPr>
          <p:cNvPr id="18" name="슬라이드 번호 개체 틀 2">
            <a:extLst>
              <a:ext uri="{FF2B5EF4-FFF2-40B4-BE49-F238E27FC236}">
                <a16:creationId xmlns:a16="http://schemas.microsoft.com/office/drawing/2014/main" id="{2AA8E416-C0BF-471A-8F3C-10CDE997B34F}"/>
              </a:ext>
            </a:extLst>
          </p:cNvPr>
          <p:cNvSpPr txBox="1">
            <a:spLocks/>
          </p:cNvSpPr>
          <p:nvPr/>
        </p:nvSpPr>
        <p:spPr>
          <a:xfrm>
            <a:off x="11667744" y="6526250"/>
            <a:ext cx="438912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ko-KR" altLang="en-US" sz="7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1400" b="1" smtClean="0">
                <a:solidFill>
                  <a:schemeClr val="bg1"/>
                </a:solidFill>
              </a:rPr>
              <a:pPr/>
              <a:t>18</a:t>
            </a:fld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952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E19B6A-AC0C-4659-9725-C8A93E2822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067" y="1035003"/>
            <a:ext cx="11209866" cy="259288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자료의 수집과 분석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800" dirty="0"/>
              <a:t>비디오 자료</a:t>
            </a:r>
            <a:r>
              <a:rPr lang="en-US" altLang="ko-KR" sz="1800" dirty="0"/>
              <a:t>: </a:t>
            </a:r>
            <a:r>
              <a:rPr lang="ko-KR" altLang="en-US" sz="1800" dirty="0"/>
              <a:t>수업 비디오를 </a:t>
            </a:r>
            <a:r>
              <a:rPr lang="en-US" altLang="ko-KR" sz="1800" dirty="0"/>
              <a:t>PICRAT </a:t>
            </a:r>
            <a:r>
              <a:rPr lang="ko-KR" altLang="en-US" sz="1800" dirty="0"/>
              <a:t>모형</a:t>
            </a:r>
            <a:r>
              <a:rPr lang="en-US" altLang="ko-KR" sz="1800" dirty="0"/>
              <a:t>(</a:t>
            </a:r>
            <a:r>
              <a:rPr lang="en-US" altLang="ko-KR" sz="1800" dirty="0" err="1"/>
              <a:t>Kimmons</a:t>
            </a:r>
            <a:r>
              <a:rPr lang="en-US" altLang="ko-KR" sz="1800" dirty="0"/>
              <a:t> et al., 2020)</a:t>
            </a:r>
            <a:r>
              <a:rPr lang="ko-KR" altLang="en-US" sz="1800" dirty="0"/>
              <a:t>을 적용하여 분석하고</a:t>
            </a:r>
            <a:r>
              <a:rPr lang="en-US" altLang="ko-KR" sz="1800" dirty="0"/>
              <a:t>, </a:t>
            </a:r>
            <a:r>
              <a:rPr lang="ko-KR" altLang="en-US" sz="1800" dirty="0"/>
              <a:t>그 결과를 </a:t>
            </a:r>
            <a:r>
              <a:rPr lang="en-US" altLang="ko-KR" sz="1800" dirty="0"/>
              <a:t>ENA(epistemic network analysis)</a:t>
            </a:r>
            <a:r>
              <a:rPr lang="ko-KR" altLang="en-US" sz="1800" dirty="0"/>
              <a:t>로 분석하여 실험집단과 통제집단의 활동 패턴의 차이 비교</a:t>
            </a:r>
            <a:r>
              <a:rPr lang="en-US" altLang="ko-KR" sz="1800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800" dirty="0"/>
              <a:t>면담 자료</a:t>
            </a:r>
            <a:r>
              <a:rPr lang="en-US" altLang="ko-KR" sz="1800" dirty="0"/>
              <a:t>: AIDT </a:t>
            </a:r>
            <a:r>
              <a:rPr lang="ko-KR" altLang="en-US" sz="1800" dirty="0"/>
              <a:t>활용 수업의 효과와 개선점을 조사하기 위해 참여 교사를 개별적으로 면담하고 학급당 학생 </a:t>
            </a:r>
            <a:r>
              <a:rPr lang="en-US" altLang="ko-KR" sz="1800" dirty="0"/>
              <a:t>3</a:t>
            </a:r>
            <a:r>
              <a:rPr lang="ko-KR" altLang="en-US" sz="1800" dirty="0"/>
              <a:t>명씩 </a:t>
            </a:r>
            <a:r>
              <a:rPr lang="en-US" altLang="ko-KR" sz="1800" dirty="0"/>
              <a:t>FGI</a:t>
            </a:r>
            <a:r>
              <a:rPr lang="ko-KR" altLang="en-US" sz="1800" dirty="0"/>
              <a:t> 실시 </a:t>
            </a:r>
            <a:r>
              <a:rPr lang="en-US" altLang="ko-KR" sz="1800" dirty="0"/>
              <a:t>  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800" dirty="0"/>
              <a:t>설문 자료</a:t>
            </a:r>
            <a:r>
              <a:rPr lang="en-US" altLang="ko-KR" sz="1800" dirty="0"/>
              <a:t>:</a:t>
            </a:r>
            <a:r>
              <a:rPr lang="ko-KR" altLang="en-US" sz="1800" dirty="0"/>
              <a:t> 학생의 </a:t>
            </a:r>
            <a:r>
              <a:rPr lang="ko-KR" altLang="en-US" sz="1800" dirty="0" err="1"/>
              <a:t>상황흥미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AIDT</a:t>
            </a:r>
            <a:r>
              <a:rPr lang="ko-KR" altLang="en-US" sz="1800" dirty="0"/>
              <a:t> 유용성</a:t>
            </a:r>
            <a:r>
              <a:rPr lang="en-US" altLang="ko-KR" sz="1800" dirty="0"/>
              <a:t>,</a:t>
            </a:r>
            <a:r>
              <a:rPr lang="ko-KR" altLang="en-US" sz="1800" dirty="0"/>
              <a:t> 수업 만족도 등 </a:t>
            </a:r>
            <a:endParaRPr lang="en-US" altLang="ko-KR" sz="18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800" dirty="0"/>
              <a:t>로그 데이터</a:t>
            </a:r>
            <a:r>
              <a:rPr lang="en-US" altLang="ko-KR" sz="1800" dirty="0"/>
              <a:t>: AIDT </a:t>
            </a:r>
            <a:r>
              <a:rPr lang="ko-KR" altLang="en-US" sz="1800" dirty="0"/>
              <a:t>로그 데이터를 수집하여 실험집단과 통제집단의 교수학습 활동의 차이 분석</a:t>
            </a:r>
            <a:r>
              <a:rPr lang="en-US" altLang="ko-KR" sz="1800" dirty="0"/>
              <a:t>  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B3099A79-440D-4D9C-B593-F83C0E16D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91067" y="956734"/>
            <a:ext cx="11209867" cy="16933"/>
          </a:xfrm>
          <a:prstGeom prst="rect">
            <a:avLst/>
          </a:prstGeom>
        </p:spPr>
      </p:pic>
      <p:sp>
        <p:nvSpPr>
          <p:cNvPr id="5" name="TextBox 12">
            <a:extLst>
              <a:ext uri="{FF2B5EF4-FFF2-40B4-BE49-F238E27FC236}">
                <a16:creationId xmlns:a16="http://schemas.microsoft.com/office/drawing/2014/main" id="{251762DB-8626-455C-BDE7-1EA8F00EF747}"/>
              </a:ext>
            </a:extLst>
          </p:cNvPr>
          <p:cNvSpPr txBox="1"/>
          <p:nvPr/>
        </p:nvSpPr>
        <p:spPr>
          <a:xfrm>
            <a:off x="609600" y="338667"/>
            <a:ext cx="626533" cy="5418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sz="3067" dirty="0">
                <a:solidFill>
                  <a:srgbClr val="3A4CA8"/>
                </a:solidFill>
                <a:latin typeface="Pretendard Bold"/>
              </a:rPr>
              <a:t>07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07E89AC-80F0-494D-98FD-C5791DB0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558" y="455490"/>
            <a:ext cx="10673175" cy="430887"/>
          </a:xfrm>
        </p:spPr>
        <p:txBody>
          <a:bodyPr/>
          <a:lstStyle/>
          <a:p>
            <a:r>
              <a:rPr lang="ko-KR" altLang="en-US" sz="2800" dirty="0">
                <a:solidFill>
                  <a:schemeClr val="tx1"/>
                </a:solidFill>
              </a:rPr>
              <a:t>과제</a:t>
            </a:r>
            <a:r>
              <a:rPr lang="en-US" altLang="ko-KR" sz="2800" dirty="0">
                <a:solidFill>
                  <a:schemeClr val="tx1"/>
                </a:solidFill>
              </a:rPr>
              <a:t>2 </a:t>
            </a:r>
            <a:r>
              <a:rPr lang="ko-KR" altLang="en-US" sz="2800" dirty="0">
                <a:solidFill>
                  <a:schemeClr val="tx1"/>
                </a:solidFill>
              </a:rPr>
              <a:t>질적 연구 개요</a:t>
            </a:r>
            <a:endParaRPr lang="ko-KR" altLang="en-US" sz="1800" dirty="0">
              <a:solidFill>
                <a:schemeClr val="tx1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AECD9CB-BE13-484C-BDDF-E79985B58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081" y="3586915"/>
            <a:ext cx="3754242" cy="28155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4ADF47D-665B-421F-B812-0A9F722CD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2399" y="3820305"/>
            <a:ext cx="3104682" cy="24901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E05F4DF-5687-4FF4-BF62-0C6D575034D5}"/>
              </a:ext>
            </a:extLst>
          </p:cNvPr>
          <p:cNvSpPr txBox="1"/>
          <p:nvPr/>
        </p:nvSpPr>
        <p:spPr>
          <a:xfrm>
            <a:off x="1574800" y="3890531"/>
            <a:ext cx="153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PICRAT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모형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6D6A5C-BD2A-4337-AC13-79390B6C5773}"/>
              </a:ext>
            </a:extLst>
          </p:cNvPr>
          <p:cNvSpPr txBox="1"/>
          <p:nvPr/>
        </p:nvSpPr>
        <p:spPr>
          <a:xfrm>
            <a:off x="6565323" y="3890531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ENA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분석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E1BEF6-149D-4B59-9925-3125429F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B83E520D-EC61-411A-961B-2E0FA20DF918}" type="slidenum">
              <a:rPr lang="en-US" altLang="ko-KR" smtClean="0"/>
              <a:pPr/>
              <a:t>19</a:t>
            </a:fld>
            <a:r>
              <a:rPr lang="en-US" altLang="ko-KR"/>
              <a:t> -</a:t>
            </a:r>
          </a:p>
        </p:txBody>
      </p:sp>
      <p:sp>
        <p:nvSpPr>
          <p:cNvPr id="11" name="슬라이드 번호 개체 틀 2">
            <a:extLst>
              <a:ext uri="{FF2B5EF4-FFF2-40B4-BE49-F238E27FC236}">
                <a16:creationId xmlns:a16="http://schemas.microsoft.com/office/drawing/2014/main" id="{5C44037A-C5C2-4A72-A0F2-E14E7D8CBB0B}"/>
              </a:ext>
            </a:extLst>
          </p:cNvPr>
          <p:cNvSpPr txBox="1">
            <a:spLocks/>
          </p:cNvSpPr>
          <p:nvPr/>
        </p:nvSpPr>
        <p:spPr>
          <a:xfrm>
            <a:off x="11667744" y="6526250"/>
            <a:ext cx="438912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ko-KR" altLang="en-US" sz="7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1400" b="1" smtClean="0">
                <a:solidFill>
                  <a:schemeClr val="bg1"/>
                </a:solidFill>
              </a:rPr>
              <a:pPr/>
              <a:t>19</a:t>
            </a:fld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39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9668F9B-A7CC-48C9-9D06-E7DAFFE34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99195"/>
            <a:ext cx="10241280" cy="1234440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5AB2A02-10DF-4B2A-A25B-C348C3AAC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00. </a:t>
            </a:r>
            <a:r>
              <a:rPr lang="ko-KR" altLang="en-US" b="1" dirty="0">
                <a:latin typeface="+mn-ea"/>
              </a:rPr>
              <a:t>연구진 구성</a:t>
            </a:r>
            <a:endParaRPr lang="en-US" altLang="ko-KR" b="1" dirty="0">
              <a:latin typeface="+mn-ea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01. </a:t>
            </a:r>
            <a:r>
              <a:rPr lang="ko-KR" altLang="en-US" b="1" dirty="0">
                <a:latin typeface="+mn-ea"/>
              </a:rPr>
              <a:t>제안요청서 대비 연구 제안 내용</a:t>
            </a:r>
            <a:r>
              <a:rPr lang="en-US" altLang="ko-KR" b="1" dirty="0">
                <a:latin typeface="+mn-ea"/>
              </a:rPr>
              <a:t>: </a:t>
            </a:r>
            <a:r>
              <a:rPr lang="ko-KR" altLang="en-US" b="1" dirty="0">
                <a:latin typeface="+mn-ea"/>
              </a:rPr>
              <a:t>과제</a:t>
            </a:r>
            <a:r>
              <a:rPr lang="en-US" altLang="ko-KR" b="1" dirty="0">
                <a:latin typeface="+mn-ea"/>
              </a:rPr>
              <a:t>1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02. </a:t>
            </a:r>
            <a:r>
              <a:rPr lang="ko-KR" altLang="en-US" b="1" dirty="0">
                <a:latin typeface="+mn-ea"/>
              </a:rPr>
              <a:t>종단연구 관연 이슈</a:t>
            </a:r>
            <a:r>
              <a:rPr lang="en-US" altLang="ko-KR" b="1" dirty="0">
                <a:latin typeface="+mn-ea"/>
              </a:rPr>
              <a:t>: </a:t>
            </a:r>
            <a:r>
              <a:rPr lang="ko-KR" altLang="en-US" b="1" dirty="0">
                <a:latin typeface="+mn-ea"/>
              </a:rPr>
              <a:t>사전 설문 실시</a:t>
            </a:r>
            <a:endParaRPr lang="en-US" altLang="ko-KR" b="1" dirty="0">
              <a:latin typeface="+mn-ea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03. </a:t>
            </a:r>
            <a:r>
              <a:rPr lang="ko-KR" altLang="en-US" b="1" dirty="0">
                <a:latin typeface="+mn-ea"/>
              </a:rPr>
              <a:t>제안요청서 대비 연구 제안 내용</a:t>
            </a:r>
            <a:r>
              <a:rPr lang="en-US" altLang="ko-KR" b="1" dirty="0">
                <a:latin typeface="+mn-ea"/>
              </a:rPr>
              <a:t>: </a:t>
            </a:r>
            <a:r>
              <a:rPr lang="ko-KR" altLang="en-US" b="1" dirty="0">
                <a:latin typeface="+mn-ea"/>
              </a:rPr>
              <a:t>성취도 검사 개발</a:t>
            </a:r>
            <a:endParaRPr lang="en-US" altLang="ko-KR" b="1" dirty="0">
              <a:latin typeface="+mn-ea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04. </a:t>
            </a:r>
            <a:r>
              <a:rPr lang="ko-KR" altLang="en-US" b="1" dirty="0">
                <a:latin typeface="+mn-ea"/>
              </a:rPr>
              <a:t>성취도 검사 개발 관련 이슈</a:t>
            </a:r>
            <a:endParaRPr lang="en-US" altLang="ko-KR" b="1" dirty="0">
              <a:latin typeface="+mn-ea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05. </a:t>
            </a:r>
            <a:r>
              <a:rPr lang="ko-KR" altLang="en-US" b="1" dirty="0">
                <a:latin typeface="+mn-ea"/>
              </a:rPr>
              <a:t>제안요청서 대비 연구 제안 내용</a:t>
            </a:r>
            <a:r>
              <a:rPr lang="en-US" altLang="ko-KR" b="1" dirty="0">
                <a:latin typeface="+mn-ea"/>
              </a:rPr>
              <a:t>: </a:t>
            </a:r>
            <a:r>
              <a:rPr lang="ko-KR" altLang="en-US" b="1" dirty="0">
                <a:latin typeface="+mn-ea"/>
              </a:rPr>
              <a:t>과제 </a:t>
            </a:r>
            <a:r>
              <a:rPr lang="en-US" altLang="ko-KR" b="1" dirty="0">
                <a:latin typeface="+mn-ea"/>
              </a:rPr>
              <a:t>2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06. </a:t>
            </a:r>
            <a:r>
              <a:rPr lang="en-US" altLang="ko-KR" b="1" dirty="0">
                <a:latin typeface="+mn-ea"/>
              </a:rPr>
              <a:t>AIDT </a:t>
            </a:r>
            <a:r>
              <a:rPr lang="ko-KR" altLang="en-US" b="1" dirty="0">
                <a:latin typeface="+mn-ea"/>
              </a:rPr>
              <a:t>효과 분석을 위한 실험 설계</a:t>
            </a:r>
            <a:endParaRPr lang="en-US" altLang="ko-KR" b="1" dirty="0">
              <a:latin typeface="+mn-ea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07. </a:t>
            </a:r>
            <a:r>
              <a:rPr lang="ko-KR" altLang="en-US" b="1" dirty="0">
                <a:latin typeface="+mn-ea"/>
              </a:rPr>
              <a:t>과제 </a:t>
            </a:r>
            <a:r>
              <a:rPr lang="en-US" altLang="ko-KR" b="1" dirty="0">
                <a:latin typeface="+mn-ea"/>
              </a:rPr>
              <a:t>2 </a:t>
            </a:r>
            <a:r>
              <a:rPr lang="ko-KR" altLang="en-US" b="1" dirty="0">
                <a:latin typeface="+mn-ea"/>
              </a:rPr>
              <a:t>질적 연구 개요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FF59E64-26F2-4ECE-9644-1471D483F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z="1400" b="1" smtClean="0"/>
              <a:t>2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32869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C83FACE-5D67-4BDB-B843-171BCC3B7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B4DE6A2E-F11F-4A44-98BC-01CEC53EB5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70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B3099A79-440D-4D9C-B593-F83C0E16D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91067" y="956734"/>
            <a:ext cx="11209867" cy="16933"/>
          </a:xfrm>
          <a:prstGeom prst="rect">
            <a:avLst/>
          </a:prstGeom>
        </p:spPr>
      </p:pic>
      <p:sp>
        <p:nvSpPr>
          <p:cNvPr id="5" name="TextBox 12">
            <a:extLst>
              <a:ext uri="{FF2B5EF4-FFF2-40B4-BE49-F238E27FC236}">
                <a16:creationId xmlns:a16="http://schemas.microsoft.com/office/drawing/2014/main" id="{251762DB-8626-455C-BDE7-1EA8F00EF747}"/>
              </a:ext>
            </a:extLst>
          </p:cNvPr>
          <p:cNvSpPr txBox="1"/>
          <p:nvPr/>
        </p:nvSpPr>
        <p:spPr>
          <a:xfrm>
            <a:off x="609600" y="338667"/>
            <a:ext cx="626533" cy="5418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sz="3067" dirty="0">
                <a:solidFill>
                  <a:srgbClr val="3A4CA8"/>
                </a:solidFill>
                <a:latin typeface="Pretendard Bold"/>
              </a:rPr>
              <a:t>00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07E89AC-80F0-494D-98FD-C5791DB0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558" y="455490"/>
            <a:ext cx="10673175" cy="430887"/>
          </a:xfrm>
        </p:spPr>
        <p:txBody>
          <a:bodyPr/>
          <a:lstStyle/>
          <a:p>
            <a:r>
              <a:rPr lang="ko-KR" altLang="en-US" sz="2800" dirty="0">
                <a:solidFill>
                  <a:schemeClr val="tx1"/>
                </a:solidFill>
              </a:rPr>
              <a:t>연구진 구성</a:t>
            </a:r>
            <a:endParaRPr lang="ko-KR" altLang="en-US" sz="1800" dirty="0">
              <a:solidFill>
                <a:schemeClr val="tx1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61CC608-7AB8-4F6F-9C8B-104D6DF6E422}"/>
              </a:ext>
            </a:extLst>
          </p:cNvPr>
          <p:cNvSpPr/>
          <p:nvPr/>
        </p:nvSpPr>
        <p:spPr>
          <a:xfrm>
            <a:off x="6072904" y="2501271"/>
            <a:ext cx="3439783" cy="47548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24030"/>
                </a:lnTo>
                <a:lnTo>
                  <a:pt x="3439783" y="324030"/>
                </a:lnTo>
                <a:lnTo>
                  <a:pt x="3439783" y="475487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B36C610F-14B9-4098-BBA8-5C33F91B397B}"/>
              </a:ext>
            </a:extLst>
          </p:cNvPr>
          <p:cNvSpPr/>
          <p:nvPr/>
        </p:nvSpPr>
        <p:spPr>
          <a:xfrm>
            <a:off x="6072904" y="2501271"/>
            <a:ext cx="1061167" cy="47548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24030"/>
                </a:lnTo>
                <a:lnTo>
                  <a:pt x="1061167" y="324030"/>
                </a:lnTo>
                <a:lnTo>
                  <a:pt x="1061167" y="475487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3B8A62A3-FDF7-4731-B7AC-0E0DDE75A9C8}"/>
              </a:ext>
            </a:extLst>
          </p:cNvPr>
          <p:cNvSpPr/>
          <p:nvPr/>
        </p:nvSpPr>
        <p:spPr>
          <a:xfrm>
            <a:off x="4828079" y="2501271"/>
            <a:ext cx="1244825" cy="47548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44825" y="0"/>
                </a:moveTo>
                <a:lnTo>
                  <a:pt x="1244825" y="324030"/>
                </a:lnTo>
                <a:lnTo>
                  <a:pt x="0" y="324030"/>
                </a:lnTo>
                <a:lnTo>
                  <a:pt x="0" y="475487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4D49AE45-ADD8-469D-9AD9-DBA1561A0D3B}"/>
              </a:ext>
            </a:extLst>
          </p:cNvPr>
          <p:cNvSpPr/>
          <p:nvPr/>
        </p:nvSpPr>
        <p:spPr>
          <a:xfrm>
            <a:off x="2557392" y="2501271"/>
            <a:ext cx="3515512" cy="47548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515512" y="0"/>
                </a:moveTo>
                <a:lnTo>
                  <a:pt x="3515512" y="324030"/>
                </a:lnTo>
                <a:lnTo>
                  <a:pt x="0" y="324030"/>
                </a:lnTo>
                <a:lnTo>
                  <a:pt x="0" y="475487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B7C73D1-F850-40CD-81BD-2F8B864AC2DD}"/>
              </a:ext>
            </a:extLst>
          </p:cNvPr>
          <p:cNvSpPr/>
          <p:nvPr/>
        </p:nvSpPr>
        <p:spPr>
          <a:xfrm>
            <a:off x="4995921" y="1424283"/>
            <a:ext cx="2153966" cy="1076987"/>
          </a:xfrm>
          <a:prstGeom prst="roundRect">
            <a:avLst>
              <a:gd name="adj" fmla="val 10000"/>
            </a:avLst>
          </a:prstGeom>
          <a:solidFill>
            <a:schemeClr val="accent2">
              <a:alpha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8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678BD01A-1084-42AC-973B-A21D407B9C63}"/>
              </a:ext>
            </a:extLst>
          </p:cNvPr>
          <p:cNvSpPr/>
          <p:nvPr/>
        </p:nvSpPr>
        <p:spPr>
          <a:xfrm>
            <a:off x="5177578" y="1596858"/>
            <a:ext cx="2153966" cy="1076987"/>
          </a:xfrm>
          <a:custGeom>
            <a:avLst/>
            <a:gdLst>
              <a:gd name="connsiteX0" fmla="*/ 0 w 2153966"/>
              <a:gd name="connsiteY0" fmla="*/ 107699 h 1076987"/>
              <a:gd name="connsiteX1" fmla="*/ 107699 w 2153966"/>
              <a:gd name="connsiteY1" fmla="*/ 0 h 1076987"/>
              <a:gd name="connsiteX2" fmla="*/ 2046267 w 2153966"/>
              <a:gd name="connsiteY2" fmla="*/ 0 h 1076987"/>
              <a:gd name="connsiteX3" fmla="*/ 2153966 w 2153966"/>
              <a:gd name="connsiteY3" fmla="*/ 107699 h 1076987"/>
              <a:gd name="connsiteX4" fmla="*/ 2153966 w 2153966"/>
              <a:gd name="connsiteY4" fmla="*/ 969288 h 1076987"/>
              <a:gd name="connsiteX5" fmla="*/ 2046267 w 2153966"/>
              <a:gd name="connsiteY5" fmla="*/ 1076987 h 1076987"/>
              <a:gd name="connsiteX6" fmla="*/ 107699 w 2153966"/>
              <a:gd name="connsiteY6" fmla="*/ 1076987 h 1076987"/>
              <a:gd name="connsiteX7" fmla="*/ 0 w 2153966"/>
              <a:gd name="connsiteY7" fmla="*/ 969288 h 1076987"/>
              <a:gd name="connsiteX8" fmla="*/ 0 w 2153966"/>
              <a:gd name="connsiteY8" fmla="*/ 107699 h 1076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3966" h="1076987">
                <a:moveTo>
                  <a:pt x="0" y="107699"/>
                </a:moveTo>
                <a:cubicBezTo>
                  <a:pt x="0" y="48218"/>
                  <a:pt x="48218" y="0"/>
                  <a:pt x="107699" y="0"/>
                </a:cubicBezTo>
                <a:lnTo>
                  <a:pt x="2046267" y="0"/>
                </a:lnTo>
                <a:cubicBezTo>
                  <a:pt x="2105748" y="0"/>
                  <a:pt x="2153966" y="48218"/>
                  <a:pt x="2153966" y="107699"/>
                </a:cubicBezTo>
                <a:lnTo>
                  <a:pt x="2153966" y="969288"/>
                </a:lnTo>
                <a:cubicBezTo>
                  <a:pt x="2153966" y="1028769"/>
                  <a:pt x="2105748" y="1076987"/>
                  <a:pt x="2046267" y="1076987"/>
                </a:cubicBezTo>
                <a:lnTo>
                  <a:pt x="107699" y="1076987"/>
                </a:lnTo>
                <a:cubicBezTo>
                  <a:pt x="48218" y="1076987"/>
                  <a:pt x="0" y="1028769"/>
                  <a:pt x="0" y="969288"/>
                </a:cubicBezTo>
                <a:lnTo>
                  <a:pt x="0" y="107699"/>
                </a:lnTo>
                <a:close/>
              </a:path>
            </a:pathLst>
          </a:custGeom>
          <a:ln>
            <a:solidFill>
              <a:schemeClr val="accent2"/>
            </a:solidFill>
          </a:ln>
        </p:spPr>
        <p:style>
          <a:lnRef idx="2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4414" tIns="134414" rIns="134414" bIns="134414" numCol="1" spcCol="1270" anchor="ctr" anchorCtr="0">
            <a:noAutofit/>
          </a:bodyPr>
          <a:lstStyle/>
          <a:p>
            <a:pPr marL="0" lvl="0" indent="0" algn="ctr" defTabSz="12001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000" b="1" kern="1200" dirty="0">
                <a:latin typeface="+mn-ea"/>
              </a:rPr>
              <a:t>총괄</a:t>
            </a:r>
            <a:endParaRPr lang="en-US" altLang="ko-KR" sz="2000" b="1" kern="1200" dirty="0">
              <a:latin typeface="+mn-ea"/>
            </a:endParaRPr>
          </a:p>
          <a:p>
            <a:pPr marL="0" lvl="0" indent="0" algn="ctr" defTabSz="12001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600" kern="1200" dirty="0">
                <a:latin typeface="+mn-ea"/>
              </a:rPr>
              <a:t>박현정</a:t>
            </a:r>
            <a:r>
              <a:rPr lang="en-US" altLang="ko-KR" sz="1600" kern="1200" dirty="0">
                <a:latin typeface="+mn-ea"/>
              </a:rPr>
              <a:t>(</a:t>
            </a:r>
            <a:r>
              <a:rPr lang="ko-KR" altLang="en-US" sz="1600" kern="1200" dirty="0">
                <a:latin typeface="+mn-ea"/>
              </a:rPr>
              <a:t>서울대</a:t>
            </a:r>
            <a:r>
              <a:rPr lang="en-US" altLang="ko-KR" sz="1600" kern="1200" dirty="0">
                <a:latin typeface="+mn-ea"/>
              </a:rPr>
              <a:t>)</a:t>
            </a:r>
            <a:endParaRPr lang="ko-KR" altLang="en-US" sz="1600" kern="1200" dirty="0">
              <a:latin typeface="+mn-ea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0DB3354-DF59-4D09-817E-5C9513DFAC18}"/>
              </a:ext>
            </a:extLst>
          </p:cNvPr>
          <p:cNvSpPr/>
          <p:nvPr/>
        </p:nvSpPr>
        <p:spPr>
          <a:xfrm>
            <a:off x="1605258" y="2976759"/>
            <a:ext cx="1904266" cy="2626903"/>
          </a:xfrm>
          <a:prstGeom prst="roundRect">
            <a:avLst>
              <a:gd name="adj" fmla="val 10000"/>
            </a:avLst>
          </a:prstGeom>
          <a:solidFill>
            <a:schemeClr val="accent2">
              <a:alpha val="7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A3131AE4-3394-480C-A7C9-637097636B77}"/>
              </a:ext>
            </a:extLst>
          </p:cNvPr>
          <p:cNvSpPr/>
          <p:nvPr/>
        </p:nvSpPr>
        <p:spPr>
          <a:xfrm>
            <a:off x="1786916" y="3149333"/>
            <a:ext cx="1904266" cy="2626903"/>
          </a:xfrm>
          <a:custGeom>
            <a:avLst/>
            <a:gdLst>
              <a:gd name="connsiteX0" fmla="*/ 0 w 1904266"/>
              <a:gd name="connsiteY0" fmla="*/ 190427 h 2626903"/>
              <a:gd name="connsiteX1" fmla="*/ 190427 w 1904266"/>
              <a:gd name="connsiteY1" fmla="*/ 0 h 2626903"/>
              <a:gd name="connsiteX2" fmla="*/ 1713839 w 1904266"/>
              <a:gd name="connsiteY2" fmla="*/ 0 h 2626903"/>
              <a:gd name="connsiteX3" fmla="*/ 1904266 w 1904266"/>
              <a:gd name="connsiteY3" fmla="*/ 190427 h 2626903"/>
              <a:gd name="connsiteX4" fmla="*/ 1904266 w 1904266"/>
              <a:gd name="connsiteY4" fmla="*/ 2436476 h 2626903"/>
              <a:gd name="connsiteX5" fmla="*/ 1713839 w 1904266"/>
              <a:gd name="connsiteY5" fmla="*/ 2626903 h 2626903"/>
              <a:gd name="connsiteX6" fmla="*/ 190427 w 1904266"/>
              <a:gd name="connsiteY6" fmla="*/ 2626903 h 2626903"/>
              <a:gd name="connsiteX7" fmla="*/ 0 w 1904266"/>
              <a:gd name="connsiteY7" fmla="*/ 2436476 h 2626903"/>
              <a:gd name="connsiteX8" fmla="*/ 0 w 1904266"/>
              <a:gd name="connsiteY8" fmla="*/ 190427 h 2626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266" h="2626903">
                <a:moveTo>
                  <a:pt x="0" y="190427"/>
                </a:moveTo>
                <a:cubicBezTo>
                  <a:pt x="0" y="85257"/>
                  <a:pt x="85257" y="0"/>
                  <a:pt x="190427" y="0"/>
                </a:cubicBezTo>
                <a:lnTo>
                  <a:pt x="1713839" y="0"/>
                </a:lnTo>
                <a:cubicBezTo>
                  <a:pt x="1819009" y="0"/>
                  <a:pt x="1904266" y="85257"/>
                  <a:pt x="1904266" y="190427"/>
                </a:cubicBezTo>
                <a:lnTo>
                  <a:pt x="1904266" y="2436476"/>
                </a:lnTo>
                <a:cubicBezTo>
                  <a:pt x="1904266" y="2541646"/>
                  <a:pt x="1819009" y="2626903"/>
                  <a:pt x="1713839" y="2626903"/>
                </a:cubicBezTo>
                <a:lnTo>
                  <a:pt x="190427" y="2626903"/>
                </a:lnTo>
                <a:cubicBezTo>
                  <a:pt x="85257" y="2626903"/>
                  <a:pt x="0" y="2541646"/>
                  <a:pt x="0" y="2436476"/>
                </a:cubicBezTo>
                <a:lnTo>
                  <a:pt x="0" y="190427"/>
                </a:lnTo>
                <a:close/>
              </a:path>
            </a:pathLst>
          </a:custGeom>
          <a:ln>
            <a:solidFill>
              <a:schemeClr val="accent2"/>
            </a:solidFill>
          </a:ln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1024" tIns="151024" rIns="151024" bIns="151024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000" b="1" kern="1200" dirty="0">
                <a:latin typeface="+mn-ea"/>
              </a:rPr>
              <a:t>과제</a:t>
            </a:r>
            <a:r>
              <a:rPr lang="en-US" altLang="ko-KR" sz="2000" b="1" kern="1200" dirty="0">
                <a:latin typeface="+mn-ea"/>
              </a:rPr>
              <a:t>1</a:t>
            </a:r>
          </a:p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000" b="1" kern="1200" dirty="0">
              <a:latin typeface="+mn-ea"/>
            </a:endParaRPr>
          </a:p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600" kern="1200" dirty="0">
                <a:latin typeface="+mn-ea"/>
              </a:rPr>
              <a:t>박현정</a:t>
            </a:r>
            <a:r>
              <a:rPr lang="en-US" altLang="ko-KR" sz="1600" kern="1200" dirty="0">
                <a:latin typeface="+mn-ea"/>
              </a:rPr>
              <a:t>(</a:t>
            </a:r>
            <a:r>
              <a:rPr lang="ko-KR" altLang="en-US" sz="1600" kern="1200" dirty="0">
                <a:latin typeface="+mn-ea"/>
              </a:rPr>
              <a:t>서울대</a:t>
            </a:r>
            <a:r>
              <a:rPr lang="en-US" altLang="ko-KR" sz="1600" kern="1200" dirty="0">
                <a:latin typeface="+mn-ea"/>
              </a:rPr>
              <a:t>)</a:t>
            </a:r>
          </a:p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600" kern="1200" dirty="0" err="1">
                <a:latin typeface="+mn-ea"/>
              </a:rPr>
              <a:t>길혜지</a:t>
            </a:r>
            <a:r>
              <a:rPr lang="en-US" altLang="ko-KR" sz="1600" kern="1200" dirty="0">
                <a:latin typeface="+mn-ea"/>
              </a:rPr>
              <a:t>(</a:t>
            </a:r>
            <a:r>
              <a:rPr lang="ko-KR" altLang="en-US" sz="1600" kern="1200" dirty="0">
                <a:latin typeface="+mn-ea"/>
              </a:rPr>
              <a:t>충북대</a:t>
            </a:r>
            <a:r>
              <a:rPr lang="en-US" altLang="ko-KR" sz="1600" kern="1200" dirty="0">
                <a:latin typeface="+mn-ea"/>
              </a:rPr>
              <a:t>)</a:t>
            </a:r>
          </a:p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600" kern="1200" dirty="0">
              <a:latin typeface="+mn-ea"/>
            </a:endParaRPr>
          </a:p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600" kern="12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5C926C4-7AA7-4559-B29B-95EA9EAD1CE9}"/>
              </a:ext>
            </a:extLst>
          </p:cNvPr>
          <p:cNvSpPr/>
          <p:nvPr/>
        </p:nvSpPr>
        <p:spPr>
          <a:xfrm>
            <a:off x="3872839" y="2976759"/>
            <a:ext cx="1910478" cy="2715459"/>
          </a:xfrm>
          <a:prstGeom prst="roundRect">
            <a:avLst>
              <a:gd name="adj" fmla="val 10000"/>
            </a:avLst>
          </a:prstGeom>
          <a:solidFill>
            <a:schemeClr val="accent2">
              <a:alpha val="7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6C7AF6DF-468F-47A5-B224-CACBB0CC477F}"/>
              </a:ext>
            </a:extLst>
          </p:cNvPr>
          <p:cNvSpPr/>
          <p:nvPr/>
        </p:nvSpPr>
        <p:spPr>
          <a:xfrm>
            <a:off x="4054496" y="3149333"/>
            <a:ext cx="1910478" cy="2715459"/>
          </a:xfrm>
          <a:custGeom>
            <a:avLst/>
            <a:gdLst>
              <a:gd name="connsiteX0" fmla="*/ 0 w 1910478"/>
              <a:gd name="connsiteY0" fmla="*/ 191048 h 2715459"/>
              <a:gd name="connsiteX1" fmla="*/ 191048 w 1910478"/>
              <a:gd name="connsiteY1" fmla="*/ 0 h 2715459"/>
              <a:gd name="connsiteX2" fmla="*/ 1719430 w 1910478"/>
              <a:gd name="connsiteY2" fmla="*/ 0 h 2715459"/>
              <a:gd name="connsiteX3" fmla="*/ 1910478 w 1910478"/>
              <a:gd name="connsiteY3" fmla="*/ 191048 h 2715459"/>
              <a:gd name="connsiteX4" fmla="*/ 1910478 w 1910478"/>
              <a:gd name="connsiteY4" fmla="*/ 2524411 h 2715459"/>
              <a:gd name="connsiteX5" fmla="*/ 1719430 w 1910478"/>
              <a:gd name="connsiteY5" fmla="*/ 2715459 h 2715459"/>
              <a:gd name="connsiteX6" fmla="*/ 191048 w 1910478"/>
              <a:gd name="connsiteY6" fmla="*/ 2715459 h 2715459"/>
              <a:gd name="connsiteX7" fmla="*/ 0 w 1910478"/>
              <a:gd name="connsiteY7" fmla="*/ 2524411 h 2715459"/>
              <a:gd name="connsiteX8" fmla="*/ 0 w 1910478"/>
              <a:gd name="connsiteY8" fmla="*/ 191048 h 271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0478" h="2715459">
                <a:moveTo>
                  <a:pt x="0" y="191048"/>
                </a:moveTo>
                <a:cubicBezTo>
                  <a:pt x="0" y="85535"/>
                  <a:pt x="85535" y="0"/>
                  <a:pt x="191048" y="0"/>
                </a:cubicBezTo>
                <a:lnTo>
                  <a:pt x="1719430" y="0"/>
                </a:lnTo>
                <a:cubicBezTo>
                  <a:pt x="1824943" y="0"/>
                  <a:pt x="1910478" y="85535"/>
                  <a:pt x="1910478" y="191048"/>
                </a:cubicBezTo>
                <a:lnTo>
                  <a:pt x="1910478" y="2524411"/>
                </a:lnTo>
                <a:cubicBezTo>
                  <a:pt x="1910478" y="2629924"/>
                  <a:pt x="1824943" y="2715459"/>
                  <a:pt x="1719430" y="2715459"/>
                </a:cubicBezTo>
                <a:lnTo>
                  <a:pt x="191048" y="2715459"/>
                </a:lnTo>
                <a:cubicBezTo>
                  <a:pt x="85535" y="2715459"/>
                  <a:pt x="0" y="2629924"/>
                  <a:pt x="0" y="2524411"/>
                </a:cubicBezTo>
                <a:lnTo>
                  <a:pt x="0" y="191048"/>
                </a:lnTo>
                <a:close/>
              </a:path>
            </a:pathLst>
          </a:custGeom>
          <a:ln>
            <a:solidFill>
              <a:schemeClr val="accent2"/>
            </a:solidFill>
          </a:ln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1206" tIns="151206" rIns="151206" bIns="151206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000" b="1" kern="1200" dirty="0">
                <a:latin typeface="+mn-ea"/>
              </a:rPr>
              <a:t>검사 개발</a:t>
            </a:r>
            <a:endParaRPr lang="en-US" altLang="ko-KR" sz="2000" b="1" kern="1200" dirty="0">
              <a:latin typeface="+mn-ea"/>
            </a:endParaRPr>
          </a:p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000" b="1" kern="1200" dirty="0">
              <a:latin typeface="+mn-ea"/>
            </a:endParaRPr>
          </a:p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600" kern="1200" dirty="0">
                <a:latin typeface="+mn-ea"/>
              </a:rPr>
              <a:t>박찬호</a:t>
            </a:r>
            <a:r>
              <a:rPr lang="en-US" altLang="ko-KR" sz="1600" kern="1200" dirty="0">
                <a:latin typeface="+mn-ea"/>
              </a:rPr>
              <a:t>(</a:t>
            </a:r>
            <a:r>
              <a:rPr lang="ko-KR" altLang="en-US" sz="1600" kern="1200" dirty="0">
                <a:latin typeface="+mn-ea"/>
              </a:rPr>
              <a:t>계명대</a:t>
            </a:r>
            <a:r>
              <a:rPr lang="en-US" altLang="ko-KR" sz="1600" kern="1200" dirty="0">
                <a:latin typeface="+mn-ea"/>
              </a:rPr>
              <a:t>)</a:t>
            </a:r>
          </a:p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600" kern="1200" dirty="0">
                <a:latin typeface="+mn-ea"/>
              </a:rPr>
              <a:t>조수경</a:t>
            </a:r>
            <a:r>
              <a:rPr lang="en-US" altLang="ko-KR" sz="1600" kern="1200" dirty="0">
                <a:latin typeface="+mn-ea"/>
              </a:rPr>
              <a:t>(</a:t>
            </a:r>
            <a:r>
              <a:rPr lang="ko-KR" altLang="en-US" sz="1600" kern="1200" dirty="0">
                <a:latin typeface="+mn-ea"/>
              </a:rPr>
              <a:t>한국외대</a:t>
            </a:r>
            <a:r>
              <a:rPr lang="en-US" altLang="ko-KR" sz="1600" kern="1200" dirty="0">
                <a:latin typeface="+mn-ea"/>
              </a:rPr>
              <a:t>)</a:t>
            </a:r>
          </a:p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600" kern="1200">
                <a:latin typeface="+mn-ea"/>
              </a:rPr>
              <a:t>도종훈</a:t>
            </a:r>
            <a:r>
              <a:rPr lang="en-US" altLang="ko-KR" sz="1600" kern="1200">
                <a:latin typeface="+mn-ea"/>
              </a:rPr>
              <a:t>(</a:t>
            </a:r>
            <a:r>
              <a:rPr lang="ko-KR" altLang="en-US" sz="1600" kern="1200" dirty="0">
                <a:latin typeface="+mn-ea"/>
              </a:rPr>
              <a:t>서원대</a:t>
            </a:r>
            <a:r>
              <a:rPr lang="en-US" altLang="ko-KR" sz="1600" kern="1200" dirty="0">
                <a:latin typeface="+mn-ea"/>
              </a:rPr>
              <a:t>)</a:t>
            </a:r>
          </a:p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600" kern="12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484AE15-8649-4FE7-B192-DFD170680FD5}"/>
              </a:ext>
            </a:extLst>
          </p:cNvPr>
          <p:cNvSpPr/>
          <p:nvPr/>
        </p:nvSpPr>
        <p:spPr>
          <a:xfrm>
            <a:off x="6146632" y="2976759"/>
            <a:ext cx="1974878" cy="2826616"/>
          </a:xfrm>
          <a:prstGeom prst="roundRect">
            <a:avLst>
              <a:gd name="adj" fmla="val 10000"/>
            </a:avLst>
          </a:prstGeom>
          <a:solidFill>
            <a:schemeClr val="accent2">
              <a:alpha val="7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D1724B6A-83B6-4D54-A4F0-B86731B5B132}"/>
              </a:ext>
            </a:extLst>
          </p:cNvPr>
          <p:cNvSpPr/>
          <p:nvPr/>
        </p:nvSpPr>
        <p:spPr>
          <a:xfrm>
            <a:off x="6328289" y="3149333"/>
            <a:ext cx="1974878" cy="2826616"/>
          </a:xfrm>
          <a:custGeom>
            <a:avLst/>
            <a:gdLst>
              <a:gd name="connsiteX0" fmla="*/ 0 w 1974878"/>
              <a:gd name="connsiteY0" fmla="*/ 197488 h 2826616"/>
              <a:gd name="connsiteX1" fmla="*/ 197488 w 1974878"/>
              <a:gd name="connsiteY1" fmla="*/ 0 h 2826616"/>
              <a:gd name="connsiteX2" fmla="*/ 1777390 w 1974878"/>
              <a:gd name="connsiteY2" fmla="*/ 0 h 2826616"/>
              <a:gd name="connsiteX3" fmla="*/ 1974878 w 1974878"/>
              <a:gd name="connsiteY3" fmla="*/ 197488 h 2826616"/>
              <a:gd name="connsiteX4" fmla="*/ 1974878 w 1974878"/>
              <a:gd name="connsiteY4" fmla="*/ 2629128 h 2826616"/>
              <a:gd name="connsiteX5" fmla="*/ 1777390 w 1974878"/>
              <a:gd name="connsiteY5" fmla="*/ 2826616 h 2826616"/>
              <a:gd name="connsiteX6" fmla="*/ 197488 w 1974878"/>
              <a:gd name="connsiteY6" fmla="*/ 2826616 h 2826616"/>
              <a:gd name="connsiteX7" fmla="*/ 0 w 1974878"/>
              <a:gd name="connsiteY7" fmla="*/ 2629128 h 2826616"/>
              <a:gd name="connsiteX8" fmla="*/ 0 w 1974878"/>
              <a:gd name="connsiteY8" fmla="*/ 197488 h 2826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4878" h="2826616">
                <a:moveTo>
                  <a:pt x="0" y="197488"/>
                </a:moveTo>
                <a:cubicBezTo>
                  <a:pt x="0" y="88418"/>
                  <a:pt x="88418" y="0"/>
                  <a:pt x="197488" y="0"/>
                </a:cubicBezTo>
                <a:lnTo>
                  <a:pt x="1777390" y="0"/>
                </a:lnTo>
                <a:cubicBezTo>
                  <a:pt x="1886460" y="0"/>
                  <a:pt x="1974878" y="88418"/>
                  <a:pt x="1974878" y="197488"/>
                </a:cubicBezTo>
                <a:lnTo>
                  <a:pt x="1974878" y="2629128"/>
                </a:lnTo>
                <a:cubicBezTo>
                  <a:pt x="1974878" y="2738198"/>
                  <a:pt x="1886460" y="2826616"/>
                  <a:pt x="1777390" y="2826616"/>
                </a:cubicBezTo>
                <a:lnTo>
                  <a:pt x="197488" y="2826616"/>
                </a:lnTo>
                <a:cubicBezTo>
                  <a:pt x="88418" y="2826616"/>
                  <a:pt x="0" y="2738198"/>
                  <a:pt x="0" y="2629128"/>
                </a:cubicBezTo>
                <a:lnTo>
                  <a:pt x="0" y="197488"/>
                </a:lnTo>
                <a:close/>
              </a:path>
            </a:pathLst>
          </a:custGeom>
          <a:ln>
            <a:solidFill>
              <a:schemeClr val="accent2"/>
            </a:solidFill>
          </a:ln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9282" tIns="149282" rIns="149282" bIns="149282" numCol="1" spcCol="1270" anchor="ctr" anchorCtr="0">
            <a:noAutofit/>
          </a:bodyPr>
          <a:lstStyle/>
          <a:p>
            <a:pPr marL="0" lvl="0" indent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000" b="1" kern="1200" dirty="0">
                <a:latin typeface="+mn-ea"/>
              </a:rPr>
              <a:t>과제</a:t>
            </a:r>
            <a:r>
              <a:rPr lang="en-US" altLang="ko-KR" sz="2000" b="1" kern="1200" dirty="0">
                <a:latin typeface="+mn-ea"/>
              </a:rPr>
              <a:t>2</a:t>
            </a:r>
          </a:p>
          <a:p>
            <a:pPr marL="0" lvl="0" indent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000" b="1" kern="1200" dirty="0">
              <a:latin typeface="+mn-ea"/>
            </a:endParaRPr>
          </a:p>
          <a:p>
            <a:pPr marL="0" lvl="0" indent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600" kern="1200" dirty="0">
                <a:latin typeface="+mn-ea"/>
              </a:rPr>
              <a:t>정동욱</a:t>
            </a:r>
            <a:r>
              <a:rPr lang="en-US" altLang="ko-KR" sz="1600" kern="1200" dirty="0">
                <a:latin typeface="+mn-ea"/>
              </a:rPr>
              <a:t>(</a:t>
            </a:r>
            <a:r>
              <a:rPr lang="ko-KR" altLang="en-US" sz="1600" kern="1200" dirty="0">
                <a:latin typeface="+mn-ea"/>
              </a:rPr>
              <a:t>서울대</a:t>
            </a:r>
            <a:r>
              <a:rPr lang="en-US" altLang="ko-KR" sz="1600" kern="1200" dirty="0">
                <a:latin typeface="+mn-ea"/>
              </a:rPr>
              <a:t>)</a:t>
            </a:r>
          </a:p>
          <a:p>
            <a:pPr marL="0" lvl="0" indent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600" kern="1200" dirty="0">
                <a:latin typeface="+mn-ea"/>
              </a:rPr>
              <a:t>이호준</a:t>
            </a:r>
            <a:r>
              <a:rPr lang="en-US" altLang="ko-KR" sz="1600" kern="1200" dirty="0">
                <a:latin typeface="+mn-ea"/>
              </a:rPr>
              <a:t>(</a:t>
            </a:r>
            <a:r>
              <a:rPr lang="ko-KR" altLang="en-US" sz="1600" kern="1200" dirty="0">
                <a:latin typeface="+mn-ea"/>
              </a:rPr>
              <a:t>청주교대</a:t>
            </a:r>
            <a:r>
              <a:rPr lang="en-US" altLang="ko-KR" sz="1600" kern="1200" dirty="0">
                <a:latin typeface="+mn-ea"/>
              </a:rPr>
              <a:t>)</a:t>
            </a:r>
          </a:p>
          <a:p>
            <a:pPr marL="0" lvl="0" indent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600" kern="1200" dirty="0">
                <a:latin typeface="+mn-ea"/>
              </a:rPr>
              <a:t>조영환</a:t>
            </a:r>
            <a:r>
              <a:rPr lang="en-US" altLang="ko-KR" sz="1600" kern="1200" dirty="0">
                <a:latin typeface="+mn-ea"/>
              </a:rPr>
              <a:t>(</a:t>
            </a:r>
            <a:r>
              <a:rPr lang="ko-KR" altLang="en-US" sz="1600" kern="1200" dirty="0">
                <a:latin typeface="+mn-ea"/>
              </a:rPr>
              <a:t>서울대</a:t>
            </a:r>
            <a:r>
              <a:rPr lang="en-US" altLang="ko-KR" sz="1600" kern="1200" dirty="0">
                <a:latin typeface="+mn-ea"/>
              </a:rPr>
              <a:t>)</a:t>
            </a:r>
          </a:p>
          <a:p>
            <a:pPr marL="0" lvl="0" indent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600" kern="1200" dirty="0">
                <a:latin typeface="+mn-ea"/>
              </a:rPr>
              <a:t>박현정</a:t>
            </a:r>
            <a:r>
              <a:rPr lang="en-US" altLang="ko-KR" sz="1600" kern="1200" dirty="0">
                <a:latin typeface="+mn-ea"/>
              </a:rPr>
              <a:t>(</a:t>
            </a:r>
            <a:r>
              <a:rPr lang="ko-KR" altLang="en-US" sz="1600" kern="1200" dirty="0">
                <a:latin typeface="+mn-ea"/>
              </a:rPr>
              <a:t>서울대</a:t>
            </a:r>
            <a:r>
              <a:rPr lang="en-US" altLang="ko-KR" sz="1600" kern="1200" dirty="0">
                <a:latin typeface="+mn-ea"/>
              </a:rPr>
              <a:t>)</a:t>
            </a:r>
            <a:endParaRPr lang="ko-KR" altLang="en-US" sz="2000" kern="1200" dirty="0">
              <a:latin typeface="+mn-ea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27C925A-2206-4D48-8A5E-788CB2E8B1D6}"/>
              </a:ext>
            </a:extLst>
          </p:cNvPr>
          <p:cNvSpPr/>
          <p:nvPr/>
        </p:nvSpPr>
        <p:spPr>
          <a:xfrm>
            <a:off x="8484825" y="2976759"/>
            <a:ext cx="2055724" cy="2961713"/>
          </a:xfrm>
          <a:prstGeom prst="roundRect">
            <a:avLst>
              <a:gd name="adj" fmla="val 10000"/>
            </a:avLst>
          </a:prstGeom>
          <a:solidFill>
            <a:schemeClr val="accent2">
              <a:alpha val="7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05E4DA6B-24CF-4ABB-B032-327BCF160257}"/>
              </a:ext>
            </a:extLst>
          </p:cNvPr>
          <p:cNvSpPr/>
          <p:nvPr/>
        </p:nvSpPr>
        <p:spPr>
          <a:xfrm>
            <a:off x="8666482" y="3149333"/>
            <a:ext cx="2055724" cy="2961713"/>
          </a:xfrm>
          <a:custGeom>
            <a:avLst/>
            <a:gdLst>
              <a:gd name="connsiteX0" fmla="*/ 0 w 2055724"/>
              <a:gd name="connsiteY0" fmla="*/ 205572 h 2961713"/>
              <a:gd name="connsiteX1" fmla="*/ 205572 w 2055724"/>
              <a:gd name="connsiteY1" fmla="*/ 0 h 2961713"/>
              <a:gd name="connsiteX2" fmla="*/ 1850152 w 2055724"/>
              <a:gd name="connsiteY2" fmla="*/ 0 h 2961713"/>
              <a:gd name="connsiteX3" fmla="*/ 2055724 w 2055724"/>
              <a:gd name="connsiteY3" fmla="*/ 205572 h 2961713"/>
              <a:gd name="connsiteX4" fmla="*/ 2055724 w 2055724"/>
              <a:gd name="connsiteY4" fmla="*/ 2756141 h 2961713"/>
              <a:gd name="connsiteX5" fmla="*/ 1850152 w 2055724"/>
              <a:gd name="connsiteY5" fmla="*/ 2961713 h 2961713"/>
              <a:gd name="connsiteX6" fmla="*/ 205572 w 2055724"/>
              <a:gd name="connsiteY6" fmla="*/ 2961713 h 2961713"/>
              <a:gd name="connsiteX7" fmla="*/ 0 w 2055724"/>
              <a:gd name="connsiteY7" fmla="*/ 2756141 h 2961713"/>
              <a:gd name="connsiteX8" fmla="*/ 0 w 2055724"/>
              <a:gd name="connsiteY8" fmla="*/ 205572 h 2961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5724" h="2961713">
                <a:moveTo>
                  <a:pt x="0" y="205572"/>
                </a:moveTo>
                <a:cubicBezTo>
                  <a:pt x="0" y="92038"/>
                  <a:pt x="92038" y="0"/>
                  <a:pt x="205572" y="0"/>
                </a:cubicBezTo>
                <a:lnTo>
                  <a:pt x="1850152" y="0"/>
                </a:lnTo>
                <a:cubicBezTo>
                  <a:pt x="1963686" y="0"/>
                  <a:pt x="2055724" y="92038"/>
                  <a:pt x="2055724" y="205572"/>
                </a:cubicBezTo>
                <a:lnTo>
                  <a:pt x="2055724" y="2756141"/>
                </a:lnTo>
                <a:cubicBezTo>
                  <a:pt x="2055724" y="2869675"/>
                  <a:pt x="1963686" y="2961713"/>
                  <a:pt x="1850152" y="2961713"/>
                </a:cubicBezTo>
                <a:lnTo>
                  <a:pt x="205572" y="2961713"/>
                </a:lnTo>
                <a:cubicBezTo>
                  <a:pt x="92038" y="2961713"/>
                  <a:pt x="0" y="2869675"/>
                  <a:pt x="0" y="2756141"/>
                </a:cubicBezTo>
                <a:lnTo>
                  <a:pt x="0" y="205572"/>
                </a:lnTo>
                <a:close/>
              </a:path>
            </a:pathLst>
          </a:custGeom>
          <a:ln>
            <a:solidFill>
              <a:schemeClr val="accent2"/>
            </a:solidFill>
          </a:ln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700" tIns="170700" rIns="170700" bIns="170700" numCol="1" spcCol="1270" anchor="ctr" anchorCtr="0">
            <a:noAutofit/>
          </a:bodyPr>
          <a:lstStyle/>
          <a:p>
            <a:pPr marL="0" lvl="0" indent="0" algn="ctr" defTabSz="12890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000" b="1" kern="1200" dirty="0">
                <a:latin typeface="+mn-ea"/>
              </a:rPr>
              <a:t>조사 시행</a:t>
            </a:r>
            <a:endParaRPr lang="en-US" altLang="ko-KR" sz="2000" b="1" kern="1200" dirty="0">
              <a:latin typeface="+mn-ea"/>
            </a:endParaRPr>
          </a:p>
          <a:p>
            <a:pPr marL="0" lvl="0" indent="0" algn="ctr" defTabSz="12890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000" b="1" kern="1200" dirty="0">
              <a:latin typeface="+mn-ea"/>
            </a:endParaRPr>
          </a:p>
          <a:p>
            <a:pPr algn="ctr" defTabSz="12890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600" kern="1200" dirty="0">
                <a:latin typeface="+mn-ea"/>
              </a:rPr>
              <a:t>한국리서치</a:t>
            </a:r>
            <a:endParaRPr lang="en-US" altLang="ko-KR" sz="1600" kern="1200" dirty="0">
              <a:latin typeface="+mn-ea"/>
            </a:endParaRPr>
          </a:p>
          <a:p>
            <a:pPr marL="0" lvl="0" indent="0" algn="ctr" defTabSz="12890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600" kern="1200" dirty="0" err="1">
                <a:latin typeface="+mn-ea"/>
              </a:rPr>
              <a:t>박종경</a:t>
            </a:r>
            <a:endParaRPr lang="en-US" altLang="ko-KR" sz="1600" kern="1200" dirty="0">
              <a:latin typeface="+mn-ea"/>
            </a:endParaRPr>
          </a:p>
          <a:p>
            <a:pPr marL="0" lvl="0" indent="0" algn="ctr" defTabSz="12890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600" kern="1200" dirty="0">
                <a:latin typeface="+mn-ea"/>
              </a:rPr>
              <a:t>홍세정</a:t>
            </a:r>
            <a:endParaRPr lang="en-US" altLang="ko-KR" sz="1600" kern="1200" dirty="0">
              <a:latin typeface="+mn-ea"/>
            </a:endParaRPr>
          </a:p>
          <a:p>
            <a:pPr marL="0" lvl="0" indent="0" algn="ctr" defTabSz="12890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600" kern="12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FC4EB94-026F-4610-A4AB-4F85C76E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B83E520D-EC61-411A-961B-2E0FA20DF918}" type="slidenum">
              <a:rPr lang="en-US" altLang="ko-KR" smtClean="0"/>
              <a:pPr/>
              <a:t>3</a:t>
            </a:fld>
            <a:r>
              <a:rPr lang="en-US" altLang="ko-KR"/>
              <a:t> -</a:t>
            </a:r>
          </a:p>
        </p:txBody>
      </p:sp>
      <p:sp>
        <p:nvSpPr>
          <p:cNvPr id="27" name="슬라이드 번호 개체 틀 2">
            <a:extLst>
              <a:ext uri="{FF2B5EF4-FFF2-40B4-BE49-F238E27FC236}">
                <a16:creationId xmlns:a16="http://schemas.microsoft.com/office/drawing/2014/main" id="{09B4FFF2-EE4C-4573-8101-215FEBB420F2}"/>
              </a:ext>
            </a:extLst>
          </p:cNvPr>
          <p:cNvSpPr txBox="1">
            <a:spLocks/>
          </p:cNvSpPr>
          <p:nvPr/>
        </p:nvSpPr>
        <p:spPr>
          <a:xfrm>
            <a:off x="11667744" y="6526250"/>
            <a:ext cx="438912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ko-KR" altLang="en-US" sz="7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1400" b="1" smtClean="0">
                <a:solidFill>
                  <a:schemeClr val="bg1"/>
                </a:solidFill>
              </a:rPr>
              <a:pPr/>
              <a:t>3</a:t>
            </a:fld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54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E19B6A-AC0C-4659-9725-C8A93E2822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067" y="1321257"/>
            <a:ext cx="11209867" cy="41395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제안요청서에 제시된 연구일정과 제안서 내용</a:t>
            </a:r>
            <a:endParaRPr lang="ko-KR" alt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B3099A79-440D-4D9C-B593-F83C0E16D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91067" y="956734"/>
            <a:ext cx="11209867" cy="16933"/>
          </a:xfrm>
          <a:prstGeom prst="rect">
            <a:avLst/>
          </a:prstGeom>
        </p:spPr>
      </p:pic>
      <p:sp>
        <p:nvSpPr>
          <p:cNvPr id="5" name="TextBox 12">
            <a:extLst>
              <a:ext uri="{FF2B5EF4-FFF2-40B4-BE49-F238E27FC236}">
                <a16:creationId xmlns:a16="http://schemas.microsoft.com/office/drawing/2014/main" id="{251762DB-8626-455C-BDE7-1EA8F00EF747}"/>
              </a:ext>
            </a:extLst>
          </p:cNvPr>
          <p:cNvSpPr txBox="1"/>
          <p:nvPr/>
        </p:nvSpPr>
        <p:spPr>
          <a:xfrm>
            <a:off x="609600" y="338667"/>
            <a:ext cx="626533" cy="5418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sz="3067" dirty="0">
                <a:solidFill>
                  <a:srgbClr val="3A4CA8"/>
                </a:solidFill>
                <a:latin typeface="Pretendard Bold"/>
              </a:rPr>
              <a:t>01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07E89AC-80F0-494D-98FD-C5791DB0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558" y="455490"/>
            <a:ext cx="10673175" cy="430887"/>
          </a:xfrm>
        </p:spPr>
        <p:txBody>
          <a:bodyPr/>
          <a:lstStyle/>
          <a:p>
            <a:r>
              <a:rPr lang="ko-KR" altLang="en-US" sz="2800" dirty="0">
                <a:solidFill>
                  <a:schemeClr val="tx1"/>
                </a:solidFill>
              </a:rPr>
              <a:t>제안요청서 대비 연구 제안 내용</a:t>
            </a:r>
            <a:r>
              <a:rPr lang="en-US" altLang="ko-KR" sz="2800" dirty="0">
                <a:solidFill>
                  <a:schemeClr val="tx1"/>
                </a:solidFill>
              </a:rPr>
              <a:t>: </a:t>
            </a:r>
            <a:r>
              <a:rPr lang="ko-KR" altLang="en-US" sz="2800" dirty="0">
                <a:solidFill>
                  <a:schemeClr val="tx1"/>
                </a:solidFill>
              </a:rPr>
              <a:t>과제</a:t>
            </a:r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1800" dirty="0">
              <a:solidFill>
                <a:schemeClr val="tx1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5EAA0532-85D5-4347-97DE-374857669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779280"/>
              </p:ext>
            </p:extLst>
          </p:nvPr>
        </p:nvGraphicFramePr>
        <p:xfrm>
          <a:off x="808566" y="1938867"/>
          <a:ext cx="10574868" cy="40640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749802">
                  <a:extLst>
                    <a:ext uri="{9D8B030D-6E8A-4147-A177-3AD203B41FA5}">
                      <a16:colId xmlns:a16="http://schemas.microsoft.com/office/drawing/2014/main" val="2786878205"/>
                    </a:ext>
                  </a:extLst>
                </a:gridCol>
                <a:gridCol w="5825066">
                  <a:extLst>
                    <a:ext uri="{9D8B030D-6E8A-4147-A177-3AD203B41FA5}">
                      <a16:colId xmlns:a16="http://schemas.microsoft.com/office/drawing/2014/main" val="3085228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제안 요청서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제안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88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dirty="0"/>
                        <a:t>초등학교와 중학교의 </a:t>
                      </a:r>
                      <a:r>
                        <a:rPr lang="en-US" altLang="ko-KR" sz="1800" dirty="0"/>
                        <a:t>1%</a:t>
                      </a:r>
                      <a:r>
                        <a:rPr lang="ko-KR" altLang="en-US" sz="1800" dirty="0"/>
                        <a:t>에 해당하는 학교 </a:t>
                      </a:r>
                      <a:r>
                        <a:rPr lang="ko-KR" altLang="en-US" sz="1800" dirty="0" err="1"/>
                        <a:t>표집</a:t>
                      </a:r>
                      <a:r>
                        <a:rPr lang="en-US" altLang="ko-KR" sz="1800" dirty="0"/>
                        <a:t>: </a:t>
                      </a:r>
                      <a:r>
                        <a:rPr lang="ko-KR" altLang="en-US" sz="1800" dirty="0"/>
                        <a:t>총</a:t>
                      </a:r>
                      <a:r>
                        <a:rPr lang="en-US" altLang="ko-KR" sz="1800" dirty="0"/>
                        <a:t> 95</a:t>
                      </a:r>
                      <a:r>
                        <a:rPr lang="ko-KR" altLang="en-US" sz="1800" dirty="0"/>
                        <a:t>개</a:t>
                      </a:r>
                      <a:r>
                        <a:rPr lang="en-US" altLang="ko-KR" sz="1800" dirty="0"/>
                        <a:t> </a:t>
                      </a:r>
                      <a:r>
                        <a:rPr lang="ko-KR" altLang="en-US" sz="1800" dirty="0"/>
                        <a:t>학교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초</a:t>
                      </a:r>
                      <a:r>
                        <a:rPr lang="en-US" altLang="ko-KR" sz="1800" dirty="0"/>
                        <a:t> 62</a:t>
                      </a:r>
                      <a:r>
                        <a:rPr lang="ko-KR" altLang="en-US" sz="1800" dirty="0"/>
                        <a:t>개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중</a:t>
                      </a:r>
                      <a:r>
                        <a:rPr lang="en-US" altLang="ko-KR" sz="1800" dirty="0"/>
                        <a:t> 33</a:t>
                      </a:r>
                      <a:r>
                        <a:rPr lang="ko-KR" altLang="en-US" sz="1800" dirty="0"/>
                        <a:t>개</a:t>
                      </a:r>
                      <a:r>
                        <a:rPr lang="en-US" altLang="ko-KR" sz="18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/>
                        <a:t>초등학교와 중학교의 </a:t>
                      </a:r>
                      <a:r>
                        <a:rPr lang="en-US" altLang="ko-KR" sz="1800" dirty="0"/>
                        <a:t>1.2</a:t>
                      </a:r>
                      <a:r>
                        <a:rPr lang="en-US" altLang="ko-KR" sz="1800" dirty="0">
                          <a:latin typeface="Avenir Next LT Pro Light" panose="020B0304020202020204" pitchFamily="34" charset="0"/>
                        </a:rPr>
                        <a:t>~</a:t>
                      </a:r>
                      <a:r>
                        <a:rPr lang="en-US" altLang="ko-KR" sz="1800" dirty="0"/>
                        <a:t>1.4%</a:t>
                      </a:r>
                      <a:r>
                        <a:rPr lang="ko-KR" altLang="en-US" sz="1800" dirty="0"/>
                        <a:t>에 해당하는 학교 과대 </a:t>
                      </a:r>
                      <a:r>
                        <a:rPr lang="ko-KR" altLang="en-US" sz="1800" dirty="0" err="1"/>
                        <a:t>표집</a:t>
                      </a:r>
                      <a:r>
                        <a:rPr lang="en-US" altLang="ko-KR" sz="1800" dirty="0"/>
                        <a:t>: </a:t>
                      </a:r>
                      <a:r>
                        <a:rPr lang="ko-KR" altLang="en-US" sz="1800" dirty="0"/>
                        <a:t>총 </a:t>
                      </a:r>
                      <a:r>
                        <a:rPr lang="en-US" altLang="ko-KR" sz="1800" dirty="0"/>
                        <a:t>120</a:t>
                      </a:r>
                      <a:r>
                        <a:rPr lang="en-US" altLang="ko-KR" sz="1800" dirty="0">
                          <a:latin typeface="Avenir Next LT Pro Light" panose="020B0304020202020204" pitchFamily="34" charset="0"/>
                        </a:rPr>
                        <a:t>~</a:t>
                      </a:r>
                      <a:r>
                        <a:rPr lang="en-US" altLang="ko-KR" sz="1800" dirty="0"/>
                        <a:t>130</a:t>
                      </a:r>
                      <a:r>
                        <a:rPr lang="ko-KR" altLang="en-US" sz="1800" dirty="0"/>
                        <a:t>개 학교</a:t>
                      </a:r>
                      <a:endParaRPr lang="en-US" altLang="ko-KR" sz="1800" dirty="0"/>
                    </a:p>
                    <a:p>
                      <a:pPr marL="742950" lvl="1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800" dirty="0"/>
                        <a:t>1% </a:t>
                      </a:r>
                      <a:r>
                        <a:rPr lang="ko-KR" altLang="en-US" sz="1800" dirty="0"/>
                        <a:t>학교만 </a:t>
                      </a:r>
                      <a:r>
                        <a:rPr lang="ko-KR" altLang="en-US" sz="1800" dirty="0" err="1"/>
                        <a:t>표집하는</a:t>
                      </a:r>
                      <a:r>
                        <a:rPr lang="ko-KR" altLang="en-US" sz="1800" dirty="0"/>
                        <a:t> 경우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표집에서 제외되는 시도가 존재하는 등 대표성 확보에 어려움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189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dirty="0"/>
                        <a:t>조사대상</a:t>
                      </a:r>
                      <a:r>
                        <a:rPr lang="en-US" altLang="ko-KR" sz="1800" dirty="0"/>
                        <a:t>: </a:t>
                      </a:r>
                      <a:r>
                        <a:rPr lang="ko-KR" altLang="en-US" sz="1800" dirty="0" err="1"/>
                        <a:t>표집학교의</a:t>
                      </a:r>
                      <a:r>
                        <a:rPr lang="ko-KR" altLang="en-US" sz="1800" dirty="0"/>
                        <a:t> 초</a:t>
                      </a:r>
                      <a:r>
                        <a:rPr lang="en-US" altLang="ko-KR" sz="1800" dirty="0"/>
                        <a:t>4, </a:t>
                      </a:r>
                      <a:r>
                        <a:rPr lang="ko-KR" altLang="en-US" sz="1800" dirty="0"/>
                        <a:t>중</a:t>
                      </a:r>
                      <a:r>
                        <a:rPr lang="en-US" altLang="ko-KR" sz="1800" dirty="0"/>
                        <a:t>1 </a:t>
                      </a:r>
                      <a:r>
                        <a:rPr lang="ko-KR" altLang="en-US" sz="1800" dirty="0"/>
                        <a:t>학생 전체와 학부모</a:t>
                      </a:r>
                      <a:r>
                        <a:rPr lang="en-US" altLang="ko-KR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/>
                        <a:t>조사대상</a:t>
                      </a:r>
                      <a:r>
                        <a:rPr lang="en-US" altLang="ko-KR" sz="1800" dirty="0"/>
                        <a:t>: </a:t>
                      </a:r>
                      <a:r>
                        <a:rPr lang="ko-KR" altLang="en-US" sz="1800" dirty="0" err="1"/>
                        <a:t>표집학교의</a:t>
                      </a:r>
                      <a:r>
                        <a:rPr lang="ko-KR" altLang="en-US" sz="1800" dirty="0"/>
                        <a:t> 초</a:t>
                      </a:r>
                      <a:r>
                        <a:rPr lang="en-US" altLang="ko-KR" sz="1800" dirty="0"/>
                        <a:t>4, </a:t>
                      </a:r>
                      <a:r>
                        <a:rPr lang="ko-KR" altLang="en-US" sz="1800" dirty="0"/>
                        <a:t>중</a:t>
                      </a:r>
                      <a:r>
                        <a:rPr lang="en-US" altLang="ko-KR" sz="1800" dirty="0"/>
                        <a:t>1 </a:t>
                      </a:r>
                      <a:r>
                        <a:rPr lang="ko-KR" altLang="en-US" sz="1800" dirty="0"/>
                        <a:t>세 개 학급 학생과 학부모</a:t>
                      </a:r>
                      <a:r>
                        <a:rPr lang="en-US" altLang="ko-KR" sz="1800" dirty="0"/>
                        <a:t> </a:t>
                      </a:r>
                    </a:p>
                    <a:p>
                      <a:pPr marL="742950" lvl="1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800" dirty="0"/>
                        <a:t>동의절차 거쳐야 해서 어차피 학급단위 조사실시가 어렵고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학교간 학급수나 학생수 편차가 상당히 커서 조사대상 학생수에 대한 사전통제 어려움</a:t>
                      </a:r>
                      <a:r>
                        <a:rPr lang="en-US" altLang="ko-KR" sz="1800" dirty="0"/>
                        <a:t>.</a:t>
                      </a:r>
                      <a:r>
                        <a:rPr lang="ko-KR" altLang="en-US" sz="1800" dirty="0"/>
                        <a:t> </a:t>
                      </a:r>
                      <a:endParaRPr lang="en-US" altLang="ko-K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14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dirty="0"/>
                        <a:t>조사대상</a:t>
                      </a:r>
                      <a:r>
                        <a:rPr lang="en-US" altLang="ko-KR" sz="1800" dirty="0"/>
                        <a:t>: </a:t>
                      </a:r>
                      <a:r>
                        <a:rPr lang="ko-KR" altLang="en-US" sz="1800" dirty="0"/>
                        <a:t>수업담당교사 전체와 학교</a:t>
                      </a:r>
                      <a:r>
                        <a:rPr lang="en-US" altLang="ko-KR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dirty="0"/>
                        <a:t>조사대상</a:t>
                      </a:r>
                      <a:r>
                        <a:rPr lang="en-US" altLang="ko-KR" sz="1800" dirty="0"/>
                        <a:t>: </a:t>
                      </a:r>
                      <a:r>
                        <a:rPr lang="ko-KR" altLang="en-US" sz="1800" dirty="0"/>
                        <a:t>수업담당교사 전체와 학교</a:t>
                      </a:r>
                      <a:r>
                        <a:rPr lang="en-US" altLang="ko-KR" sz="1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43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dirty="0"/>
                        <a:t>조사 횟수</a:t>
                      </a:r>
                      <a:r>
                        <a:rPr lang="en-US" altLang="ko-KR" sz="1800" dirty="0"/>
                        <a:t>: </a:t>
                      </a:r>
                      <a:r>
                        <a:rPr lang="ko-KR" altLang="en-US" sz="1800" dirty="0"/>
                        <a:t>사전 설문</a:t>
                      </a:r>
                      <a:r>
                        <a:rPr lang="en-US" altLang="ko-KR" sz="1800" dirty="0"/>
                        <a:t>-</a:t>
                      </a:r>
                      <a:r>
                        <a:rPr lang="ko-KR" altLang="en-US" sz="1800" dirty="0"/>
                        <a:t>사후 설문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/>
                        <a:t>성취도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dirty="0"/>
                        <a:t>조사 횟수</a:t>
                      </a:r>
                      <a:r>
                        <a:rPr lang="en-US" altLang="ko-KR" sz="1800" dirty="0"/>
                        <a:t>: </a:t>
                      </a:r>
                      <a:r>
                        <a:rPr lang="ko-KR" altLang="en-US" sz="1800" dirty="0"/>
                        <a:t>사전 설문</a:t>
                      </a:r>
                      <a:r>
                        <a:rPr lang="en-US" altLang="ko-KR" sz="1800" dirty="0"/>
                        <a:t>-</a:t>
                      </a:r>
                      <a:r>
                        <a:rPr lang="ko-KR" altLang="en-US" sz="1800" dirty="0"/>
                        <a:t>사후 설문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/>
                        <a:t>성취도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57694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37FFEB-A179-4912-8B6D-0D824EE5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B83E520D-EC61-411A-961B-2E0FA20DF918}" type="slidenum">
              <a:rPr lang="en-US" altLang="ko-KR" smtClean="0"/>
              <a:pPr/>
              <a:t>4</a:t>
            </a:fld>
            <a:r>
              <a:rPr lang="en-US" altLang="ko-KR"/>
              <a:t> -</a:t>
            </a: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4E666797-E3B0-4A91-B751-B10E7A32A153}"/>
              </a:ext>
            </a:extLst>
          </p:cNvPr>
          <p:cNvSpPr txBox="1">
            <a:spLocks/>
          </p:cNvSpPr>
          <p:nvPr/>
        </p:nvSpPr>
        <p:spPr>
          <a:xfrm>
            <a:off x="11667744" y="6526250"/>
            <a:ext cx="438912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ko-KR" altLang="en-US" sz="7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1400" b="1" smtClean="0">
                <a:solidFill>
                  <a:schemeClr val="bg1"/>
                </a:solidFill>
              </a:rPr>
              <a:pPr/>
              <a:t>4</a:t>
            </a:fld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78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5CCE57F6-3CD8-48CF-83BC-ACBC9F54C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91067" y="956734"/>
            <a:ext cx="11209867" cy="16933"/>
          </a:xfrm>
          <a:prstGeom prst="rect">
            <a:avLst/>
          </a:prstGeom>
        </p:spPr>
      </p:pic>
      <p:sp>
        <p:nvSpPr>
          <p:cNvPr id="5" name="TextBox 12">
            <a:extLst>
              <a:ext uri="{FF2B5EF4-FFF2-40B4-BE49-F238E27FC236}">
                <a16:creationId xmlns:a16="http://schemas.microsoft.com/office/drawing/2014/main" id="{E08D6917-706D-4A26-B87A-E18593BFCC28}"/>
              </a:ext>
            </a:extLst>
          </p:cNvPr>
          <p:cNvSpPr txBox="1"/>
          <p:nvPr/>
        </p:nvSpPr>
        <p:spPr>
          <a:xfrm>
            <a:off x="609600" y="338667"/>
            <a:ext cx="626533" cy="5418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sz="3067" dirty="0">
                <a:solidFill>
                  <a:srgbClr val="3A4CA8"/>
                </a:solidFill>
                <a:latin typeface="Pretendard Bold"/>
              </a:rPr>
              <a:t>02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EDFD2AA-5878-45D3-9C8F-DFD09565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558" y="455490"/>
            <a:ext cx="10673175" cy="430887"/>
          </a:xfrm>
        </p:spPr>
        <p:txBody>
          <a:bodyPr/>
          <a:lstStyle/>
          <a:p>
            <a:r>
              <a:rPr lang="ko-KR" altLang="en-US" sz="2800" dirty="0">
                <a:solidFill>
                  <a:schemeClr val="tx1"/>
                </a:solidFill>
              </a:rPr>
              <a:t>종단연구 관련 이슈</a:t>
            </a:r>
            <a:r>
              <a:rPr lang="en-US" altLang="ko-KR" sz="2800" dirty="0">
                <a:solidFill>
                  <a:schemeClr val="tx1"/>
                </a:solidFill>
              </a:rPr>
              <a:t>: </a:t>
            </a:r>
            <a:r>
              <a:rPr lang="ko-KR" altLang="en-US" sz="2800" dirty="0">
                <a:solidFill>
                  <a:schemeClr val="tx1"/>
                </a:solidFill>
              </a:rPr>
              <a:t>사전 설문 실시</a:t>
            </a:r>
            <a:endParaRPr lang="ko-KR" altLang="en-US" sz="1800" dirty="0">
              <a:solidFill>
                <a:schemeClr val="tx1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F19164C-A640-4101-823A-1545A97AC745}"/>
              </a:ext>
            </a:extLst>
          </p:cNvPr>
          <p:cNvSpPr txBox="1">
            <a:spLocks/>
          </p:cNvSpPr>
          <p:nvPr/>
        </p:nvSpPr>
        <p:spPr>
          <a:xfrm>
            <a:off x="491066" y="1464733"/>
            <a:ext cx="11091333" cy="133773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+mn-ea"/>
              </a:rPr>
              <a:t>맞춤형 학업성취도 자율평가 참가 현황</a:t>
            </a:r>
            <a:endParaRPr lang="en-US" altLang="ko-KR" sz="2400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초</a:t>
            </a:r>
            <a:r>
              <a:rPr lang="en-US" altLang="ko-KR" dirty="0">
                <a:latin typeface="+mn-ea"/>
              </a:rPr>
              <a:t>3, </a:t>
            </a:r>
            <a:r>
              <a:rPr lang="ko-KR" altLang="en-US" dirty="0">
                <a:latin typeface="+mn-ea"/>
              </a:rPr>
              <a:t>중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은 전체 학교의 </a:t>
            </a:r>
            <a:r>
              <a:rPr lang="en-US" altLang="ko-KR" dirty="0">
                <a:latin typeface="+mn-ea"/>
              </a:rPr>
              <a:t>92.0%, 87.2%</a:t>
            </a:r>
            <a:r>
              <a:rPr lang="ko-KR" altLang="en-US" dirty="0">
                <a:latin typeface="+mn-ea"/>
              </a:rPr>
              <a:t>가 참가했으나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서울과 경남은 참가율 다소 저조</a:t>
            </a:r>
            <a:r>
              <a:rPr lang="en-US" altLang="ko-KR" dirty="0">
                <a:latin typeface="+mn-ea"/>
              </a:rPr>
              <a:t>(40%</a:t>
            </a:r>
            <a:r>
              <a:rPr lang="ko-KR" altLang="en-US" dirty="0">
                <a:latin typeface="+mn-ea"/>
              </a:rPr>
              <a:t>대</a:t>
            </a:r>
            <a:r>
              <a:rPr lang="en-US" altLang="ko-KR" dirty="0">
                <a:latin typeface="+mn-ea"/>
              </a:rPr>
              <a:t>).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초</a:t>
            </a: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는 전체 학교의 </a:t>
            </a:r>
            <a:r>
              <a:rPr lang="en-US" altLang="ko-KR" dirty="0">
                <a:latin typeface="+mn-ea"/>
              </a:rPr>
              <a:t>18.4%</a:t>
            </a:r>
            <a:r>
              <a:rPr lang="ko-KR" altLang="en-US" dirty="0">
                <a:latin typeface="+mn-ea"/>
              </a:rPr>
              <a:t>만 참여했으며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특히 서울과 경기의 참여율이 매우 저조</a:t>
            </a:r>
            <a:r>
              <a:rPr lang="en-US" altLang="ko-KR" dirty="0">
                <a:latin typeface="+mn-ea"/>
              </a:rPr>
              <a:t>. 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140749F-BFAD-452B-B8F0-354234CF8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702182"/>
              </p:ext>
            </p:extLst>
          </p:nvPr>
        </p:nvGraphicFramePr>
        <p:xfrm>
          <a:off x="1056000" y="2963334"/>
          <a:ext cx="10080000" cy="2787015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02759548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8207019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257927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375659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22793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5693573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8633683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277503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156721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321920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590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0050318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64283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74460122"/>
                    </a:ext>
                  </a:extLst>
                </a:gridCol>
              </a:tblGrid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 dirty="0">
                          <a:effectLst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 dirty="0">
                          <a:effectLst/>
                        </a:rPr>
                        <a:t>초</a:t>
                      </a:r>
                      <a:r>
                        <a:rPr lang="en-US" altLang="ko-KR" sz="1600" b="0" u="none" strike="noStrike" dirty="0">
                          <a:effectLst/>
                        </a:rPr>
                        <a:t>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 dirty="0">
                          <a:effectLst/>
                        </a:rPr>
                        <a:t>초</a:t>
                      </a:r>
                      <a:r>
                        <a:rPr lang="en-US" altLang="ko-KR" sz="1600" b="0" u="none" strike="noStrike" dirty="0">
                          <a:effectLst/>
                        </a:rPr>
                        <a:t>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 dirty="0">
                          <a:effectLst/>
                        </a:rPr>
                        <a:t>중</a:t>
                      </a:r>
                      <a:r>
                        <a:rPr lang="en-US" altLang="ko-KR" sz="1600" b="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effectLst/>
                        </a:rPr>
                        <a:t>초</a:t>
                      </a:r>
                      <a:r>
                        <a:rPr lang="en-US" altLang="ko-KR" sz="1600" b="0" u="none" strike="noStrike">
                          <a:effectLst/>
                        </a:rPr>
                        <a:t>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effectLst/>
                        </a:rPr>
                        <a:t>초</a:t>
                      </a:r>
                      <a:r>
                        <a:rPr lang="en-US" altLang="ko-KR" sz="1600" b="0" u="none" strike="noStrike">
                          <a:effectLst/>
                        </a:rPr>
                        <a:t>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effectLst/>
                        </a:rPr>
                        <a:t>중</a:t>
                      </a:r>
                      <a:r>
                        <a:rPr lang="en-US" altLang="ko-KR" sz="1600" b="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44789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 dirty="0" err="1">
                          <a:effectLst/>
                        </a:rPr>
                        <a:t>학교수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effectLst/>
                        </a:rPr>
                        <a:t>신청율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effectLst/>
                        </a:rPr>
                        <a:t>학교수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effectLst/>
                        </a:rPr>
                        <a:t>신청율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 dirty="0" err="1">
                          <a:effectLst/>
                        </a:rPr>
                        <a:t>학교수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 dirty="0" err="1">
                          <a:effectLst/>
                        </a:rPr>
                        <a:t>신청율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effectLst/>
                        </a:rPr>
                        <a:t>학교수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effectLst/>
                        </a:rPr>
                        <a:t>신청율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effectLst/>
                        </a:rPr>
                        <a:t>학교수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effectLst/>
                        </a:rPr>
                        <a:t>신청율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effectLst/>
                        </a:rPr>
                        <a:t>학교수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effectLst/>
                        </a:rPr>
                        <a:t>신청율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97783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effectLst/>
                        </a:rPr>
                        <a:t>전체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5605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effectLst/>
                        </a:rPr>
                        <a:t>92.0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1124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effectLst/>
                        </a:rPr>
                        <a:t>18.4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2842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87.2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 dirty="0">
                          <a:effectLst/>
                        </a:rPr>
                        <a:t>경기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effectLst/>
                        </a:rPr>
                        <a:t>1350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100.0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3.8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680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100.0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8025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 dirty="0">
                          <a:effectLst/>
                        </a:rPr>
                        <a:t>서울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280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46.2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37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6.1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154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39.8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effectLst/>
                        </a:rPr>
                        <a:t>강원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effectLst/>
                        </a:rPr>
                        <a:t>334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effectLst/>
                        </a:rPr>
                        <a:t>99.7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26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7.8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157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100.0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956943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 dirty="0">
                          <a:effectLst/>
                        </a:rPr>
                        <a:t>부산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295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97.7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effectLst/>
                        </a:rPr>
                        <a:t>259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85.8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effectLst/>
                        </a:rPr>
                        <a:t>168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effectLst/>
                        </a:rPr>
                        <a:t>98.2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effectLst/>
                        </a:rPr>
                        <a:t>충북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249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100.0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effectLst/>
                        </a:rPr>
                        <a:t>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effectLst/>
                        </a:rPr>
                        <a:t>2.4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128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100.0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31338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 dirty="0">
                          <a:effectLst/>
                        </a:rPr>
                        <a:t>대구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236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100.0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98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41.5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125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effectLst/>
                        </a:rPr>
                        <a:t>100.0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effectLst/>
                        </a:rPr>
                        <a:t>충남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405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99.0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1.0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effectLst/>
                        </a:rPr>
                        <a:t>159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85.9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12157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effectLst/>
                        </a:rPr>
                        <a:t>인천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261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98.9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9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3.4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effectLst/>
                        </a:rPr>
                        <a:t>143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99.3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 dirty="0">
                          <a:effectLst/>
                        </a:rPr>
                        <a:t>전북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391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100.0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323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82.6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effectLst/>
                        </a:rPr>
                        <a:t>204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100.0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48537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 dirty="0">
                          <a:effectLst/>
                        </a:rPr>
                        <a:t>광주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151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98.7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58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37.9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90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100.0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 dirty="0">
                          <a:effectLst/>
                        </a:rPr>
                        <a:t>전남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effectLst/>
                        </a:rPr>
                        <a:t>411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100.0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effectLst/>
                        </a:rPr>
                        <a:t>13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3.2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effectLst/>
                        </a:rPr>
                        <a:t>243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effectLst/>
                        </a:rPr>
                        <a:t>100.0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887798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 dirty="0">
                          <a:effectLst/>
                        </a:rPr>
                        <a:t>대전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151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100.0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9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6.0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90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100.0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effectLst/>
                        </a:rPr>
                        <a:t>경북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effectLst/>
                        </a:rPr>
                        <a:t>449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effectLst/>
                        </a:rPr>
                        <a:t>100.0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effectLst/>
                        </a:rPr>
                        <a:t>78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17.4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258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effectLst/>
                        </a:rPr>
                        <a:t>100.0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8842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 dirty="0">
                          <a:effectLst/>
                        </a:rPr>
                        <a:t>울산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122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100.0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7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5.7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64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100.0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effectLst/>
                        </a:rPr>
                        <a:t>경남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352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70.8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effectLst/>
                        </a:rPr>
                        <a:t>39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effectLst/>
                        </a:rPr>
                        <a:t>7.8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117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45.0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039593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 dirty="0">
                          <a:effectLst/>
                        </a:rPr>
                        <a:t>세종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55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100.0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12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21.8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18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64.3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effectLst/>
                        </a:rPr>
                        <a:t>제주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113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effectLst/>
                        </a:rPr>
                        <a:t>100.0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effectLst/>
                        </a:rPr>
                        <a:t>95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effectLst/>
                        </a:rPr>
                        <a:t>84.1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effectLst/>
                        </a:rPr>
                        <a:t>44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effectLst/>
                        </a:rPr>
                        <a:t>100.0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5653652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38C3E85-9D5C-49C4-B4B9-2C820657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B83E520D-EC61-411A-961B-2E0FA20DF918}" type="slidenum">
              <a:rPr lang="en-US" altLang="ko-KR" smtClean="0"/>
              <a:pPr/>
              <a:t>5</a:t>
            </a:fld>
            <a:r>
              <a:rPr lang="en-US" altLang="ko-KR"/>
              <a:t> -</a:t>
            </a: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DD021AD6-895D-4FAE-9547-89BF55ABAC47}"/>
              </a:ext>
            </a:extLst>
          </p:cNvPr>
          <p:cNvSpPr txBox="1">
            <a:spLocks/>
          </p:cNvSpPr>
          <p:nvPr/>
        </p:nvSpPr>
        <p:spPr>
          <a:xfrm>
            <a:off x="11667744" y="6526250"/>
            <a:ext cx="438912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ko-KR" altLang="en-US" sz="7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1400" b="1" smtClean="0">
                <a:solidFill>
                  <a:schemeClr val="bg1"/>
                </a:solidFill>
              </a:rPr>
              <a:pPr/>
              <a:t>5</a:t>
            </a:fld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659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5CCE57F6-3CD8-48CF-83BC-ACBC9F54C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91067" y="956734"/>
            <a:ext cx="11209867" cy="16933"/>
          </a:xfrm>
          <a:prstGeom prst="rect">
            <a:avLst/>
          </a:prstGeom>
        </p:spPr>
      </p:pic>
      <p:sp>
        <p:nvSpPr>
          <p:cNvPr id="5" name="TextBox 12">
            <a:extLst>
              <a:ext uri="{FF2B5EF4-FFF2-40B4-BE49-F238E27FC236}">
                <a16:creationId xmlns:a16="http://schemas.microsoft.com/office/drawing/2014/main" id="{E08D6917-706D-4A26-B87A-E18593BFCC28}"/>
              </a:ext>
            </a:extLst>
          </p:cNvPr>
          <p:cNvSpPr txBox="1"/>
          <p:nvPr/>
        </p:nvSpPr>
        <p:spPr>
          <a:xfrm>
            <a:off x="609600" y="338667"/>
            <a:ext cx="626533" cy="5418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sz="3067" dirty="0">
                <a:solidFill>
                  <a:srgbClr val="3A4CA8"/>
                </a:solidFill>
                <a:latin typeface="Pretendard Bold"/>
              </a:rPr>
              <a:t>02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EDFD2AA-5878-45D3-9C8F-DFD09565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558" y="455490"/>
            <a:ext cx="10673175" cy="430887"/>
          </a:xfrm>
        </p:spPr>
        <p:txBody>
          <a:bodyPr/>
          <a:lstStyle/>
          <a:p>
            <a:r>
              <a:rPr lang="ko-KR" altLang="en-US" sz="2800" dirty="0">
                <a:solidFill>
                  <a:schemeClr val="tx1"/>
                </a:solidFill>
              </a:rPr>
              <a:t>종단연구 관련 이슈</a:t>
            </a:r>
            <a:r>
              <a:rPr lang="en-US" altLang="ko-KR" sz="2800" dirty="0">
                <a:solidFill>
                  <a:schemeClr val="tx1"/>
                </a:solidFill>
              </a:rPr>
              <a:t>: </a:t>
            </a:r>
            <a:r>
              <a:rPr lang="ko-KR" altLang="en-US" sz="2800" dirty="0">
                <a:solidFill>
                  <a:schemeClr val="tx1"/>
                </a:solidFill>
              </a:rPr>
              <a:t>사전 설문 실시</a:t>
            </a:r>
            <a:endParaRPr lang="ko-KR" altLang="en-US" sz="1800" dirty="0">
              <a:solidFill>
                <a:schemeClr val="tx1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F19164C-A640-4101-823A-1545A97AC745}"/>
              </a:ext>
            </a:extLst>
          </p:cNvPr>
          <p:cNvSpPr txBox="1">
            <a:spLocks/>
          </p:cNvSpPr>
          <p:nvPr/>
        </p:nvSpPr>
        <p:spPr>
          <a:xfrm>
            <a:off x="491066" y="1464733"/>
            <a:ext cx="10989733" cy="4521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+mn-ea"/>
              </a:rPr>
              <a:t>[</a:t>
            </a:r>
            <a:r>
              <a:rPr lang="ko-KR" altLang="en-US" sz="2400" dirty="0">
                <a:latin typeface="+mn-ea"/>
              </a:rPr>
              <a:t>제안요청서</a:t>
            </a:r>
            <a:r>
              <a:rPr lang="en-US" altLang="ko-KR" sz="2400" dirty="0">
                <a:latin typeface="+mn-ea"/>
              </a:rPr>
              <a:t>] </a:t>
            </a:r>
            <a:r>
              <a:rPr lang="ko-KR" altLang="en-US" sz="2400" dirty="0">
                <a:latin typeface="+mn-ea"/>
              </a:rPr>
              <a:t>사전 성취도는 </a:t>
            </a:r>
            <a:r>
              <a:rPr lang="en-US" altLang="ko-KR" sz="2400" dirty="0">
                <a:latin typeface="+mn-ea"/>
              </a:rPr>
              <a:t>3~4</a:t>
            </a:r>
            <a:r>
              <a:rPr lang="ko-KR" altLang="en-US" sz="2400" dirty="0">
                <a:latin typeface="+mn-ea"/>
              </a:rPr>
              <a:t>월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사전 설문조사는 </a:t>
            </a:r>
            <a:r>
              <a:rPr lang="en-US" altLang="ko-KR" sz="2400" dirty="0">
                <a:latin typeface="+mn-ea"/>
              </a:rPr>
              <a:t>4~5</a:t>
            </a:r>
            <a:r>
              <a:rPr lang="ko-KR" altLang="en-US" sz="2400" dirty="0">
                <a:latin typeface="+mn-ea"/>
              </a:rPr>
              <a:t>월 실시</a:t>
            </a:r>
            <a:endParaRPr lang="en-US" altLang="ko-KR" sz="2400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대안</a:t>
            </a:r>
            <a:r>
              <a:rPr lang="en-US" altLang="ko-KR" dirty="0">
                <a:latin typeface="+mn-ea"/>
              </a:rPr>
              <a:t>1] </a:t>
            </a:r>
            <a:r>
              <a:rPr lang="ko-KR" altLang="en-US" dirty="0">
                <a:latin typeface="+mn-ea"/>
              </a:rPr>
              <a:t>사전 설문조사의 실시는 중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로 한정하여 실시</a:t>
            </a: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sz="2000" dirty="0">
                <a:latin typeface="+mn-ea"/>
              </a:rPr>
              <a:t>초</a:t>
            </a:r>
            <a:r>
              <a:rPr lang="en-US" altLang="ko-KR" sz="2000" dirty="0">
                <a:latin typeface="+mn-ea"/>
              </a:rPr>
              <a:t>4</a:t>
            </a:r>
            <a:r>
              <a:rPr lang="ko-KR" altLang="en-US" sz="2000" dirty="0">
                <a:latin typeface="+mn-ea"/>
              </a:rPr>
              <a:t>의 경우에 학교수가 많은 서울과 경기의 맞춤형 학업성취도 자율평가 참여율이 각각 </a:t>
            </a:r>
            <a:r>
              <a:rPr lang="en-US" altLang="ko-KR" sz="2000" dirty="0">
                <a:latin typeface="+mn-ea"/>
              </a:rPr>
              <a:t>6.1%, 3.8%</a:t>
            </a:r>
            <a:r>
              <a:rPr lang="ko-KR" altLang="en-US" sz="2000" dirty="0">
                <a:latin typeface="+mn-ea"/>
              </a:rPr>
              <a:t>로 매우 저조하여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사전 설문조사의 효과가 크지 않을 것으로 우려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lvl="2"/>
            <a:r>
              <a:rPr lang="ko-KR" altLang="en-US" sz="2000" dirty="0">
                <a:latin typeface="+mn-ea"/>
              </a:rPr>
              <a:t>하지만 대안</a:t>
            </a:r>
            <a:r>
              <a:rPr lang="en-US" altLang="ko-KR" sz="2000" dirty="0">
                <a:latin typeface="+mn-ea"/>
              </a:rPr>
              <a:t>1</a:t>
            </a:r>
            <a:r>
              <a:rPr lang="ko-KR" altLang="en-US" sz="2000" dirty="0">
                <a:latin typeface="+mn-ea"/>
              </a:rPr>
              <a:t>의 경우</a:t>
            </a:r>
            <a:r>
              <a:rPr lang="en-US" altLang="ko-KR" sz="2000" dirty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 과제</a:t>
            </a:r>
            <a:r>
              <a:rPr lang="en-US" altLang="ko-KR" sz="2000" dirty="0">
                <a:latin typeface="+mn-ea"/>
              </a:rPr>
              <a:t>2</a:t>
            </a:r>
            <a:r>
              <a:rPr lang="ko-KR" altLang="en-US" sz="2000" dirty="0">
                <a:latin typeface="+mn-ea"/>
              </a:rPr>
              <a:t>에서 사전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사후만 가지고 </a:t>
            </a:r>
            <a:r>
              <a:rPr lang="en-US" altLang="ko-KR" sz="2000" dirty="0">
                <a:latin typeface="+mn-ea"/>
              </a:rPr>
              <a:t>PSM+DID </a:t>
            </a:r>
            <a:r>
              <a:rPr lang="ko-KR" altLang="en-US" sz="2000" dirty="0">
                <a:latin typeface="+mn-ea"/>
              </a:rPr>
              <a:t>분석을 한다 하더라도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분석 대상이 중학교로 한정되게 됨</a:t>
            </a:r>
            <a:endParaRPr lang="en-US" altLang="ko-KR" sz="20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대안</a:t>
            </a:r>
            <a:r>
              <a:rPr lang="en-US" altLang="ko-KR" dirty="0">
                <a:latin typeface="+mn-ea"/>
              </a:rPr>
              <a:t>2] </a:t>
            </a:r>
            <a:r>
              <a:rPr lang="ko-KR" altLang="en-US" dirty="0">
                <a:latin typeface="+mn-ea"/>
              </a:rPr>
              <a:t>과제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의 표본학교 선정에 맞춤형 학업성취도 자율평가 참여여부를 고려하여 학교 </a:t>
            </a:r>
            <a:r>
              <a:rPr lang="ko-KR" altLang="en-US" dirty="0" err="1">
                <a:latin typeface="+mn-ea"/>
              </a:rPr>
              <a:t>표집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sz="2000" dirty="0">
                <a:latin typeface="+mn-ea"/>
              </a:rPr>
              <a:t>하지만 이 경우에 모집단 대표성에 대하여 문제가 제기될 수도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lvl="2"/>
            <a:r>
              <a:rPr lang="ko-KR" altLang="en-US" sz="2000" dirty="0">
                <a:latin typeface="+mn-ea"/>
              </a:rPr>
              <a:t>특히 자율평가 참여율이 낮은 시도에서 참여하는 학교는 선택편의가 </a:t>
            </a:r>
            <a:r>
              <a:rPr lang="ko-KR" altLang="en-US" sz="2000" dirty="0" err="1">
                <a:latin typeface="+mn-ea"/>
              </a:rPr>
              <a:t>존재할수도</a:t>
            </a:r>
            <a:r>
              <a:rPr lang="en-US" altLang="ko-KR" sz="2000" dirty="0">
                <a:latin typeface="+mn-ea"/>
              </a:rPr>
              <a:t>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AC8158-3C73-41A1-AB91-1B4BE3B4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B83E520D-EC61-411A-961B-2E0FA20DF918}" type="slidenum">
              <a:rPr lang="en-US" altLang="ko-KR" smtClean="0"/>
              <a:pPr/>
              <a:t>6</a:t>
            </a:fld>
            <a:r>
              <a:rPr lang="en-US" altLang="ko-KR"/>
              <a:t> -</a:t>
            </a:r>
          </a:p>
        </p:txBody>
      </p:sp>
      <p:sp>
        <p:nvSpPr>
          <p:cNvPr id="7" name="슬라이드 번호 개체 틀 2">
            <a:extLst>
              <a:ext uri="{FF2B5EF4-FFF2-40B4-BE49-F238E27FC236}">
                <a16:creationId xmlns:a16="http://schemas.microsoft.com/office/drawing/2014/main" id="{13EE9F1A-F1EE-4AEA-8CE7-411126DC974D}"/>
              </a:ext>
            </a:extLst>
          </p:cNvPr>
          <p:cNvSpPr txBox="1">
            <a:spLocks/>
          </p:cNvSpPr>
          <p:nvPr/>
        </p:nvSpPr>
        <p:spPr>
          <a:xfrm>
            <a:off x="11667744" y="6526250"/>
            <a:ext cx="438912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ko-KR" altLang="en-US" sz="7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1400" b="1" smtClean="0">
                <a:solidFill>
                  <a:schemeClr val="bg1"/>
                </a:solidFill>
              </a:rPr>
              <a:pPr/>
              <a:t>6</a:t>
            </a:fld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72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E19B6A-AC0C-4659-9725-C8A93E2822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8800" y="1493265"/>
            <a:ext cx="11209867" cy="41395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제안요청서에 제시된 연구일정과 제안서 내용</a:t>
            </a:r>
            <a:endParaRPr lang="ko-KR" alt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B3099A79-440D-4D9C-B593-F83C0E16D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91067" y="956734"/>
            <a:ext cx="11209867" cy="16933"/>
          </a:xfrm>
          <a:prstGeom prst="rect">
            <a:avLst/>
          </a:prstGeom>
        </p:spPr>
      </p:pic>
      <p:sp>
        <p:nvSpPr>
          <p:cNvPr id="5" name="TextBox 12">
            <a:extLst>
              <a:ext uri="{FF2B5EF4-FFF2-40B4-BE49-F238E27FC236}">
                <a16:creationId xmlns:a16="http://schemas.microsoft.com/office/drawing/2014/main" id="{251762DB-8626-455C-BDE7-1EA8F00EF747}"/>
              </a:ext>
            </a:extLst>
          </p:cNvPr>
          <p:cNvSpPr txBox="1"/>
          <p:nvPr/>
        </p:nvSpPr>
        <p:spPr>
          <a:xfrm>
            <a:off x="609600" y="338667"/>
            <a:ext cx="626533" cy="5418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sz="3067" dirty="0">
                <a:solidFill>
                  <a:srgbClr val="3A4CA8"/>
                </a:solidFill>
                <a:latin typeface="Pretendard Bold"/>
              </a:rPr>
              <a:t>03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07E89AC-80F0-494D-98FD-C5791DB0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558" y="455490"/>
            <a:ext cx="10673175" cy="430887"/>
          </a:xfrm>
        </p:spPr>
        <p:txBody>
          <a:bodyPr/>
          <a:lstStyle/>
          <a:p>
            <a:r>
              <a:rPr lang="ko-KR" altLang="en-US" sz="2800" dirty="0">
                <a:solidFill>
                  <a:schemeClr val="tx1"/>
                </a:solidFill>
              </a:rPr>
              <a:t>제안요청서 대비 연구 제안 내용</a:t>
            </a:r>
            <a:r>
              <a:rPr lang="en-US" altLang="ko-KR" sz="2800" dirty="0">
                <a:solidFill>
                  <a:schemeClr val="tx1"/>
                </a:solidFill>
              </a:rPr>
              <a:t>: </a:t>
            </a:r>
            <a:r>
              <a:rPr lang="ko-KR" altLang="en-US" sz="2800" dirty="0">
                <a:solidFill>
                  <a:schemeClr val="tx1"/>
                </a:solidFill>
              </a:rPr>
              <a:t>성취도 검사 개발</a:t>
            </a:r>
            <a:endParaRPr lang="ko-KR" altLang="en-US" sz="1800" dirty="0">
              <a:solidFill>
                <a:schemeClr val="tx1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5EAA0532-85D5-4347-97DE-374857669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082137"/>
              </p:ext>
            </p:extLst>
          </p:nvPr>
        </p:nvGraphicFramePr>
        <p:xfrm>
          <a:off x="922865" y="2082799"/>
          <a:ext cx="10312402" cy="3903961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156201">
                  <a:extLst>
                    <a:ext uri="{9D8B030D-6E8A-4147-A177-3AD203B41FA5}">
                      <a16:colId xmlns:a16="http://schemas.microsoft.com/office/drawing/2014/main" val="2786878205"/>
                    </a:ext>
                  </a:extLst>
                </a:gridCol>
                <a:gridCol w="5156201">
                  <a:extLst>
                    <a:ext uri="{9D8B030D-6E8A-4147-A177-3AD203B41FA5}">
                      <a16:colId xmlns:a16="http://schemas.microsoft.com/office/drawing/2014/main" val="3085228989"/>
                    </a:ext>
                  </a:extLst>
                </a:gridCol>
              </a:tblGrid>
              <a:tr h="572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제안 요청서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제안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88691"/>
                  </a:ext>
                </a:extLst>
              </a:tr>
              <a:tr h="1411343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초</a:t>
                      </a:r>
                      <a:r>
                        <a:rPr lang="en-US" altLang="ko-KR" sz="2000" dirty="0"/>
                        <a:t>3, </a:t>
                      </a:r>
                      <a:r>
                        <a:rPr lang="ko-KR" altLang="en-US" sz="2000" dirty="0"/>
                        <a:t>초</a:t>
                      </a:r>
                      <a:r>
                        <a:rPr lang="en-US" altLang="ko-KR" sz="2000" dirty="0"/>
                        <a:t>4, </a:t>
                      </a:r>
                      <a:r>
                        <a:rPr lang="ko-KR" altLang="en-US" sz="2000" dirty="0"/>
                        <a:t>중 </a:t>
                      </a:r>
                      <a:r>
                        <a:rPr lang="en-US" altLang="ko-KR" sz="2000" dirty="0"/>
                        <a:t>1 </a:t>
                      </a:r>
                      <a:r>
                        <a:rPr lang="ko-KR" altLang="en-US" sz="2000" dirty="0"/>
                        <a:t>세 개 학년에 대하여 중간과 사후 영어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수학검사 총 </a:t>
                      </a:r>
                      <a:r>
                        <a:rPr lang="en-US" altLang="ko-KR" sz="2000" dirty="0"/>
                        <a:t>12</a:t>
                      </a:r>
                      <a:r>
                        <a:rPr lang="ko-KR" altLang="en-US" sz="2000" dirty="0"/>
                        <a:t>종 개발 </a:t>
                      </a:r>
                      <a:endParaRPr lang="en-US" altLang="ko-KR" sz="2000" dirty="0"/>
                    </a:p>
                    <a:p>
                      <a:pPr marL="800100" lvl="1" indent="-34290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2000" dirty="0"/>
                        <a:t>사전검사는 평가원의 맞춤형 학업성취도 자율평가 사용</a:t>
                      </a:r>
                      <a:r>
                        <a:rPr lang="en-US" altLang="ko-KR" sz="2000" dirty="0"/>
                        <a:t>.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제안요청서 반영하여 초</a:t>
                      </a:r>
                      <a:r>
                        <a:rPr lang="en-US" altLang="ko-KR" sz="2000" dirty="0"/>
                        <a:t>3, </a:t>
                      </a:r>
                      <a:r>
                        <a:rPr lang="ko-KR" altLang="en-US" sz="2000" dirty="0"/>
                        <a:t>초</a:t>
                      </a:r>
                      <a:r>
                        <a:rPr lang="en-US" altLang="ko-KR" sz="2000" dirty="0"/>
                        <a:t>4, </a:t>
                      </a:r>
                      <a:r>
                        <a:rPr lang="ko-KR" altLang="en-US" sz="2000" dirty="0"/>
                        <a:t>중 </a:t>
                      </a:r>
                      <a:r>
                        <a:rPr lang="en-US" altLang="ko-KR" sz="2000" dirty="0"/>
                        <a:t>1 </a:t>
                      </a:r>
                      <a:r>
                        <a:rPr lang="ko-KR" altLang="en-US" sz="2000" dirty="0"/>
                        <a:t>세 개 학년에 대하여 중간</a:t>
                      </a:r>
                      <a:r>
                        <a:rPr lang="en-US" altLang="ko-KR" sz="2000" dirty="0"/>
                        <a:t>(7</a:t>
                      </a:r>
                      <a:r>
                        <a:rPr lang="ko-KR" altLang="en-US" sz="2000" dirty="0"/>
                        <a:t>월</a:t>
                      </a:r>
                      <a:r>
                        <a:rPr lang="en-US" altLang="ko-KR" sz="2000" dirty="0"/>
                        <a:t>)</a:t>
                      </a:r>
                      <a:r>
                        <a:rPr lang="ko-KR" altLang="en-US" sz="2000" dirty="0"/>
                        <a:t>과 사후</a:t>
                      </a:r>
                      <a:r>
                        <a:rPr lang="en-US" altLang="ko-KR" sz="2000" dirty="0"/>
                        <a:t>(11</a:t>
                      </a:r>
                      <a:r>
                        <a:rPr lang="ko-KR" altLang="en-US" sz="2000" dirty="0"/>
                        <a:t>월</a:t>
                      </a:r>
                      <a:r>
                        <a:rPr lang="en-US" altLang="ko-KR" sz="2000" dirty="0"/>
                        <a:t>)</a:t>
                      </a:r>
                      <a:r>
                        <a:rPr lang="ko-KR" altLang="en-US" sz="2000" dirty="0"/>
                        <a:t> 영어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수학검사 총 </a:t>
                      </a:r>
                      <a:r>
                        <a:rPr lang="en-US" altLang="ko-KR" sz="2000" dirty="0"/>
                        <a:t>12</a:t>
                      </a:r>
                      <a:r>
                        <a:rPr lang="ko-KR" altLang="en-US" sz="2000" dirty="0"/>
                        <a:t>종 개발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189890"/>
                  </a:ext>
                </a:extLst>
              </a:tr>
              <a:tr h="1834746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점수 비교를 위하여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중간검사와 사후검사간 공통문항을 사용하여 동등화 실시</a:t>
                      </a:r>
                      <a:endParaRPr lang="en-US" altLang="ko-KR" sz="20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20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사전검사와의 비교가능성 확보하기 위하여 중간검사와 사후검사에 대하여 수준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978977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0308950-0E91-4AC3-819D-7E62964B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B83E520D-EC61-411A-961B-2E0FA20DF918}" type="slidenum">
              <a:rPr lang="en-US" altLang="ko-KR" smtClean="0"/>
              <a:pPr/>
              <a:t>7</a:t>
            </a:fld>
            <a:r>
              <a:rPr lang="en-US" altLang="ko-KR"/>
              <a:t> -</a:t>
            </a: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AC7EB3E0-2823-4D03-952F-F716D62B3761}"/>
              </a:ext>
            </a:extLst>
          </p:cNvPr>
          <p:cNvSpPr txBox="1">
            <a:spLocks/>
          </p:cNvSpPr>
          <p:nvPr/>
        </p:nvSpPr>
        <p:spPr>
          <a:xfrm>
            <a:off x="11667744" y="6543183"/>
            <a:ext cx="438912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ko-KR" altLang="en-US" sz="7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1400" b="1" smtClean="0">
                <a:solidFill>
                  <a:schemeClr val="bg1"/>
                </a:solidFill>
              </a:rPr>
              <a:pPr/>
              <a:t>7</a:t>
            </a:fld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227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E19B6A-AC0C-4659-9725-C8A93E2822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066" y="1336999"/>
            <a:ext cx="11209867" cy="39866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제안서 제출 이후 확인된 설계상의 문제점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2400" dirty="0">
                <a:solidFill>
                  <a:schemeClr val="tx1"/>
                </a:solidFill>
              </a:rPr>
              <a:t>사전검사와 중간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사후검사 간 구성개념 불일치 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+mn-ea"/>
              </a:rPr>
              <a:t>초</a:t>
            </a:r>
            <a:r>
              <a:rPr lang="en-US" altLang="ko-KR" sz="2000" dirty="0">
                <a:latin typeface="+mn-ea"/>
              </a:rPr>
              <a:t>3</a:t>
            </a:r>
            <a:r>
              <a:rPr lang="ko-KR" altLang="en-US" sz="2000" dirty="0">
                <a:latin typeface="+mn-ea"/>
              </a:rPr>
              <a:t>의 경우에 책임 학년으로 참여율이 높긴 하지만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맞춤형 학업성취도 자율평가의 평가 대상 교과가 </a:t>
            </a:r>
            <a:r>
              <a:rPr lang="en-US" altLang="ko-KR" sz="2000" dirty="0">
                <a:latin typeface="+mn-ea"/>
              </a:rPr>
              <a:t>“</a:t>
            </a:r>
            <a:r>
              <a:rPr lang="ko-KR" altLang="en-US" sz="2000" dirty="0">
                <a:latin typeface="+mn-ea"/>
              </a:rPr>
              <a:t>문해력</a:t>
            </a:r>
            <a:r>
              <a:rPr lang="en-US" altLang="ko-KR" sz="2000" dirty="0">
                <a:latin typeface="+mn-ea"/>
              </a:rPr>
              <a:t>”, “</a:t>
            </a:r>
            <a:r>
              <a:rPr lang="ko-KR" altLang="en-US" sz="2000" dirty="0" err="1">
                <a:latin typeface="+mn-ea"/>
              </a:rPr>
              <a:t>수리력</a:t>
            </a:r>
            <a:r>
              <a:rPr lang="en-US" altLang="ko-KR" sz="2000" dirty="0">
                <a:latin typeface="+mn-ea"/>
              </a:rPr>
              <a:t>”</a:t>
            </a:r>
            <a:r>
              <a:rPr lang="ko-KR" altLang="en-US" sz="2000" dirty="0">
                <a:latin typeface="+mn-ea"/>
              </a:rPr>
              <a:t>으로 구성</a:t>
            </a:r>
            <a:r>
              <a:rPr lang="en-US" altLang="ko-KR" sz="2000" dirty="0">
                <a:latin typeface="+mn-ea"/>
              </a:rPr>
              <a:t>. </a:t>
            </a:r>
          </a:p>
          <a:p>
            <a:pPr lvl="2"/>
            <a:r>
              <a:rPr lang="ko-KR" altLang="en-US" dirty="0">
                <a:latin typeface="+mn-ea"/>
              </a:rPr>
              <a:t>따라서 수학은 비교가능한 사전 성취도로 활용될 수 있지만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영어는 사전 성취도가 없는 상황으로 파악됨</a:t>
            </a:r>
            <a:r>
              <a:rPr lang="en-US" altLang="ko-KR" dirty="0">
                <a:latin typeface="+mn-ea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+mn-ea"/>
              </a:rPr>
              <a:t>초</a:t>
            </a:r>
            <a:r>
              <a:rPr lang="en-US" altLang="ko-KR" sz="2000" dirty="0">
                <a:latin typeface="+mn-ea"/>
              </a:rPr>
              <a:t>4, </a:t>
            </a:r>
            <a:r>
              <a:rPr lang="ko-KR" altLang="en-US" sz="2000" dirty="0">
                <a:latin typeface="+mn-ea"/>
              </a:rPr>
              <a:t>중</a:t>
            </a:r>
            <a:r>
              <a:rPr lang="en-US" altLang="ko-KR" sz="2000" dirty="0">
                <a:latin typeface="+mn-ea"/>
              </a:rPr>
              <a:t>1</a:t>
            </a:r>
            <a:r>
              <a:rPr lang="ko-KR" altLang="en-US" sz="2000" dirty="0">
                <a:latin typeface="+mn-ea"/>
              </a:rPr>
              <a:t>의 경우에 영어와 수학교과가 평가되긴 했으나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검사의 난이도가 낮은 편이며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특히 영어는 듣기평가 문항이 다수임</a:t>
            </a:r>
            <a:r>
              <a:rPr lang="en-US" altLang="ko-KR" sz="2000" dirty="0">
                <a:latin typeface="+mn-ea"/>
              </a:rPr>
              <a:t>. </a:t>
            </a:r>
          </a:p>
          <a:p>
            <a:pPr lvl="2"/>
            <a:r>
              <a:rPr lang="ko-KR" altLang="en-US" dirty="0">
                <a:latin typeface="+mn-ea"/>
              </a:rPr>
              <a:t>과목별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학년별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편차는 있지만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맞춤형 자율평가에서의 기초학력 미달은 </a:t>
            </a:r>
            <a:r>
              <a:rPr lang="en-US" altLang="ko-KR" dirty="0">
                <a:latin typeface="+mn-ea"/>
              </a:rPr>
              <a:t>5</a:t>
            </a:r>
            <a:r>
              <a:rPr lang="en-US" altLang="ko-KR" dirty="0">
                <a:latin typeface="Avenir Next LT Pro Light" panose="020B0304020202020204" pitchFamily="34" charset="0"/>
              </a:rPr>
              <a:t>~</a:t>
            </a:r>
            <a:r>
              <a:rPr lang="en-US" altLang="ko-KR" dirty="0">
                <a:latin typeface="+mn-ea"/>
              </a:rPr>
              <a:t>8% </a:t>
            </a:r>
            <a:r>
              <a:rPr lang="ko-KR" altLang="en-US" dirty="0">
                <a:latin typeface="+mn-ea"/>
              </a:rPr>
              <a:t>정도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당초 연구계획은 비용과 일정 문제로 듣기평가 배제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 </a:t>
            </a:r>
            <a:endParaRPr lang="ko-KR" alt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B3099A79-440D-4D9C-B593-F83C0E16D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91067" y="956734"/>
            <a:ext cx="11209867" cy="16933"/>
          </a:xfrm>
          <a:prstGeom prst="rect">
            <a:avLst/>
          </a:prstGeom>
        </p:spPr>
      </p:pic>
      <p:sp>
        <p:nvSpPr>
          <p:cNvPr id="5" name="TextBox 12">
            <a:extLst>
              <a:ext uri="{FF2B5EF4-FFF2-40B4-BE49-F238E27FC236}">
                <a16:creationId xmlns:a16="http://schemas.microsoft.com/office/drawing/2014/main" id="{251762DB-8626-455C-BDE7-1EA8F00EF747}"/>
              </a:ext>
            </a:extLst>
          </p:cNvPr>
          <p:cNvSpPr txBox="1"/>
          <p:nvPr/>
        </p:nvSpPr>
        <p:spPr>
          <a:xfrm>
            <a:off x="609600" y="338667"/>
            <a:ext cx="626533" cy="5418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sz="3067" dirty="0">
                <a:solidFill>
                  <a:srgbClr val="3A4CA8"/>
                </a:solidFill>
                <a:latin typeface="Pretendard Bold"/>
              </a:rPr>
              <a:t>04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07E89AC-80F0-494D-98FD-C5791DB0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558" y="455490"/>
            <a:ext cx="10673175" cy="430887"/>
          </a:xfrm>
        </p:spPr>
        <p:txBody>
          <a:bodyPr/>
          <a:lstStyle/>
          <a:p>
            <a:r>
              <a:rPr lang="ko-KR" altLang="en-US" sz="2800" dirty="0">
                <a:solidFill>
                  <a:schemeClr val="tx1"/>
                </a:solidFill>
              </a:rPr>
              <a:t>성취도 검사 개발 관련 이슈</a:t>
            </a:r>
            <a:endParaRPr lang="ko-KR" altLang="en-US" sz="1800" dirty="0">
              <a:solidFill>
                <a:schemeClr val="tx1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6ED973-D769-4F27-83E7-3D8D6A61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B83E520D-EC61-411A-961B-2E0FA20DF918}" type="slidenum">
              <a:rPr lang="en-US" altLang="ko-KR" smtClean="0"/>
              <a:pPr/>
              <a:t>8</a:t>
            </a:fld>
            <a:r>
              <a:rPr lang="en-US" altLang="ko-KR"/>
              <a:t> -</a:t>
            </a:r>
          </a:p>
        </p:txBody>
      </p:sp>
      <p:sp>
        <p:nvSpPr>
          <p:cNvPr id="7" name="슬라이드 번호 개체 틀 2">
            <a:extLst>
              <a:ext uri="{FF2B5EF4-FFF2-40B4-BE49-F238E27FC236}">
                <a16:creationId xmlns:a16="http://schemas.microsoft.com/office/drawing/2014/main" id="{215493A4-794C-4593-AB28-38DC92A244E4}"/>
              </a:ext>
            </a:extLst>
          </p:cNvPr>
          <p:cNvSpPr txBox="1">
            <a:spLocks/>
          </p:cNvSpPr>
          <p:nvPr/>
        </p:nvSpPr>
        <p:spPr>
          <a:xfrm>
            <a:off x="11667744" y="6526250"/>
            <a:ext cx="438912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ko-KR" altLang="en-US" sz="7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1400" b="1" smtClean="0">
                <a:solidFill>
                  <a:schemeClr val="bg1"/>
                </a:solidFill>
              </a:rPr>
              <a:pPr/>
              <a:t>8</a:t>
            </a:fld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71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E19B6A-AC0C-4659-9725-C8A93E2822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066" y="1364738"/>
            <a:ext cx="11209867" cy="40105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제안요청서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] </a:t>
            </a:r>
            <a:r>
              <a:rPr lang="ko-KR" altLang="en-US" sz="2400" dirty="0">
                <a:solidFill>
                  <a:schemeClr val="tx1"/>
                </a:solidFill>
              </a:rPr>
              <a:t>초</a:t>
            </a:r>
            <a:r>
              <a:rPr lang="en-US" altLang="ko-KR" sz="2400" dirty="0">
                <a:solidFill>
                  <a:schemeClr val="tx1"/>
                </a:solidFill>
              </a:rPr>
              <a:t>3, </a:t>
            </a:r>
            <a:r>
              <a:rPr lang="ko-KR" altLang="en-US" sz="2400" dirty="0">
                <a:solidFill>
                  <a:schemeClr val="tx1"/>
                </a:solidFill>
              </a:rPr>
              <a:t>초</a:t>
            </a:r>
            <a:r>
              <a:rPr lang="en-US" altLang="ko-KR" sz="2400" dirty="0">
                <a:solidFill>
                  <a:schemeClr val="tx1"/>
                </a:solidFill>
              </a:rPr>
              <a:t>4, </a:t>
            </a:r>
            <a:r>
              <a:rPr lang="ko-KR" altLang="en-US" sz="2400" dirty="0">
                <a:solidFill>
                  <a:schemeClr val="tx1"/>
                </a:solidFill>
              </a:rPr>
              <a:t>중 </a:t>
            </a:r>
            <a:r>
              <a:rPr lang="en-US" altLang="ko-KR" sz="2400" dirty="0">
                <a:solidFill>
                  <a:schemeClr val="tx1"/>
                </a:solidFill>
              </a:rPr>
              <a:t>1 </a:t>
            </a:r>
            <a:r>
              <a:rPr lang="ko-KR" altLang="en-US" sz="2400" dirty="0">
                <a:solidFill>
                  <a:schemeClr val="tx1"/>
                </a:solidFill>
              </a:rPr>
              <a:t>세 개 학년에 대하여 중간과 사후 영어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수학검사 총 </a:t>
            </a:r>
            <a:r>
              <a:rPr lang="en-US" altLang="ko-KR" sz="2400" dirty="0">
                <a:solidFill>
                  <a:schemeClr val="tx1"/>
                </a:solidFill>
              </a:rPr>
              <a:t>12</a:t>
            </a:r>
            <a:r>
              <a:rPr lang="ko-KR" altLang="en-US" sz="2400" dirty="0">
                <a:solidFill>
                  <a:schemeClr val="tx1"/>
                </a:solidFill>
              </a:rPr>
              <a:t>종 개발 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대안</a:t>
            </a:r>
            <a:r>
              <a:rPr lang="en-US" altLang="ko-KR" sz="2000" dirty="0">
                <a:latin typeface="+mn-ea"/>
              </a:rPr>
              <a:t>] </a:t>
            </a:r>
            <a:r>
              <a:rPr lang="ko-KR" altLang="en-US" sz="2000" dirty="0">
                <a:latin typeface="+mn-ea"/>
              </a:rPr>
              <a:t>상반기</a:t>
            </a:r>
            <a:r>
              <a:rPr lang="en-US" altLang="ko-KR" sz="2000" dirty="0">
                <a:latin typeface="+mn-ea"/>
              </a:rPr>
              <a:t> AIDT </a:t>
            </a:r>
            <a:r>
              <a:rPr lang="ko-KR" altLang="en-US" sz="2000" dirty="0">
                <a:latin typeface="+mn-ea"/>
              </a:rPr>
              <a:t>활용도가 아직 저조하다는 것을 함께 고려하여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학년 및 과목별로 중간검사와 사후검사로 </a:t>
            </a:r>
            <a:r>
              <a:rPr lang="en-US" altLang="ko-KR" sz="2000" dirty="0">
                <a:latin typeface="+mn-ea"/>
              </a:rPr>
              <a:t>2</a:t>
            </a:r>
            <a:r>
              <a:rPr lang="ko-KR" altLang="en-US" sz="2000" dirty="0" err="1">
                <a:latin typeface="+mn-ea"/>
              </a:rPr>
              <a:t>종씩</a:t>
            </a:r>
            <a:r>
              <a:rPr lang="ko-KR" altLang="en-US" sz="2000" dirty="0">
                <a:latin typeface="+mn-ea"/>
              </a:rPr>
              <a:t> 개발 예정이었던 성취도검사를 사후검사 </a:t>
            </a:r>
            <a:r>
              <a:rPr lang="en-US" altLang="ko-KR" sz="2000" dirty="0">
                <a:latin typeface="+mn-ea"/>
              </a:rPr>
              <a:t>1</a:t>
            </a:r>
            <a:r>
              <a:rPr lang="ko-KR" altLang="en-US" sz="2000" dirty="0" err="1">
                <a:latin typeface="+mn-ea"/>
              </a:rPr>
              <a:t>종씩으로</a:t>
            </a:r>
            <a:r>
              <a:rPr lang="ko-KR" altLang="en-US" sz="2000" dirty="0">
                <a:latin typeface="+mn-ea"/>
              </a:rPr>
              <a:t> 축소해서 개발하고 이를 </a:t>
            </a:r>
            <a:r>
              <a:rPr lang="en-US" altLang="ko-KR" sz="2000" dirty="0">
                <a:latin typeface="+mn-ea"/>
              </a:rPr>
              <a:t>10~11</a:t>
            </a:r>
            <a:r>
              <a:rPr lang="ko-KR" altLang="en-US" sz="2000" dirty="0">
                <a:latin typeface="+mn-ea"/>
              </a:rPr>
              <a:t>월 조사 실시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대신 사전검사와 유사한 문항유형 및 구성요소 반영</a:t>
            </a:r>
            <a:endParaRPr lang="en-US" altLang="ko-KR" sz="2000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장점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① </a:t>
            </a:r>
            <a:r>
              <a:rPr lang="ko-KR" altLang="en-US" dirty="0">
                <a:latin typeface="+mn-ea"/>
              </a:rPr>
              <a:t>사후검사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회로 집중하면서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사전검사와 문항유형 및 구성요소 반영</a:t>
            </a:r>
            <a:endParaRPr lang="en-US" altLang="ko-KR" dirty="0">
              <a:latin typeface="+mn-ea"/>
            </a:endParaRPr>
          </a:p>
          <a:p>
            <a:pPr marL="914400" lvl="2" indent="0"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           ② </a:t>
            </a:r>
            <a:r>
              <a:rPr lang="ko-KR" altLang="en-US" dirty="0">
                <a:latin typeface="+mn-ea"/>
              </a:rPr>
              <a:t>연구일정상 사후조사 이후 데이터클리닝 및 결과분석 기간 충분히 확보</a:t>
            </a:r>
            <a:endParaRPr lang="en-US" altLang="ko-KR" dirty="0">
              <a:latin typeface="+mn-ea"/>
            </a:endParaRPr>
          </a:p>
          <a:p>
            <a:pPr marL="914400" lvl="2" indent="0"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           ③ </a:t>
            </a:r>
            <a:r>
              <a:rPr lang="ko-KR" altLang="en-US" dirty="0">
                <a:latin typeface="+mn-ea"/>
              </a:rPr>
              <a:t>과제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과 조사시점이 통일되어 중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에 대해서는 </a:t>
            </a:r>
            <a:r>
              <a:rPr lang="en-US" altLang="ko-KR" dirty="0">
                <a:latin typeface="+mn-ea"/>
              </a:rPr>
              <a:t>PSM+DID </a:t>
            </a:r>
            <a:r>
              <a:rPr lang="ko-KR" altLang="en-US" dirty="0">
                <a:latin typeface="+mn-ea"/>
              </a:rPr>
              <a:t>분석 용이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r>
              <a:rPr lang="ko-KR" altLang="en-US" dirty="0">
                <a:latin typeface="+mn-ea"/>
              </a:rPr>
              <a:t>단점</a:t>
            </a:r>
            <a:r>
              <a:rPr lang="en-US" altLang="ko-KR" dirty="0">
                <a:latin typeface="+mn-ea"/>
              </a:rPr>
              <a:t>: AIDT </a:t>
            </a:r>
            <a:r>
              <a:rPr lang="ko-KR" altLang="en-US" dirty="0">
                <a:latin typeface="+mn-ea"/>
              </a:rPr>
              <a:t>연구학교 보고서 제출 일정</a:t>
            </a:r>
            <a:r>
              <a:rPr lang="en-US" altLang="ko-KR" dirty="0">
                <a:latin typeface="+mn-ea"/>
              </a:rPr>
              <a:t>(9</a:t>
            </a:r>
            <a:r>
              <a:rPr lang="en-US" altLang="ko-KR" sz="1800" dirty="0">
                <a:latin typeface="+mn-ea"/>
              </a:rPr>
              <a:t>~</a:t>
            </a:r>
            <a:r>
              <a:rPr lang="en-US" altLang="ko-KR" dirty="0">
                <a:latin typeface="+mn-ea"/>
              </a:rPr>
              <a:t>11</a:t>
            </a:r>
            <a:r>
              <a:rPr lang="ko-KR" altLang="en-US" dirty="0">
                <a:latin typeface="+mn-ea"/>
              </a:rPr>
              <a:t>월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과 충돌</a:t>
            </a:r>
            <a:r>
              <a:rPr lang="en-US" altLang="ko-KR" dirty="0">
                <a:latin typeface="+mn-ea"/>
              </a:rPr>
              <a:t>  </a:t>
            </a:r>
          </a:p>
          <a:p>
            <a:pPr lvl="2"/>
            <a:endParaRPr lang="en-US" altLang="ko-KR" dirty="0">
              <a:latin typeface="+mn-ea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B3099A79-440D-4D9C-B593-F83C0E16D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91067" y="956734"/>
            <a:ext cx="11209867" cy="16933"/>
          </a:xfrm>
          <a:prstGeom prst="rect">
            <a:avLst/>
          </a:prstGeom>
        </p:spPr>
      </p:pic>
      <p:sp>
        <p:nvSpPr>
          <p:cNvPr id="5" name="TextBox 12">
            <a:extLst>
              <a:ext uri="{FF2B5EF4-FFF2-40B4-BE49-F238E27FC236}">
                <a16:creationId xmlns:a16="http://schemas.microsoft.com/office/drawing/2014/main" id="{251762DB-8626-455C-BDE7-1EA8F00EF747}"/>
              </a:ext>
            </a:extLst>
          </p:cNvPr>
          <p:cNvSpPr txBox="1"/>
          <p:nvPr/>
        </p:nvSpPr>
        <p:spPr>
          <a:xfrm>
            <a:off x="609600" y="338667"/>
            <a:ext cx="626533" cy="5418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sz="3067" dirty="0">
                <a:solidFill>
                  <a:srgbClr val="3A4CA8"/>
                </a:solidFill>
                <a:latin typeface="Pretendard Bold"/>
              </a:rPr>
              <a:t>04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07E89AC-80F0-494D-98FD-C5791DB0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558" y="455490"/>
            <a:ext cx="10673175" cy="430887"/>
          </a:xfrm>
        </p:spPr>
        <p:txBody>
          <a:bodyPr/>
          <a:lstStyle/>
          <a:p>
            <a:r>
              <a:rPr lang="ko-KR" altLang="en-US" sz="2800" dirty="0">
                <a:solidFill>
                  <a:schemeClr val="tx1"/>
                </a:solidFill>
              </a:rPr>
              <a:t>성취도 검사 개발 관련 이슈</a:t>
            </a:r>
            <a:endParaRPr lang="ko-KR" altLang="en-US" sz="1800" dirty="0">
              <a:solidFill>
                <a:schemeClr val="tx1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EDC354-D3D8-4096-BA38-CAF12380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B83E520D-EC61-411A-961B-2E0FA20DF918}" type="slidenum">
              <a:rPr lang="en-US" altLang="ko-KR" smtClean="0"/>
              <a:pPr/>
              <a:t>9</a:t>
            </a:fld>
            <a:r>
              <a:rPr lang="en-US" altLang="ko-KR"/>
              <a:t> -</a:t>
            </a:r>
          </a:p>
        </p:txBody>
      </p:sp>
      <p:sp>
        <p:nvSpPr>
          <p:cNvPr id="7" name="슬라이드 번호 개체 틀 2">
            <a:extLst>
              <a:ext uri="{FF2B5EF4-FFF2-40B4-BE49-F238E27FC236}">
                <a16:creationId xmlns:a16="http://schemas.microsoft.com/office/drawing/2014/main" id="{B8560794-E8B5-4EAE-AF40-956EB554BA7C}"/>
              </a:ext>
            </a:extLst>
          </p:cNvPr>
          <p:cNvSpPr txBox="1">
            <a:spLocks/>
          </p:cNvSpPr>
          <p:nvPr/>
        </p:nvSpPr>
        <p:spPr>
          <a:xfrm>
            <a:off x="11667744" y="6526250"/>
            <a:ext cx="438912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ko-KR" altLang="en-US" sz="7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1400" b="1" smtClean="0">
                <a:solidFill>
                  <a:schemeClr val="bg1"/>
                </a:solidFill>
              </a:rPr>
              <a:pPr/>
              <a:t>9</a:t>
            </a:fld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89337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그라데이션 증가</Template>
  <TotalTime>432</TotalTime>
  <Words>2247</Words>
  <Application>Microsoft Macintosh PowerPoint</Application>
  <PresentationFormat>와이드스크린</PresentationFormat>
  <Paragraphs>436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2" baseType="lpstr">
      <vt:lpstr>나눔스퀘어 네오 Heavy</vt:lpstr>
      <vt:lpstr>나눔스퀘어 네오 Regular</vt:lpstr>
      <vt:lpstr>맑은 고딕</vt:lpstr>
      <vt:lpstr>함초롬바탕</vt:lpstr>
      <vt:lpstr>Pretendard Bold</vt:lpstr>
      <vt:lpstr>Pretendard ExtraBold</vt:lpstr>
      <vt:lpstr>Arial</vt:lpstr>
      <vt:lpstr>Avenir Next LT Pro</vt:lpstr>
      <vt:lpstr>Avenir Next LT Pro Light</vt:lpstr>
      <vt:lpstr>Calibri</vt:lpstr>
      <vt:lpstr>Wingdings</vt:lpstr>
      <vt:lpstr>GradientRiseVTI</vt:lpstr>
      <vt:lpstr>착수보고: 디지털교육 성과 진잔 및 효과 분석 연구 </vt:lpstr>
      <vt:lpstr>목차</vt:lpstr>
      <vt:lpstr>연구진 구성</vt:lpstr>
      <vt:lpstr>제안요청서 대비 연구 제안 내용: 과제1</vt:lpstr>
      <vt:lpstr>종단연구 관련 이슈: 사전 설문 실시</vt:lpstr>
      <vt:lpstr>종단연구 관련 이슈: 사전 설문 실시</vt:lpstr>
      <vt:lpstr>제안요청서 대비 연구 제안 내용: 성취도 검사 개발</vt:lpstr>
      <vt:lpstr>성취도 검사 개발 관련 이슈</vt:lpstr>
      <vt:lpstr>성취도 검사 개발 관련 이슈</vt:lpstr>
      <vt:lpstr>제안요청서 대비 연구 제안 내용: 과제 2</vt:lpstr>
      <vt:lpstr>AIDT 효과 분석을 위한 실험 설계</vt:lpstr>
      <vt:lpstr>AIDT 효과 분석을 위한 실험설계: 초등학교</vt:lpstr>
      <vt:lpstr>AIDT 효과 분석을 위한 실험설계: 중학교</vt:lpstr>
      <vt:lpstr>AIDT 효과 분석을 위한 실험설계:실험관련 안내사항 </vt:lpstr>
      <vt:lpstr>AIDT 효과 분석을 위한 실험설계: IRB</vt:lpstr>
      <vt:lpstr>AIDT 효과 분석을 위한 실험설계: IRB</vt:lpstr>
      <vt:lpstr>과제2 질적 연구 개요</vt:lpstr>
      <vt:lpstr>과제2 질적 연구 개요</vt:lpstr>
      <vt:lpstr>과제2 질적 연구 개요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착수보고: 디지털교육 </dc:title>
  <dc:creator>user</dc:creator>
  <cp:lastModifiedBy>Young Cho</cp:lastModifiedBy>
  <cp:revision>50</cp:revision>
  <dcterms:created xsi:type="dcterms:W3CDTF">2025-05-02T03:15:58Z</dcterms:created>
  <dcterms:modified xsi:type="dcterms:W3CDTF">2025-05-05T07:58:25Z</dcterms:modified>
</cp:coreProperties>
</file>