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Proxima Nova"/>
      <p:regular r:id="rId88"/>
      <p:bold r:id="rId89"/>
      <p:italic r:id="rId90"/>
      <p:boldItalic r:id="rId91"/>
    </p:embeddedFont>
    <p:embeddedFont>
      <p:font typeface="Roboto"/>
      <p:regular r:id="rId92"/>
      <p:bold r:id="rId93"/>
      <p:italic r:id="rId94"/>
      <p:boldItalic r:id="rId95"/>
    </p:embeddedFont>
    <p:embeddedFont>
      <p:font typeface="Roboto Mono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oboto-boldItalic.fntdata"/><Relationship Id="rId94" Type="http://schemas.openxmlformats.org/officeDocument/2006/relationships/font" Target="fonts/Roboto-italic.fntdata"/><Relationship Id="rId97" Type="http://schemas.openxmlformats.org/officeDocument/2006/relationships/font" Target="fonts/RobotoMono-bold.fntdata"/><Relationship Id="rId96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99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98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ProximaNova-boldItalic.fntdata"/><Relationship Id="rId90" Type="http://schemas.openxmlformats.org/officeDocument/2006/relationships/font" Target="fonts/ProximaNova-italic.fntdata"/><Relationship Id="rId93" Type="http://schemas.openxmlformats.org/officeDocument/2006/relationships/font" Target="fonts/Roboto-bold.fntdata"/><Relationship Id="rId92" Type="http://schemas.openxmlformats.org/officeDocument/2006/relationships/font" Target="fonts/Robot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font" Target="fonts/ProximaNova-regular.fntdata"/><Relationship Id="rId87" Type="http://schemas.openxmlformats.org/officeDocument/2006/relationships/slide" Target="slides/slide82.xml"/><Relationship Id="rId89" Type="http://schemas.openxmlformats.org/officeDocument/2006/relationships/font" Target="fonts/ProximaNova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ca59d5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ca59d5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ca59d5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ca59d5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ca59d5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9ca59d5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ca59d5c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ca59d5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b57c95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b57c95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9ca59d5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9ca59d5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b57c9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b57c9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b57c95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b57c95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3b57c958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3b57c95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d378a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ed378a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ca59d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ca59d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b57c9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b57c9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b57c95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b57c95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10db96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a10db96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b57c95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b57c95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b57c95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3b57c95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9f00d00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9f00d00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a10db9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a10db9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b57c958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3b57c95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a1b0d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da1b0d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a10db96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a10db96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9ca59d5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9ca59d5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cbc53f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dcbc53f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dcbc53f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dcbc53f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8a8e9c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e8a8e9c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8a8e9c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e8a8e9c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e8a8e9c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e8a8e9c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e8a8e9c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e8a8e9c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e8a8e9c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e8a8e9c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e2a2fa2c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e2a2fa2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a10db96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a10db96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d472f4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d472f4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ca59d5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ca59d5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d5f2946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d5f2946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a10db96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a10db96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3b57c95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3b57c95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3b57c958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3b57c95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a10db96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a10db96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2a2fa2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2a2fa2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e2a2fa2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e2a2fa2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a10db96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a10db96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e2a2fa2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e2a2fa2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a10db96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a10db96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ea91e09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ea91e09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3b57c958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3b57c95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8a8e9c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e8a8e9c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e8a8e9c8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e8a8e9c8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a10db96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a10db96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e8a8e9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e8a8e9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e348bba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e348bba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da1b0df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da1b0df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e348bb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e348bb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da1b0df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da1b0df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da1b0df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da1b0df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a91e09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a91e09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da1b0df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da1b0df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da1b0df6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da1b0df6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a5ecb4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1a5ecb4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ecd3c1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ecd3c1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a10db96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a10db96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e2a2fa2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e2a2fa2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da1b0df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da1b0df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ecd3c1e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ecd3c1e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ecd3c1e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ecd3c1e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ecd3c1e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ecd3c1e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ca59d5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ca59d5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9f00d00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9f00d00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9f00d00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9f00d00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9f00d00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9f00d00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da8094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da8094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a10db96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a10db96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da1b0df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da1b0df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da1b0df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1da1b0df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da1b0df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da1b0d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dcbc53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dcbc53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da1b0df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da1b0df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348bba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348bba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JPMorgan y CCPGames (EVE Online) usan Stackless Python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da1b0df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da1b0df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da1b0df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da1b0df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da1b0df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da1b0df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da1b0df6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da1b0df6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disqus.com/" TargetMode="External"/><Relationship Id="rId4" Type="http://schemas.openxmlformats.org/officeDocument/2006/relationships/hyperlink" Target="https://www.instagram.com/" TargetMode="External"/><Relationship Id="rId11" Type="http://schemas.openxmlformats.org/officeDocument/2006/relationships/hyperlink" Target="https://www.openstack.org/" TargetMode="External"/><Relationship Id="rId10" Type="http://schemas.openxmlformats.org/officeDocument/2006/relationships/hyperlink" Target="https://www.pinterest.com/" TargetMode="External"/><Relationship Id="rId9" Type="http://schemas.openxmlformats.org/officeDocument/2006/relationships/hyperlink" Target="https://okfn.org/" TargetMode="External"/><Relationship Id="rId5" Type="http://schemas.openxmlformats.org/officeDocument/2006/relationships/hyperlink" Target="https://www.knightfoundation.org/" TargetMode="External"/><Relationship Id="rId6" Type="http://schemas.openxmlformats.org/officeDocument/2006/relationships/hyperlink" Target="https://www.macfound.org/" TargetMode="External"/><Relationship Id="rId7" Type="http://schemas.openxmlformats.org/officeDocument/2006/relationships/hyperlink" Target="https://www.mozilla.org/" TargetMode="External"/><Relationship Id="rId8" Type="http://schemas.openxmlformats.org/officeDocument/2006/relationships/hyperlink" Target="http://www.nationalgeographic.com/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Introducción a Python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latin typeface="Roboto Mono"/>
                <a:ea typeface="Roboto Mono"/>
                <a:cs typeface="Roboto Mono"/>
                <a:sym typeface="Roboto Mono"/>
              </a:rPr>
              <a:t>(guía </a:t>
            </a:r>
            <a:r>
              <a:rPr i="1" lang="es" sz="2400">
                <a:latin typeface="Roboto Mono"/>
                <a:ea typeface="Roboto Mono"/>
                <a:cs typeface="Roboto Mono"/>
                <a:sym typeface="Roboto Mono"/>
              </a:rPr>
              <a:t>rápida</a:t>
            </a:r>
            <a:r>
              <a:rPr i="1" lang="es" sz="2400">
                <a:latin typeface="Roboto Mono"/>
                <a:ea typeface="Roboto Mono"/>
                <a:cs typeface="Roboto Mono"/>
                <a:sym typeface="Roboto Mono"/>
              </a:rPr>
              <a:t> para turistas)</a:t>
            </a:r>
            <a:endParaRPr i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MULTIPARADIGMA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IMPERATIVO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PARTIALS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CLOSURES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DEFAULTS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OOP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4829975" y="724075"/>
            <a:ext cx="4154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HERENCIA </a:t>
            </a: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MÚLTIPLE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CLASES ABSTRACTAS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“DATACLASSES”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FUNCIONAL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map()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reduce()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filter()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lambdas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EXTENSIBLE</a:t>
            </a:r>
            <a:endParaRPr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365,450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proyectos en el repositorio pypi.org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11">
                <a:latin typeface="Courier New"/>
                <a:ea typeface="Courier New"/>
                <a:cs typeface="Courier New"/>
                <a:sym typeface="Courier New"/>
              </a:rPr>
              <a:t>$&gt; </a:t>
            </a:r>
            <a:r>
              <a:rPr lang="es" sz="4911">
                <a:latin typeface="Courier New"/>
                <a:ea typeface="Courier New"/>
                <a:cs typeface="Courier New"/>
                <a:sym typeface="Courier New"/>
              </a:rPr>
              <a:t>pip install </a:t>
            </a:r>
            <a:r>
              <a:rPr i="1" lang="es" sz="4911"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endParaRPr i="1" sz="5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ourier New"/>
                <a:ea typeface="Courier New"/>
                <a:cs typeface="Courier New"/>
                <a:sym typeface="Courier New"/>
              </a:rPr>
              <a:t>$&gt; python ./script.py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$&gt; python</a:t>
            </a:r>
            <a:endParaRPr/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572000" y="724075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[silverdisc@hp ~]$ python</a:t>
            </a:r>
            <a:endParaRPr b="1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Python 3.10.2 (main, Jan 15 2022, 19:56:27) [GCC 11.1.0] on linux</a:t>
            </a:r>
            <a:endParaRPr b="1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Type "help", "copyright", "credits" or "license" for more information.</a:t>
            </a:r>
            <a:endParaRPr b="1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&gt;&gt;&gt; print("Hola Mundo")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Hola Mundo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virtual envs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$&gt; pipenv lock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A2A2A"/>
                </a:solidFill>
                <a:latin typeface="Proxima Nova"/>
                <a:ea typeface="Proxima Nova"/>
                <a:cs typeface="Proxima Nova"/>
                <a:sym typeface="Proxima Nova"/>
              </a:rPr>
              <a:t>¿Quién soy?</a:t>
            </a:r>
            <a:endParaRPr sz="2400">
              <a:solidFill>
                <a:srgbClr val="2A2A2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A2A2A"/>
                </a:solidFill>
                <a:latin typeface="Proxima Nova"/>
                <a:ea typeface="Proxima Nova"/>
                <a:cs typeface="Proxima Nova"/>
                <a:sym typeface="Proxima Nova"/>
              </a:rPr>
              <a:t>Jose Rodriguez Bas</a:t>
            </a:r>
            <a:endParaRPr>
              <a:solidFill>
                <a:srgbClr val="2A2A2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A2A2A"/>
                </a:solidFill>
                <a:latin typeface="Proxima Nova"/>
                <a:ea typeface="Proxima Nova"/>
                <a:cs typeface="Proxima Nova"/>
                <a:sym typeface="Proxima Nova"/>
              </a:rPr>
              <a:t>CTO en ECI Reparaciones S.L.</a:t>
            </a:r>
            <a:endParaRPr>
              <a:solidFill>
                <a:srgbClr val="2A2A2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A2A2A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i="1" lang="es">
                <a:solidFill>
                  <a:srgbClr val="2A2A2A"/>
                </a:solidFill>
                <a:latin typeface="Proxima Nova"/>
                <a:ea typeface="Proxima Nova"/>
                <a:cs typeface="Proxima Nova"/>
                <a:sym typeface="Proxima Nova"/>
              </a:rPr>
              <a:t>Trasteo con la tecnología</a:t>
            </a:r>
            <a:r>
              <a:rPr lang="es">
                <a:solidFill>
                  <a:srgbClr val="2A2A2A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>
              <a:solidFill>
                <a:srgbClr val="2A2A2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A2A2A"/>
                </a:solidFill>
                <a:latin typeface="Proxima Nova"/>
                <a:ea typeface="Proxima Nova"/>
                <a:cs typeface="Proxima Nova"/>
                <a:sym typeface="Proxima Nova"/>
              </a:rPr>
              <a:t>silverdisc@gmail.com		github.com/aezore	 	@aezore</a:t>
            </a:r>
            <a:endParaRPr>
              <a:solidFill>
                <a:srgbClr val="2A2A2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725" y="41759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725" y="41759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6725" y="4175900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1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 sz="16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s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6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endParaRPr sz="16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endParaRPr sz="16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.array([</a:t>
            </a:r>
            <a:r>
              <a:rPr lang="es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6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from_dict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 sz="16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7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Zen of Python, by Tim Peters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Beautiful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better than ugly.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Explicit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better than implicit.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Simple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better than </a:t>
            </a:r>
            <a:r>
              <a:rPr lang="es" sz="7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complex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Complex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better than complicated.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Flat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better than nested.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Sparse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better than dense.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Readability counts.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Special cases aren</a:t>
            </a:r>
            <a:r>
              <a:rPr lang="es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 special enough to break the rules.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Although practicality beats purity.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Errors should never </a:t>
            </a:r>
            <a:r>
              <a:rPr lang="es" sz="7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silently.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Unless explicitly silenced.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the face of ambiguity, refuse the temptation to guess.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There should be one</a:t>
            </a:r>
            <a:r>
              <a:rPr lang="es" sz="7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preferably only one </a:t>
            </a:r>
            <a:r>
              <a:rPr lang="es" sz="7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obvious way to do it.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Although that way may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 obvious at first unless you</a:t>
            </a:r>
            <a:r>
              <a:rPr lang="es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 Dutch.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Now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better than never.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Although never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often better than *right* now.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the implementation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hard to explain, it</a:t>
            </a:r>
            <a:r>
              <a:rPr lang="es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 a bad idea.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the implementation </a:t>
            </a:r>
            <a:r>
              <a:rPr lang="es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easy to explain, it may be a good idea.</a:t>
            </a:r>
            <a:endParaRPr sz="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Namespaces are one honking great idea </a:t>
            </a:r>
            <a:r>
              <a:rPr lang="es" sz="7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s" sz="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let</a:t>
            </a:r>
            <a:r>
              <a:rPr lang="es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 do more of those!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this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Zen of Python, by Tim Peters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Beautiful is better than ugly.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Explicit is better than implicit.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Simple is better than complex.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Complex is better than complicated.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Flat is better than nested.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Sparse is better than dense.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Readability counts.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Special cases aren't special enough to break the rules.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Although practicality beats purity.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Errors should never pass silently.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Unless explicitly silenced.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the face of ambiguity, refuse the temptation to guess.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There should be one-- and preferably only one --obvious way to do it.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Although that way may not be obvious at first unless you're Dutch.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Now is better than never.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Although never is often better than *right* now.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the implementation is hard to explain, it's a bad idea.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the implementation is easy to explain, it may be a good idea.</a:t>
            </a:r>
            <a:endParaRPr sz="750">
              <a:solidFill>
                <a:srgbClr val="D9D9D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Namespaces are one honking great idea -- let's do more of those!</a:t>
            </a:r>
            <a:endParaRPr sz="1500">
              <a:solidFill>
                <a:srgbClr val="D9D9D9"/>
              </a:solidFill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36900" y="1529100"/>
            <a:ext cx="90702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5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Simple es mejor que complejo.</a:t>
            </a:r>
            <a:endParaRPr b="1" i="1" sz="245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7940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es" sz="245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La legibilidad es importante.</a:t>
            </a:r>
            <a:endParaRPr b="1" i="1" sz="245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79400" rtl="0" algn="l">
              <a:lnSpc>
                <a:spcPct val="2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i="1" lang="es" sz="245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Si la implementación es difícil de explicar, es una mala idea.</a:t>
            </a:r>
            <a:endParaRPr b="1" i="1" sz="245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Proxima Nova"/>
                <a:ea typeface="Proxima Nova"/>
                <a:cs typeface="Proxima Nova"/>
                <a:sym typeface="Proxima Nova"/>
              </a:rPr>
              <a:t>PEPs</a:t>
            </a:r>
            <a:endParaRPr sz="7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(Python Enhancement Proposals)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PEP8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(guía “oficial” de estilo)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PEP8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Alineado a la apertura del delimitador.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long_function_name(var_one, var_two,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var_three, var_four)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Añade 4 espacios extra para distinguir argumentos del resto.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long_function_name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var_one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var_two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var_three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var_four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var_one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La indentaciones colgantes deben añadir un nivel.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long_function_name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var_one, var_two,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var_three, var_four)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i="1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latin typeface="Proxima Nova"/>
                <a:ea typeface="Proxima Nova"/>
                <a:cs typeface="Proxima Nova"/>
                <a:sym typeface="Proxima Nova"/>
              </a:rPr>
              <a:t>autopep8</a:t>
            </a:r>
            <a:endParaRPr i="1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latin typeface="Proxima Nova"/>
                <a:ea typeface="Proxima Nova"/>
                <a:cs typeface="Proxima Nova"/>
                <a:sym typeface="Proxima Nova"/>
              </a:rPr>
              <a:t>yapf</a:t>
            </a:r>
            <a:endParaRPr i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todo es un objeto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(casi todo)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068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975" y="2393925"/>
            <a:ext cx="1846050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tipos y estructuras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un vistazo rápido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TIPOS DE DATOS Y ESTRUCTURAS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657275"/>
            <a:ext cx="3227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Números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43"/>
          <p:cNvSpPr txBox="1"/>
          <p:nvPr>
            <p:ph idx="2" type="body"/>
          </p:nvPr>
        </p:nvSpPr>
        <p:spPr>
          <a:xfrm>
            <a:off x="3641200" y="1657275"/>
            <a:ext cx="51912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 sz="18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numero_grande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100_000_000</a:t>
            </a:r>
            <a:endParaRPr b="1" sz="18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flotante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2.99</a:t>
            </a:r>
            <a:endParaRPr b="1" sz="18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exponente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10e-20</a:t>
            </a:r>
            <a:endParaRPr b="1" sz="18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complejo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TIPOS DE DATOS Y ESTRUCTURAS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657275"/>
            <a:ext cx="32277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Números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Strings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44"/>
          <p:cNvSpPr txBox="1"/>
          <p:nvPr>
            <p:ph idx="2" type="body"/>
          </p:nvPr>
        </p:nvSpPr>
        <p:spPr>
          <a:xfrm>
            <a:off x="3641200" y="1657275"/>
            <a:ext cx="51912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es" sz="18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"pomelo"</a:t>
            </a:r>
            <a:endParaRPr b="1" sz="180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es" sz="18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lang="es" sz="18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→ POMELO</a:t>
            </a:r>
            <a:endParaRPr b="1" sz="18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es" sz="18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capitalize</a:t>
            </a:r>
            <a:r>
              <a:rPr b="1" lang="es" sz="18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→ Pomelo</a:t>
            </a:r>
            <a:endParaRPr b="1" sz="18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es" sz="18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b="1" lang="es" sz="18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→ False</a:t>
            </a:r>
            <a:endParaRPr b="1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TIPOS DE DATOS Y ESTRUCTURAS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657275"/>
            <a:ext cx="3227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Números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Strings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Listas / Tuplas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45"/>
          <p:cNvSpPr txBox="1"/>
          <p:nvPr>
            <p:ph idx="2" type="body"/>
          </p:nvPr>
        </p:nvSpPr>
        <p:spPr>
          <a:xfrm>
            <a:off x="3641100" y="1017725"/>
            <a:ext cx="51912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"dos"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"tres"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"Gianluca"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tupla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"Jose"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"Eva"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lista[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'dos'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lista[:]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'tres'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'Gianluca'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lista[:-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lista[-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'tres'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'Gianluca'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lista[::-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'tres'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'Gianluca'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183492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913884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s" sz="12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183492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913884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TIPOS DE DATOS Y ESTRUCTURAS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657275"/>
            <a:ext cx="32277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Números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Strings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Listas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Diccionarios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6"/>
          <p:cNvSpPr txBox="1"/>
          <p:nvPr>
            <p:ph idx="2" type="body"/>
          </p:nvPr>
        </p:nvSpPr>
        <p:spPr>
          <a:xfrm>
            <a:off x="2686325" y="1657275"/>
            <a:ext cx="61461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dic = {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"Jose"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"switch"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lista}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dic.values()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dict_values([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'Jose'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'tres'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'Gianluca'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dic.keys()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dict_keys([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'switch'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dic.items()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dict_items([(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'Jose'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'switch'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'tres'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'Gianluca'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]])])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dic[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'Jose'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TIPOS DE DATOS Y ESTRUCTURAS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657275"/>
            <a:ext cx="32277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Números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Strings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Listas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Diccionarios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Sets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47"/>
          <p:cNvSpPr txBox="1"/>
          <p:nvPr>
            <p:ph idx="2" type="body"/>
          </p:nvPr>
        </p:nvSpPr>
        <p:spPr>
          <a:xfrm>
            <a:off x="3641200" y="1657275"/>
            <a:ext cx="5191200" cy="23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'tres'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"VBCoding"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lista = [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(lista)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TIPOS DE DATOS Y ESTRUCTURAS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311700" y="1657275"/>
            <a:ext cx="3227700" cy="22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Números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Strings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Listas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Diccionarios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Sets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Deques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48"/>
          <p:cNvSpPr txBox="1"/>
          <p:nvPr>
            <p:ph idx="2" type="body"/>
          </p:nvPr>
        </p:nvSpPr>
        <p:spPr>
          <a:xfrm>
            <a:off x="3641200" y="1657275"/>
            <a:ext cx="51912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collections </a:t>
            </a:r>
            <a:r>
              <a:rPr b="1" lang="es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deque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 = deque(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'abc'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d.extendleft(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d.rotate(</a:t>
            </a:r>
            <a:r>
              <a:rPr b="1" lang="es" sz="1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d.pop()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endParaRPr b="1"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Desempaquetado de iterables / desestructuración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1152475"/>
            <a:ext cx="85206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fruta = [</a:t>
            </a: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"pera"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"manzana"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pera, manzana = fruta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pera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'pera'</a:t>
            </a:r>
            <a:endParaRPr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manzana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'manzana'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IDIOMÁTICO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legibilidad por delante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Java vs Python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51"/>
          <p:cNvSpPr txBox="1"/>
          <p:nvPr/>
        </p:nvSpPr>
        <p:spPr>
          <a:xfrm>
            <a:off x="311700" y="1017725"/>
            <a:ext cx="7333200" cy="3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PrintOS</a:t>
            </a:r>
            <a:endParaRPr b="1" sz="9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osName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"os.name"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;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osName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"SunOS"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|| 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osName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"Linux"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UNIX box and therefore good."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;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osName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"Windows NT"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|| 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osName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"Windows 95"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Windows box and therefore bad."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;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not a box."</a:t>
            </a: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;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¿QUÉ ES PYTHON?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Java vs Python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152775" y="1152475"/>
            <a:ext cx="46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b="1" sz="10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"SunOS"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"Linux"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UNIX box and therefore good."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"Windows NT"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"Windows 95"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Windows box and therefore bad."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not a box."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2"/>
          <p:cNvSpPr txBox="1"/>
          <p:nvPr>
            <p:ph idx="2" type="body"/>
          </p:nvPr>
        </p:nvSpPr>
        <p:spPr>
          <a:xfrm>
            <a:off x="4832400" y="1152475"/>
            <a:ext cx="42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b="1" sz="10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"SunOS"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"Linux"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"Windows NT"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"Windows 95"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UNIX box and herefore good."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Windows box and erefore bd."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not a box."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for </a:t>
            </a:r>
            <a:r>
              <a:rPr i="1" lang="es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“each”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loops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for loops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54"/>
          <p:cNvSpPr txBox="1"/>
          <p:nvPr>
            <p:ph idx="1" type="body"/>
          </p:nvPr>
        </p:nvSpPr>
        <p:spPr>
          <a:xfrm>
            <a:off x="311700" y="11524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"pichu"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"estiben"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"gianluca"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mayusculas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mayusculas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es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['PICHU', 'ESTIBEN', 'GIANLUCA']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for loops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311700" y="11524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"pichu"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"estiben"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"gianluca"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mayusculas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mayusculas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['PICHU', 'ESTIBEN', 'GIANLUCA']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list comprehensions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>
            <p:ph type="title"/>
          </p:nvPr>
        </p:nvSpPr>
        <p:spPr>
          <a:xfrm>
            <a:off x="311700" y="445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LIST COMPREHENSIONS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311700" y="1494300"/>
            <a:ext cx="85206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colores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"rojo"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"amarillo"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"verde"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mayusculas = []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 </a:t>
            </a:r>
            <a:r>
              <a:rPr b="1" lang="es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colores: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mayusculas.append(color.upper())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['ROJO', 'AMARILLO', 'VERDE']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roxima Nova"/>
                <a:ea typeface="Proxima Nova"/>
                <a:cs typeface="Proxima Nova"/>
                <a:sym typeface="Proxima Nova"/>
              </a:rPr>
              <a:t>LIST COMPREHENSIONS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58"/>
          <p:cNvSpPr txBox="1"/>
          <p:nvPr>
            <p:ph idx="1" type="body"/>
          </p:nvPr>
        </p:nvSpPr>
        <p:spPr>
          <a:xfrm>
            <a:off x="311700" y="1555050"/>
            <a:ext cx="85206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colores = [</a:t>
            </a:r>
            <a:r>
              <a:rPr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"rojo"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"amarillo"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"verde"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mayusculas =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[color.upper() </a:t>
            </a:r>
            <a:r>
              <a:rPr b="1" lang="es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 </a:t>
            </a:r>
            <a:r>
              <a:rPr b="1" lang="es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colores]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['ROJO', ‘AMARILLO’, 'VERDE']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zip()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zip()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colores = 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"rojo"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"amarillo"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"verde"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frutas = 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"manzana"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"platano"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"pera"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colores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frutas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es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 manzana es rojo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 platano es amarillo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 pera es verde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mayusculas = [ [color.upper(), fruta.upper()]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color, fruta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zip(colores, frutas)]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[['ROJO', 'MANZANA'], ['AMARILLO', 'PLATANO'], ['VERDE', 'PERA']]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f”strings”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f”Esto es una cadena y {esto} es una variable”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76225" y="1371150"/>
            <a:ext cx="6367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INTERPRETADO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“f” strings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311700" y="1152475"/>
            <a:ext cx="8520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nombre =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"Estiben"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edad =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"muchos"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tiene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edad.upper()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años"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'Estiben tiene MUCHOS años'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“f” strings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63"/>
          <p:cNvSpPr txBox="1"/>
          <p:nvPr>
            <p:ph idx="1" type="body"/>
          </p:nvPr>
        </p:nvSpPr>
        <p:spPr>
          <a:xfrm>
            <a:off x="311700" y="1152475"/>
            <a:ext cx="85206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nombre =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"Estiben"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edad =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"muchos"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tiene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edad.upper()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años"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'Estiben tiene MUCHOS años'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diccionario = {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 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"Estiben"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 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tiene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años"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'Estiben tiene 40 años'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“f” strings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64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nombre =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"Estiben"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edad =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"muchos"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tiene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edad.upper()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años"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'Estiben tiene MUCHOS años'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diccionario = {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 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"Estiben"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 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tiene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diccionario[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años"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'Estiben tiene 40 años'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debe =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haber =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65000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"DEBE: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debe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:&gt;7}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€ / HABER: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haber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:&gt;7}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€"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'DEBE:    100€ / HABER:  65000€'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debe=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'debe=100'</a:t>
            </a:r>
            <a:endParaRPr b="1"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context managers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with </a:t>
            </a: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func()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as </a:t>
            </a: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alias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context managers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66"/>
          <p:cNvSpPr txBox="1"/>
          <p:nvPr>
            <p:ph idx="1" type="body"/>
          </p:nvPr>
        </p:nvSpPr>
        <p:spPr>
          <a:xfrm>
            <a:off x="311700" y="1152475"/>
            <a:ext cx="85206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linea = </a:t>
            </a:r>
            <a:r>
              <a:rPr b="1"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"Esto es un texto"</a:t>
            </a:r>
            <a:endParaRPr b="1" sz="14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"texto.txt"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s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archivo: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    archivo.write(linea)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14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"texto.txt"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s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archivo2: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lang="es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archivo2.readlines() 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'Esto es un texto'</a:t>
            </a: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generadores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return → yield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8"/>
          <p:cNvSpPr txBox="1"/>
          <p:nvPr>
            <p:ph type="ctrTitle"/>
          </p:nvPr>
        </p:nvSpPr>
        <p:spPr>
          <a:xfrm>
            <a:off x="311708" y="7445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Excepciones</a:t>
            </a:r>
            <a:endParaRPr/>
          </a:p>
        </p:txBody>
      </p:sp>
      <p:sp>
        <p:nvSpPr>
          <p:cNvPr id="390" name="Google Shape;390;p68"/>
          <p:cNvSpPr txBox="1"/>
          <p:nvPr>
            <p:ph idx="1" type="subTitle"/>
          </p:nvPr>
        </p:nvSpPr>
        <p:spPr>
          <a:xfrm>
            <a:off x="311700" y="14978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raise</a:t>
            </a:r>
            <a:endParaRPr i="1"/>
          </a:p>
        </p:txBody>
      </p:sp>
      <p:sp>
        <p:nvSpPr>
          <p:cNvPr id="391" name="Google Shape;391;p68"/>
          <p:cNvSpPr txBox="1"/>
          <p:nvPr/>
        </p:nvSpPr>
        <p:spPr>
          <a:xfrm>
            <a:off x="311700" y="2571750"/>
            <a:ext cx="43017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 = input(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"Introduce un número: "</a:t>
            </a:r>
            <a:r>
              <a:rPr b="1" lang="e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 = x + </a:t>
            </a:r>
            <a:r>
              <a:rPr b="1" lang="es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TypeError: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"Sólo números"</a:t>
            </a:r>
            <a:r>
              <a:rPr b="1" lang="e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/>
          </a:p>
        </p:txBody>
      </p:sp>
      <p:sp>
        <p:nvSpPr>
          <p:cNvPr id="392" name="Google Shape;392;p68"/>
          <p:cNvSpPr txBox="1"/>
          <p:nvPr/>
        </p:nvSpPr>
        <p:spPr>
          <a:xfrm>
            <a:off x="5629800" y="2571750"/>
            <a:ext cx="30681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 = </a:t>
            </a:r>
            <a:r>
              <a:rPr b="1"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"uno"</a:t>
            </a:r>
            <a:endParaRPr b="1"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type(numero) 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1" lang="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TypeError</a:t>
            </a:r>
            <a:endParaRPr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type hints: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pistas de tipado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type hints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70"/>
          <p:cNvSpPr txBox="1"/>
          <p:nvPr>
            <p:ph idx="1" type="body"/>
          </p:nvPr>
        </p:nvSpPr>
        <p:spPr>
          <a:xfrm>
            <a:off x="311700" y="1152475"/>
            <a:ext cx="85206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tiempo: str = </a:t>
            </a:r>
            <a:r>
              <a:rPr b="1"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"lluvioso"</a:t>
            </a:r>
            <a:endParaRPr b="1"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grados: int      </a:t>
            </a:r>
            <a:r>
              <a:rPr b="1"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puedes declarar antes de usar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grados = </a:t>
            </a:r>
            <a:r>
              <a:rPr b="1"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type hints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p71"/>
          <p:cNvSpPr txBox="1"/>
          <p:nvPr>
            <p:ph idx="1" type="body"/>
          </p:nvPr>
        </p:nvSpPr>
        <p:spPr>
          <a:xfrm>
            <a:off x="311700" y="1152475"/>
            <a:ext cx="85206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tiempo: str =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"lluvioso"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grados: int      </a:t>
            </a: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puedes declarar antes de usar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grados = 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suma(a: int, b: int):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76225" y="1371150"/>
            <a:ext cx="63678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INTERPRETADO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DINÁMICO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type hints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72"/>
          <p:cNvSpPr txBox="1"/>
          <p:nvPr>
            <p:ph idx="1" type="body"/>
          </p:nvPr>
        </p:nvSpPr>
        <p:spPr>
          <a:xfrm>
            <a:off x="311700" y="1152475"/>
            <a:ext cx="85206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tiempo: str =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"lluvioso"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grados: int      </a:t>
            </a: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puedes declarar antes de usar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grados = 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suma(a: int, b: int):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suma(numero1, numero2) -&gt; int :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numero1 + numero2</a:t>
            </a:r>
            <a:endParaRPr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type hints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152475"/>
            <a:ext cx="41226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tiempo: str =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"lluvioso"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grados: int      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grados = 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suma(a: int, b: int):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suma(numero1, numero2) -&gt; int 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numero1 + numero2</a:t>
            </a:r>
            <a:endParaRPr/>
          </a:p>
        </p:txBody>
      </p:sp>
      <p:pic>
        <p:nvPicPr>
          <p:cNvPr id="423" name="Google Shape;42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388" y="1778288"/>
            <a:ext cx="5307924" cy="10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asyncio()</a:t>
            </a:r>
            <a:endParaRPr sz="6000"/>
          </a:p>
        </p:txBody>
      </p:sp>
      <p:sp>
        <p:nvSpPr>
          <p:cNvPr id="429" name="Google Shape;429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async / await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multithreading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threading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6"/>
          <p:cNvSpPr txBox="1"/>
          <p:nvPr>
            <p:ph type="ctrTitle"/>
          </p:nvPr>
        </p:nvSpPr>
        <p:spPr>
          <a:xfrm>
            <a:off x="311700" y="1107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Jupyter / IPython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1" name="Google Shape;44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455" y="2439199"/>
            <a:ext cx="1277092" cy="14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50" y="152400"/>
            <a:ext cx="71736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Jupyter / IPython</a:t>
            </a:r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2470975"/>
            <a:ext cx="85206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%timeit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lang="es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s" sz="14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s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1.33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µs ± </a:t>
            </a:r>
            <a:r>
              <a:rPr lang="es" sz="14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11.3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ns per loop (mean ± std. dev. of </a:t>
            </a:r>
            <a:r>
              <a:rPr lang="es" sz="14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runs, </a:t>
            </a:r>
            <a:r>
              <a:rPr lang="es" sz="14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4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4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loops each)</a:t>
            </a:r>
            <a:endParaRPr sz="1400"/>
          </a:p>
        </p:txBody>
      </p:sp>
      <p:sp>
        <p:nvSpPr>
          <p:cNvPr id="460" name="Google Shape;460;p79"/>
          <p:cNvSpPr txBox="1"/>
          <p:nvPr/>
        </p:nvSpPr>
        <p:spPr>
          <a:xfrm>
            <a:off x="311700" y="1433300"/>
            <a:ext cx="83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MAGIC WORDS</a:t>
            </a:r>
            <a:endParaRPr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0"/>
          <p:cNvSpPr/>
          <p:nvPr/>
        </p:nvSpPr>
        <p:spPr>
          <a:xfrm>
            <a:off x="311700" y="1152475"/>
            <a:ext cx="2584800" cy="178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Una pequeña selección…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80"/>
          <p:cNvSpPr txBox="1"/>
          <p:nvPr>
            <p:ph idx="1" type="body"/>
          </p:nvPr>
        </p:nvSpPr>
        <p:spPr>
          <a:xfrm>
            <a:off x="311700" y="1152475"/>
            <a:ext cx="25401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PANDAS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“Data Science” y manipulación de datos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80"/>
          <p:cNvSpPr/>
          <p:nvPr/>
        </p:nvSpPr>
        <p:spPr>
          <a:xfrm>
            <a:off x="3279600" y="1152475"/>
            <a:ext cx="2584800" cy="178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80"/>
          <p:cNvSpPr/>
          <p:nvPr/>
        </p:nvSpPr>
        <p:spPr>
          <a:xfrm>
            <a:off x="6292200" y="1152475"/>
            <a:ext cx="2584800" cy="178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80"/>
          <p:cNvSpPr/>
          <p:nvPr/>
        </p:nvSpPr>
        <p:spPr>
          <a:xfrm>
            <a:off x="289350" y="3076125"/>
            <a:ext cx="2584800" cy="178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80"/>
          <p:cNvSpPr/>
          <p:nvPr/>
        </p:nvSpPr>
        <p:spPr>
          <a:xfrm>
            <a:off x="3279600" y="3076125"/>
            <a:ext cx="2584800" cy="178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80"/>
          <p:cNvSpPr/>
          <p:nvPr/>
        </p:nvSpPr>
        <p:spPr>
          <a:xfrm>
            <a:off x="6269850" y="3076125"/>
            <a:ext cx="2584800" cy="178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80"/>
          <p:cNvSpPr txBox="1"/>
          <p:nvPr>
            <p:ph idx="1" type="body"/>
          </p:nvPr>
        </p:nvSpPr>
        <p:spPr>
          <a:xfrm>
            <a:off x="3301950" y="1152475"/>
            <a:ext cx="25401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NUMPY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Computación numérica con extensiones en 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80"/>
          <p:cNvSpPr txBox="1"/>
          <p:nvPr>
            <p:ph idx="1" type="body"/>
          </p:nvPr>
        </p:nvSpPr>
        <p:spPr>
          <a:xfrm>
            <a:off x="6314550" y="1152475"/>
            <a:ext cx="25401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BEAUTIFUL SOUP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Web Scrapping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HTML / XML Parser</a:t>
            </a:r>
            <a:r>
              <a:rPr lang="es"/>
              <a:t> </a:t>
            </a:r>
            <a:endParaRPr/>
          </a:p>
        </p:txBody>
      </p:sp>
      <p:sp>
        <p:nvSpPr>
          <p:cNvPr id="475" name="Google Shape;475;p80"/>
          <p:cNvSpPr txBox="1"/>
          <p:nvPr>
            <p:ph idx="1" type="body"/>
          </p:nvPr>
        </p:nvSpPr>
        <p:spPr>
          <a:xfrm>
            <a:off x="311700" y="3110175"/>
            <a:ext cx="25401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FASTAPI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Web Framework para creación de APIs de alto rendimiento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80"/>
          <p:cNvSpPr txBox="1"/>
          <p:nvPr>
            <p:ph idx="1" type="body"/>
          </p:nvPr>
        </p:nvSpPr>
        <p:spPr>
          <a:xfrm>
            <a:off x="3301950" y="3110175"/>
            <a:ext cx="25401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80"/>
          <p:cNvSpPr txBox="1"/>
          <p:nvPr>
            <p:ph idx="1" type="body"/>
          </p:nvPr>
        </p:nvSpPr>
        <p:spPr>
          <a:xfrm>
            <a:off x="6314550" y="3110175"/>
            <a:ext cx="25401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PYSIMPLEGUI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Creación de interfaces gráficas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PySimpleGui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81"/>
          <p:cNvSpPr txBox="1"/>
          <p:nvPr>
            <p:ph idx="1" type="body"/>
          </p:nvPr>
        </p:nvSpPr>
        <p:spPr>
          <a:xfrm>
            <a:off x="311700" y="1152475"/>
            <a:ext cx="85206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PySimpleGUI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sg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sg.theme(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'DarkAmber'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Add a touch of color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All the stuff inside your window.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 = [  [sg.Text(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'Some text on Row 1'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)],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[sg.Text(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'Enter something on Row 2'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sg.InputText()],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[sg.Button(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'Ok'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sg.Button(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'Cancel'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 ]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the Window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 = sg.Window(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'Window Title'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layout)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event, values = window.read()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 == sg.WIN_CLOSED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 == 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'Cancel'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'You entered 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values[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window.close()</a:t>
            </a:r>
            <a:endParaRPr b="1" sz="900"/>
          </a:p>
        </p:txBody>
      </p:sp>
      <p:pic>
        <p:nvPicPr>
          <p:cNvPr id="484" name="Google Shape;48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825" y="3119075"/>
            <a:ext cx="37823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76225" y="1371150"/>
            <a:ext cx="63678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INTERPRETADO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DINÁMICO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MULTIPLATAFORMA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Arrow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65D0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utc 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arrow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utcnow()</a:t>
            </a:r>
            <a:endParaRPr b="1" sz="1000">
              <a:solidFill>
                <a:srgbClr val="3E434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&lt;Arrow [2013-05-11T</a:t>
            </a:r>
            <a:r>
              <a:rPr b="1" lang="es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lang="es" sz="1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:23:58.970460+00:00]&gt;</a:t>
            </a:r>
            <a:endParaRPr b="1" sz="10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65D0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shift(hours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=-</a:t>
            </a:r>
            <a:r>
              <a:rPr b="1" lang="es" sz="1000">
                <a:solidFill>
                  <a:srgbClr val="208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E434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&lt;Arrow [2013-05-11T</a:t>
            </a:r>
            <a:r>
              <a:rPr b="1" lang="es" sz="12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s" sz="1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:23:58.970460+00:00]&gt;</a:t>
            </a:r>
            <a:endParaRPr b="1"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65D0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format()</a:t>
            </a:r>
            <a:endParaRPr b="1" sz="1000">
              <a:solidFill>
                <a:srgbClr val="3E434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'2013-05-11 13:23:58 -07:00'</a:t>
            </a:r>
            <a:endParaRPr b="1"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65D0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format(</a:t>
            </a:r>
            <a:r>
              <a:rPr b="1" lang="es" sz="1000">
                <a:solidFill>
                  <a:srgbClr val="4070A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'YYYY-MM-DD HH:mm:ss ZZ'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E434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'2013-05-11 13:23:58 -07:00'</a:t>
            </a:r>
            <a:endParaRPr b="1"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65D0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humanize()</a:t>
            </a:r>
            <a:endParaRPr b="1" sz="1000">
              <a:solidFill>
                <a:srgbClr val="3E434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'an hour ago'</a:t>
            </a:r>
            <a:endParaRPr b="1"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65D0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humanize(locale</a:t>
            </a:r>
            <a:r>
              <a:rPr b="1" lang="es" sz="10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00">
                <a:solidFill>
                  <a:srgbClr val="4070A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'ko-kr'</a:t>
            </a:r>
            <a:r>
              <a:rPr b="1" lang="es" sz="1000">
                <a:solidFill>
                  <a:srgbClr val="3E434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E434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'한시간 전'</a:t>
            </a:r>
            <a:endParaRPr b="1" sz="10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00" y="617075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75" y="3213675"/>
            <a:ext cx="2423750" cy="18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83"/>
          <p:cNvSpPr txBox="1"/>
          <p:nvPr>
            <p:ph idx="1" type="body"/>
          </p:nvPr>
        </p:nvSpPr>
        <p:spPr>
          <a:xfrm>
            <a:off x="311700" y="459950"/>
            <a:ext cx="85206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[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[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[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 air_quality = pd.read_csv(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"data/air_quality_no2.csv"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index_col=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parse_dates=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[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 air_quality.head()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Out[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station_antwerp  station_paris  station_london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                                                          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NaN            NaN 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23.0</a:t>
            </a:r>
            <a:endParaRPr b="1" sz="9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50.5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25.0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19.0</a:t>
            </a:r>
            <a:endParaRPr b="1" sz="9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45.0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27.7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19.0</a:t>
            </a:r>
            <a:endParaRPr b="1" sz="9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NaN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50.4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16.0</a:t>
            </a:r>
            <a:endParaRPr b="1" sz="9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9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NaN           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61.9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NaN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[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 air_quality.plot()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Out[</a:t>
            </a:r>
            <a:r>
              <a:rPr b="1"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 &lt;AxesSubplot:xlabel=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'datetime'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800" y="1995475"/>
            <a:ext cx="28575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RICH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121" y="-530025"/>
            <a:ext cx="6993149" cy="783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RICH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85"/>
          <p:cNvSpPr txBox="1"/>
          <p:nvPr>
            <p:ph idx="1" type="body"/>
          </p:nvPr>
        </p:nvSpPr>
        <p:spPr>
          <a:xfrm>
            <a:off x="311700" y="903275"/>
            <a:ext cx="8520600" cy="4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MARKDOWN = </a:t>
            </a: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is an h1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Rich can do a pretty *decent* job of rendering markdown.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This is a list item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This is another list item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rich.console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rich.markdown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Markdown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 = Console()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 = Markdown(MARKDOWN)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console.print(md)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╔═══════════════════════════════════════════════════════════════════════════════════════════╗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║                                       </a:t>
            </a:r>
            <a:r>
              <a:rPr b="1"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an h1</a:t>
            </a: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║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╚═══════════════════════════════════════════════════════════════════════════════════════════╝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Rich can do a pretty </a:t>
            </a:r>
            <a:r>
              <a:rPr i="1"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decent</a:t>
            </a: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job of rendering markdown.                                       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 list item                                                                       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another list item     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Flask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7" name="Google Shape;517;p86"/>
          <p:cNvSpPr txBox="1"/>
          <p:nvPr>
            <p:ph idx="1" type="body"/>
          </p:nvPr>
        </p:nvSpPr>
        <p:spPr>
          <a:xfrm>
            <a:off x="311700" y="1152475"/>
            <a:ext cx="45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@app.route(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hello_world():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"&lt;p&gt;Hola a todos!&lt;/p&gt;"</a:t>
            </a:r>
            <a:endParaRPr b="1" sz="1000"/>
          </a:p>
        </p:txBody>
      </p:sp>
      <p:pic>
        <p:nvPicPr>
          <p:cNvPr id="518" name="Google Shape;51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500" y="1031575"/>
            <a:ext cx="4001699" cy="365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Flask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4" name="Google Shape;524;p87"/>
          <p:cNvSpPr txBox="1"/>
          <p:nvPr>
            <p:ph idx="1" type="body"/>
          </p:nvPr>
        </p:nvSpPr>
        <p:spPr>
          <a:xfrm>
            <a:off x="311700" y="1152475"/>
            <a:ext cx="45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@app.route(</a:t>
            </a:r>
            <a:r>
              <a:rPr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hello_world():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"&lt;p&gt;Hola a todos!&lt;/p&gt;"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@app.route(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'/user/&lt;username&gt;', METHOD=”GET”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show_user_profile(username):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show the user profile for that user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 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{username}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@app.route(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'/post/&lt;int:post_id&gt;'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show_post(post_id):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show the post with the given id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 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{post_id}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sz="1000"/>
          </a:p>
        </p:txBody>
      </p:sp>
      <p:pic>
        <p:nvPicPr>
          <p:cNvPr id="525" name="Google Shape;5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500" y="1031575"/>
            <a:ext cx="4001699" cy="365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ctrTitle"/>
          </p:nvPr>
        </p:nvSpPr>
        <p:spPr>
          <a:xfrm>
            <a:off x="311700" y="1037650"/>
            <a:ext cx="8520600" cy="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000">
                <a:latin typeface="Proxima Nova"/>
                <a:ea typeface="Proxima Nova"/>
                <a:cs typeface="Proxima Nova"/>
                <a:sym typeface="Proxima Nova"/>
              </a:rPr>
              <a:t>django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1" name="Google Shape;531;p88"/>
          <p:cNvSpPr txBox="1"/>
          <p:nvPr>
            <p:ph idx="1" type="subTitle"/>
          </p:nvPr>
        </p:nvSpPr>
        <p:spPr>
          <a:xfrm>
            <a:off x="879075" y="2528450"/>
            <a:ext cx="85206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06400" rtl="0" algn="just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Disqus</a:t>
            </a:r>
            <a:r>
              <a:rPr b="1" lang="es" sz="1400">
                <a:solidFill>
                  <a:schemeClr val="dk1"/>
                </a:solidFill>
              </a:rPr>
              <a:t>						</a:t>
            </a: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</a:t>
            </a:r>
            <a:r>
              <a:rPr b="1" lang="es" sz="1400">
                <a:solidFill>
                  <a:schemeClr val="dk1"/>
                </a:solidFill>
              </a:rPr>
              <a:t>					</a:t>
            </a: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Knight Foundation</a:t>
            </a:r>
            <a:endParaRPr b="1" sz="1400">
              <a:solidFill>
                <a:schemeClr val="dk1"/>
              </a:solidFill>
            </a:endParaRPr>
          </a:p>
          <a:p>
            <a:pPr indent="0" lvl="0" marL="0" marR="406400" rtl="0" algn="just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MacArthur Foundation</a:t>
            </a:r>
            <a:r>
              <a:rPr b="1" lang="es" sz="1400">
                <a:solidFill>
                  <a:schemeClr val="dk1"/>
                </a:solidFill>
              </a:rPr>
              <a:t>				</a:t>
            </a: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Mozilla</a:t>
            </a:r>
            <a:r>
              <a:rPr b="1" lang="es" sz="1400">
                <a:solidFill>
                  <a:schemeClr val="dk1"/>
                </a:solidFill>
              </a:rPr>
              <a:t>					</a:t>
            </a: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Geographic</a:t>
            </a:r>
            <a:endParaRPr b="1" sz="1400">
              <a:solidFill>
                <a:schemeClr val="dk1"/>
              </a:solidFill>
            </a:endParaRPr>
          </a:p>
          <a:p>
            <a:pPr indent="0" lvl="0" marL="0" marR="406400" rtl="0" algn="just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Knowledge Foundation</a:t>
            </a:r>
            <a:r>
              <a:rPr b="1" lang="es" sz="1400">
                <a:solidFill>
                  <a:schemeClr val="dk1"/>
                </a:solidFill>
              </a:rPr>
              <a:t>		</a:t>
            </a: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Pinterest</a:t>
            </a:r>
            <a:r>
              <a:rPr b="1" lang="es" sz="1400">
                <a:solidFill>
                  <a:schemeClr val="dk1"/>
                </a:solidFill>
              </a:rPr>
              <a:t>					</a:t>
            </a: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Stack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Jinja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89"/>
          <p:cNvSpPr txBox="1"/>
          <p:nvPr>
            <p:ph idx="1" type="body"/>
          </p:nvPr>
        </p:nvSpPr>
        <p:spPr>
          <a:xfrm>
            <a:off x="311700" y="1152475"/>
            <a:ext cx="39999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jinja2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 = {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"Eva"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"charla"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"VBCoding"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"plantilla.html"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archivo: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plantilla = archivo.read()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"resultado.html"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archivo: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 = Template(plantilla)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archivo.write(t.render(dic))</a:t>
            </a:r>
            <a:endParaRPr b="1"/>
          </a:p>
        </p:txBody>
      </p:sp>
      <p:sp>
        <p:nvSpPr>
          <p:cNvPr id="538" name="Google Shape;538;p89"/>
          <p:cNvSpPr txBox="1"/>
          <p:nvPr>
            <p:ph idx="2" type="body"/>
          </p:nvPr>
        </p:nvSpPr>
        <p:spPr>
          <a:xfrm>
            <a:off x="4832400" y="1152475"/>
            <a:ext cx="39999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Hola {{ nombre }}!!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Bienvenida a {{ charla }}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/>
          </a:p>
        </p:txBody>
      </p:sp>
      <p:sp>
        <p:nvSpPr>
          <p:cNvPr id="539" name="Google Shape;539;p89"/>
          <p:cNvSpPr/>
          <p:nvPr/>
        </p:nvSpPr>
        <p:spPr>
          <a:xfrm>
            <a:off x="440450" y="3874425"/>
            <a:ext cx="8249100" cy="103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9"/>
          <p:cNvSpPr txBox="1"/>
          <p:nvPr/>
        </p:nvSpPr>
        <p:spPr>
          <a:xfrm>
            <a:off x="447450" y="3829625"/>
            <a:ext cx="82491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2300"/>
              <a:t>Hola Eva!!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s" sz="1700"/>
              <a:t>Bienvenida a VBCoding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/>
          <p:nvPr/>
        </p:nvSpPr>
        <p:spPr>
          <a:xfrm>
            <a:off x="6164925" y="2762100"/>
            <a:ext cx="2836800" cy="1858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UNIR PDFS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7" name="Google Shape;547;p90"/>
          <p:cNvSpPr txBox="1"/>
          <p:nvPr>
            <p:ph idx="1" type="body"/>
          </p:nvPr>
        </p:nvSpPr>
        <p:spPr>
          <a:xfrm>
            <a:off x="311700" y="1017725"/>
            <a:ext cx="3985200" cy="4098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pathlib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sys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PyPDF2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PDFmerge(pdfs, output):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pdfMerger = PyPDF2.PdfFileMerger()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pdf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pdfs: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pdfMerger.append(str(pdf))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open(output,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"wb"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pdfMerger.write(f)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path = pathlib.Path(sys.argv[</a:t>
            </a:r>
            <a:r>
              <a:rPr b="1" lang="es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pdfs = path.rglob(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"*.pdf"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output =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"combined_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{path.name}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.pdf"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PDFmerge(pdfs=pdfs, output=output)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b="1" lang="e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main()</a:t>
            </a:r>
            <a:endParaRPr b="1" sz="720"/>
          </a:p>
        </p:txBody>
      </p:sp>
      <p:sp>
        <p:nvSpPr>
          <p:cNvPr id="548" name="Google Shape;548;p90"/>
          <p:cNvSpPr txBox="1"/>
          <p:nvPr/>
        </p:nvSpPr>
        <p:spPr>
          <a:xfrm>
            <a:off x="4532400" y="1152475"/>
            <a:ext cx="429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Proxima Nova"/>
                <a:ea typeface="Proxima Nova"/>
                <a:cs typeface="Proxima Nova"/>
                <a:sym typeface="Proxima Nova"/>
              </a:rPr>
              <a:t>35 Lineas (</a:t>
            </a:r>
            <a:r>
              <a:rPr lang="es" sz="1800">
                <a:latin typeface="Proxima Nova"/>
                <a:ea typeface="Proxima Nova"/>
                <a:cs typeface="Proxima Nova"/>
                <a:sym typeface="Proxima Nova"/>
              </a:rPr>
              <a:t>24 sloc)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Proxima Nova"/>
                <a:ea typeface="Proxima Nova"/>
                <a:cs typeface="Proxima Nova"/>
                <a:sym typeface="Proxima Nova"/>
              </a:rPr>
              <a:t>685 bytes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Proxima Nova"/>
                <a:ea typeface="Proxima Nova"/>
                <a:cs typeface="Proxima Nova"/>
                <a:sym typeface="Proxima Nova"/>
              </a:rPr>
              <a:t>30’ de desarrollo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9" name="Google Shape;54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525" y="29412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825" y="37058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225" y="3265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825" y="35508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350" y="32653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0"/>
          <p:cNvSpPr/>
          <p:nvPr/>
        </p:nvSpPr>
        <p:spPr>
          <a:xfrm flipH="1">
            <a:off x="5434650" y="3386700"/>
            <a:ext cx="545100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EXTRACTOS MENSUALES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311700" y="1152475"/>
            <a:ext cx="85206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"c5"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"c6"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MONTHLY STATEMENT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"c5"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"c6"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last_month.format("MMMM YYYY") }}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"c0"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"c2"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cliente }}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"c0"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"c10"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Invoices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"c12"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"c4"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invoices }}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"c1"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"c11"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INVOICED: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total_invoiced}}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"c0"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"c10"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Credits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"c12"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"c4"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credits }}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"c1"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"c4"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CREDITED: {{ total_credited }}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"c1"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&gt;&lt;span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STATEMENT: {{ total_statement }}</a:t>
            </a: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&lt;/span&gt;&lt;/p&gt;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anillo para gobernarlos a todos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atarlos en las tinieblas…</a:t>
            </a:r>
            <a:endParaRPr/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Cython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PyPy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IronPython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Stackless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MicroPython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EXTRACTOS MENSUALES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6" name="Google Shape;56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925" y="85850"/>
            <a:ext cx="3510575" cy="4971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¿PREGUNTAS?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2" name="Google Shape;572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CIAO!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¿quién…?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939500" y="171700"/>
            <a:ext cx="3837000" cy="46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JP Morgan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Blender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CCPGames (EVE Online)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Spotify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Instagram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Youtube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Dropbox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Machine Learning &amp; IA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Web Scrapping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etc…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A2A2A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