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6" r:id="rId3"/>
    <p:sldId id="259" r:id="rId4"/>
    <p:sldId id="261" r:id="rId5"/>
    <p:sldId id="260" r:id="rId6"/>
    <p:sldId id="287" r:id="rId7"/>
    <p:sldId id="262" r:id="rId8"/>
    <p:sldId id="264" r:id="rId9"/>
    <p:sldId id="270" r:id="rId10"/>
    <p:sldId id="273" r:id="rId11"/>
    <p:sldId id="274" r:id="rId12"/>
    <p:sldId id="275" r:id="rId13"/>
    <p:sldId id="288" r:id="rId14"/>
    <p:sldId id="276" r:id="rId15"/>
    <p:sldId id="277" r:id="rId16"/>
    <p:sldId id="278" r:id="rId17"/>
    <p:sldId id="289" r:id="rId18"/>
    <p:sldId id="271" r:id="rId19"/>
    <p:sldId id="272" r:id="rId20"/>
    <p:sldId id="295" r:id="rId21"/>
    <p:sldId id="290" r:id="rId22"/>
    <p:sldId id="291" r:id="rId23"/>
    <p:sldId id="292" r:id="rId24"/>
    <p:sldId id="294" r:id="rId25"/>
    <p:sldId id="280" r:id="rId26"/>
    <p:sldId id="293" r:id="rId27"/>
    <p:sldId id="299" r:id="rId28"/>
    <p:sldId id="296" r:id="rId29"/>
    <p:sldId id="300" r:id="rId30"/>
    <p:sldId id="303" r:id="rId31"/>
    <p:sldId id="297" r:id="rId32"/>
    <p:sldId id="298" r:id="rId33"/>
    <p:sldId id="301" r:id="rId34"/>
    <p:sldId id="302" r:id="rId35"/>
    <p:sldId id="284" r:id="rId36"/>
    <p:sldId id="285"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3C1D6-E37E-479D-BEFF-3950C9538C5C}" type="datetimeFigureOut">
              <a:rPr lang="en-IN" smtClean="0"/>
              <a:t>20-02-2023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9EA4D-16F6-45A3-9D28-546D3EDA1498}" type="slidenum">
              <a:rPr lang="en-IN" smtClean="0"/>
              <a:t>‹#›</a:t>
            </a:fld>
            <a:endParaRPr lang="en-IN"/>
          </a:p>
        </p:txBody>
      </p:sp>
    </p:spTree>
    <p:extLst>
      <p:ext uri="{BB962C8B-B14F-4D97-AF65-F5344CB8AC3E}">
        <p14:creationId xmlns:p14="http://schemas.microsoft.com/office/powerpoint/2010/main" val="117740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59EA4D-16F6-45A3-9D28-546D3EDA1498}" type="slidenum">
              <a:rPr lang="en-IN" smtClean="0"/>
              <a:t>25</a:t>
            </a:fld>
            <a:endParaRPr lang="en-IN"/>
          </a:p>
        </p:txBody>
      </p:sp>
    </p:spTree>
    <p:extLst>
      <p:ext uri="{BB962C8B-B14F-4D97-AF65-F5344CB8AC3E}">
        <p14:creationId xmlns:p14="http://schemas.microsoft.com/office/powerpoint/2010/main" val="160895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59EA4D-16F6-45A3-9D28-546D3EDA1498}" type="slidenum">
              <a:rPr lang="en-IN" smtClean="0"/>
              <a:t>26</a:t>
            </a:fld>
            <a:endParaRPr lang="en-IN"/>
          </a:p>
        </p:txBody>
      </p:sp>
    </p:spTree>
    <p:extLst>
      <p:ext uri="{BB962C8B-B14F-4D97-AF65-F5344CB8AC3E}">
        <p14:creationId xmlns:p14="http://schemas.microsoft.com/office/powerpoint/2010/main" val="121223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76B0-2979-5A17-A5EF-4CFB7A7EA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DC3B2C-9530-869A-F306-CACAB2F6E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02C124-20D7-5CCC-05A5-08741BECBD04}"/>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5" name="Footer Placeholder 4">
            <a:extLst>
              <a:ext uri="{FF2B5EF4-FFF2-40B4-BE49-F238E27FC236}">
                <a16:creationId xmlns:a16="http://schemas.microsoft.com/office/drawing/2014/main" id="{2141A4FB-0A98-D1E1-F254-A32107A9B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D5177-47D0-8D51-B944-9C05814C9D3B}"/>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25929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B4A7-922E-1C8C-BF83-E46A554062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231EB6-DA37-19AF-2F27-AE1D350AF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6A5A2-58CE-83CA-6EC9-4BE9C778ED9B}"/>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5" name="Footer Placeholder 4">
            <a:extLst>
              <a:ext uri="{FF2B5EF4-FFF2-40B4-BE49-F238E27FC236}">
                <a16:creationId xmlns:a16="http://schemas.microsoft.com/office/drawing/2014/main" id="{0023C266-E233-EE20-E233-4B7F51D8CA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FE7DD-79CB-857B-6FFF-AD0F915FED33}"/>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315035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656A6-409C-0736-DAFE-315967104A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DAD4E4-7402-C44D-B3D5-F4E2BBA53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4FFB8-D84A-A635-6EF0-10D5F8331314}"/>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5" name="Footer Placeholder 4">
            <a:extLst>
              <a:ext uri="{FF2B5EF4-FFF2-40B4-BE49-F238E27FC236}">
                <a16:creationId xmlns:a16="http://schemas.microsoft.com/office/drawing/2014/main" id="{9D582CAD-4CE7-BF80-BCFD-21037CD47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74C47-3DDC-A93F-DDCE-D4ACD93BADBC}"/>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301815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14A2-79CA-0804-E8B4-78BC2416C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177AA-11F8-BF2D-8E88-5466D251DC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9AD0C-B9FF-41F7-00D4-E6D99F210DED}"/>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5" name="Footer Placeholder 4">
            <a:extLst>
              <a:ext uri="{FF2B5EF4-FFF2-40B4-BE49-F238E27FC236}">
                <a16:creationId xmlns:a16="http://schemas.microsoft.com/office/drawing/2014/main" id="{25A5E226-D5DF-86D6-1F3D-49D8FEB8C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4CEB3-CD58-E1BF-BC97-9B434069E57E}"/>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380652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982E-E469-700D-1094-1EB9E3E95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9692E0-87E2-D943-01EE-905ED3293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1CF47-F7D2-CB1B-6F20-53E15E4476C2}"/>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5" name="Footer Placeholder 4">
            <a:extLst>
              <a:ext uri="{FF2B5EF4-FFF2-40B4-BE49-F238E27FC236}">
                <a16:creationId xmlns:a16="http://schemas.microsoft.com/office/drawing/2014/main" id="{6FD9F919-FE13-0729-197F-08722D15A6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5D2EF-2FDD-E211-76C3-6C9F4E999FBB}"/>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128487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B9AE-22E3-CB69-9753-D96EAC642B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684CBC-1BC0-F409-6BDC-16450291B2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A798EC-EE5E-3ABE-F770-6D73D0744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61AFD-C087-BE90-7EC8-DEFD5FCB3AC0}"/>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6" name="Footer Placeholder 5">
            <a:extLst>
              <a:ext uri="{FF2B5EF4-FFF2-40B4-BE49-F238E27FC236}">
                <a16:creationId xmlns:a16="http://schemas.microsoft.com/office/drawing/2014/main" id="{38CB68E2-528B-977C-98FF-ACDF2A8BF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B1222-626A-9926-0377-2F8D880BCA7D}"/>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315436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6E1-5CFD-4B95-1636-0458EC59B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C94C36-5CCC-1EC6-CE99-EFA1B16F7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E9797-A1E6-5696-69DE-C8B00F00D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A0E74-ED49-2487-44E1-49C196CB8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C1DB2-010D-12AF-5CAC-6E745406E1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4412AE-21CD-04CF-9496-4E3D9E4721AF}"/>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8" name="Footer Placeholder 7">
            <a:extLst>
              <a:ext uri="{FF2B5EF4-FFF2-40B4-BE49-F238E27FC236}">
                <a16:creationId xmlns:a16="http://schemas.microsoft.com/office/drawing/2014/main" id="{05CB3B5B-0127-2582-5443-BE443F384E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6E699B-6859-F2B9-0240-12123F4EB1A6}"/>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3725478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AD0A-97D3-000C-1703-1798968A22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F2D390-11F5-2E3B-654D-6C13311EFB93}"/>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4" name="Footer Placeholder 3">
            <a:extLst>
              <a:ext uri="{FF2B5EF4-FFF2-40B4-BE49-F238E27FC236}">
                <a16:creationId xmlns:a16="http://schemas.microsoft.com/office/drawing/2014/main" id="{9F3BE731-8ADA-5E70-1A86-E788718A70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324A75-37D0-900E-A859-2D686716BA6D}"/>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40950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0F6B7-82D2-7D03-21AF-78109A8D9152}"/>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3" name="Footer Placeholder 2">
            <a:extLst>
              <a:ext uri="{FF2B5EF4-FFF2-40B4-BE49-F238E27FC236}">
                <a16:creationId xmlns:a16="http://schemas.microsoft.com/office/drawing/2014/main" id="{6E452C53-1685-D5D8-7C28-754805E0AB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34B0F4-55DB-2AB1-7371-4B838C098C78}"/>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301934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7CC4-71CA-8EC3-05C9-8BC9E3808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0D2139-9278-0B8B-3FAE-7A20BAA8F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5484BC-F991-6568-4BCD-0C9F8649A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DD1F0-FDBA-8DF7-6C1A-36634C21217B}"/>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6" name="Footer Placeholder 5">
            <a:extLst>
              <a:ext uri="{FF2B5EF4-FFF2-40B4-BE49-F238E27FC236}">
                <a16:creationId xmlns:a16="http://schemas.microsoft.com/office/drawing/2014/main" id="{3FEAE9C4-0EC1-0083-98A0-45313F9447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3DEEA0-E5D3-3D61-B19F-3E0E132CE5E3}"/>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427174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E117-7D3B-0A86-8822-3B6B51945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9B0747-2559-4A57-33D4-1C912B343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FAA19B-43CA-FCB8-CDCB-3AFD4643B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83557-62C4-33F6-F7FB-CCF232DEFCD7}"/>
              </a:ext>
            </a:extLst>
          </p:cNvPr>
          <p:cNvSpPr>
            <a:spLocks noGrp="1"/>
          </p:cNvSpPr>
          <p:nvPr>
            <p:ph type="dt" sz="half" idx="10"/>
          </p:nvPr>
        </p:nvSpPr>
        <p:spPr/>
        <p:txBody>
          <a:bodyPr/>
          <a:lstStyle/>
          <a:p>
            <a:fld id="{B309111F-B41A-4F60-B430-2FC64A9C849D}" type="datetimeFigureOut">
              <a:rPr lang="en-IN" smtClean="0"/>
              <a:t>20-02-2023</a:t>
            </a:fld>
            <a:endParaRPr lang="en-IN"/>
          </a:p>
        </p:txBody>
      </p:sp>
      <p:sp>
        <p:nvSpPr>
          <p:cNvPr id="6" name="Footer Placeholder 5">
            <a:extLst>
              <a:ext uri="{FF2B5EF4-FFF2-40B4-BE49-F238E27FC236}">
                <a16:creationId xmlns:a16="http://schemas.microsoft.com/office/drawing/2014/main" id="{C4A3E626-C3C7-28A7-E75F-F79E8F111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AE9EE-E1AB-F9F6-2D2E-A422412901C7}"/>
              </a:ext>
            </a:extLst>
          </p:cNvPr>
          <p:cNvSpPr>
            <a:spLocks noGrp="1"/>
          </p:cNvSpPr>
          <p:nvPr>
            <p:ph type="sldNum" sz="quarter" idx="12"/>
          </p:nvPr>
        </p:nvSpPr>
        <p:spPr/>
        <p:txBody>
          <a:bodyPr/>
          <a:lstStyle/>
          <a:p>
            <a:fld id="{06E0297F-7780-4276-A01D-1AD8DBE62048}" type="slidenum">
              <a:rPr lang="en-IN" smtClean="0"/>
              <a:t>‹#›</a:t>
            </a:fld>
            <a:endParaRPr lang="en-IN"/>
          </a:p>
        </p:txBody>
      </p:sp>
    </p:spTree>
    <p:extLst>
      <p:ext uri="{BB962C8B-B14F-4D97-AF65-F5344CB8AC3E}">
        <p14:creationId xmlns:p14="http://schemas.microsoft.com/office/powerpoint/2010/main" val="50092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165F4-53AB-D677-CD51-73609866A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AB7317-2A3C-5149-69C4-E6E5B3756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B761-C031-5327-4B79-273C1B38E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9111F-B41A-4F60-B430-2FC64A9C849D}" type="datetimeFigureOut">
              <a:rPr lang="en-IN" smtClean="0"/>
              <a:t>20-02-2023</a:t>
            </a:fld>
            <a:endParaRPr lang="en-IN"/>
          </a:p>
        </p:txBody>
      </p:sp>
      <p:sp>
        <p:nvSpPr>
          <p:cNvPr id="5" name="Footer Placeholder 4">
            <a:extLst>
              <a:ext uri="{FF2B5EF4-FFF2-40B4-BE49-F238E27FC236}">
                <a16:creationId xmlns:a16="http://schemas.microsoft.com/office/drawing/2014/main" id="{2B5AECB7-06AC-A8B3-C3E5-09B99DD0F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1A6F26-033A-B012-84E9-757C7FF14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0297F-7780-4276-A01D-1AD8DBE62048}" type="slidenum">
              <a:rPr lang="en-IN" smtClean="0"/>
              <a:t>‹#›</a:t>
            </a:fld>
            <a:endParaRPr lang="en-IN"/>
          </a:p>
        </p:txBody>
      </p:sp>
    </p:spTree>
    <p:extLst>
      <p:ext uri="{BB962C8B-B14F-4D97-AF65-F5344CB8AC3E}">
        <p14:creationId xmlns:p14="http://schemas.microsoft.com/office/powerpoint/2010/main" val="59504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9EC0A-2C7C-571D-E2B6-2668901FC6CC}"/>
              </a:ext>
            </a:extLst>
          </p:cNvPr>
          <p:cNvSpPr txBox="1"/>
          <p:nvPr/>
        </p:nvSpPr>
        <p:spPr>
          <a:xfrm>
            <a:off x="1" y="773241"/>
            <a:ext cx="12191999" cy="4708981"/>
          </a:xfrm>
          <a:prstGeom prst="rect">
            <a:avLst/>
          </a:prstGeom>
          <a:noFill/>
        </p:spPr>
        <p:txBody>
          <a:bodyPr wrap="square">
            <a:spAutoFit/>
          </a:bodyPr>
          <a:lstStyle/>
          <a:p>
            <a:pPr algn="ctr"/>
            <a:endParaRPr lang="en-US" sz="16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MOVIE RATING SYSTEM</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Submitted By</a:t>
            </a:r>
          </a:p>
          <a:p>
            <a:pPr algn="ctr"/>
            <a:endParaRPr lang="en-US" sz="1600"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Mr. X</a:t>
            </a:r>
          </a:p>
          <a:p>
            <a:pPr algn="ctr"/>
            <a:r>
              <a:rPr lang="en-US" sz="1600" b="1" dirty="0">
                <a:latin typeface="Times New Roman" panose="02020603050405020304" pitchFamily="18" charset="0"/>
                <a:cs typeface="Times New Roman" panose="02020603050405020304" pitchFamily="18" charset="0"/>
              </a:rPr>
              <a:t>Mr. Y</a:t>
            </a:r>
          </a:p>
          <a:p>
            <a:pPr algn="ctr"/>
            <a:r>
              <a:rPr lang="en-US" sz="1600" b="1" dirty="0">
                <a:latin typeface="Times New Roman" panose="02020603050405020304" pitchFamily="18" charset="0"/>
                <a:cs typeface="Times New Roman" panose="02020603050405020304" pitchFamily="18" charset="0"/>
              </a:rPr>
              <a:t>Mr. Z</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In the partial fulfillment of the requirement for the award of degree of </a:t>
            </a:r>
          </a:p>
          <a:p>
            <a:pPr algn="ctr"/>
            <a:r>
              <a:rPr lang="en-US" sz="1600" b="1" dirty="0">
                <a:latin typeface="Times New Roman" panose="02020603050405020304" pitchFamily="18" charset="0"/>
                <a:cs typeface="Times New Roman" panose="02020603050405020304" pitchFamily="18" charset="0"/>
              </a:rPr>
              <a:t>Bachelor of Technology in Computer Science &amp; Engineering</a:t>
            </a:r>
          </a:p>
          <a:p>
            <a:pPr algn="ctr"/>
            <a:r>
              <a:rPr lang="en-US" sz="1600" b="1" dirty="0">
                <a:latin typeface="Times New Roman" panose="02020603050405020304" pitchFamily="18" charset="0"/>
                <a:cs typeface="Times New Roman" panose="02020603050405020304" pitchFamily="18" charset="0"/>
              </a:rPr>
              <a:t> (B. Tech CSE)</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Submitted To </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Information Technology</a:t>
            </a:r>
          </a:p>
          <a:p>
            <a:pPr algn="ctr"/>
            <a:r>
              <a:rPr lang="en-US" sz="1600" dirty="0">
                <a:latin typeface="Times New Roman" panose="02020603050405020304" pitchFamily="18" charset="0"/>
                <a:cs typeface="Times New Roman" panose="02020603050405020304" pitchFamily="18" charset="0"/>
              </a:rPr>
              <a:t>University</a:t>
            </a:r>
          </a:p>
          <a:p>
            <a:pPr algn="ctr"/>
            <a:r>
              <a:rPr lang="en-US" sz="1600" dirty="0">
                <a:latin typeface="Times New Roman" panose="02020603050405020304" pitchFamily="18" charset="0"/>
                <a:cs typeface="Times New Roman" panose="02020603050405020304" pitchFamily="18" charset="0"/>
              </a:rPr>
              <a:t>2022</a:t>
            </a:r>
          </a:p>
        </p:txBody>
      </p:sp>
      <p:sp>
        <p:nvSpPr>
          <p:cNvPr id="4" name="TextBox 3">
            <a:extLst>
              <a:ext uri="{FF2B5EF4-FFF2-40B4-BE49-F238E27FC236}">
                <a16:creationId xmlns:a16="http://schemas.microsoft.com/office/drawing/2014/main" id="{435F983B-0FC5-2EB3-27CC-BBC0776BD7F4}"/>
              </a:ext>
            </a:extLst>
          </p:cNvPr>
          <p:cNvSpPr txBox="1"/>
          <p:nvPr/>
        </p:nvSpPr>
        <p:spPr>
          <a:xfrm>
            <a:off x="9262452" y="5609908"/>
            <a:ext cx="2186611" cy="615553"/>
          </a:xfrm>
          <a:prstGeom prst="rect">
            <a:avLst/>
          </a:prstGeom>
          <a:noFill/>
        </p:spPr>
        <p:txBody>
          <a:bodyPr wrap="square" rtlCol="0">
            <a:spAutoFit/>
          </a:bodyPr>
          <a:lstStyle/>
          <a:p>
            <a:pPr algn="r"/>
            <a:r>
              <a:rPr lang="en-IN" dirty="0">
                <a:latin typeface="Times New Roman" panose="02020603050405020304" pitchFamily="18" charset="0"/>
                <a:cs typeface="Times New Roman" panose="02020603050405020304" pitchFamily="18" charset="0"/>
              </a:rPr>
              <a:t>Guide</a:t>
            </a:r>
            <a:r>
              <a:rPr lang="en-IN" sz="1600" dirty="0">
                <a:latin typeface="Times New Roman" panose="02020603050405020304" pitchFamily="18" charset="0"/>
                <a:cs typeface="Times New Roman" panose="02020603050405020304" pitchFamily="18" charset="0"/>
              </a:rPr>
              <a:t> : </a:t>
            </a:r>
            <a:r>
              <a:rPr lang="en-IN" sz="1600" b="1" dirty="0">
                <a:latin typeface="Times New Roman" panose="02020603050405020304" pitchFamily="18" charset="0"/>
                <a:cs typeface="Times New Roman" panose="02020603050405020304" pitchFamily="18" charset="0"/>
              </a:rPr>
              <a:t>Mr. A</a:t>
            </a:r>
            <a:endParaRPr lang="en-US" sz="1600" b="1" dirty="0">
              <a:latin typeface="Times New Roman" panose="02020603050405020304" pitchFamily="18" charset="0"/>
              <a:cs typeface="Times New Roman" panose="02020603050405020304" pitchFamily="18" charset="0"/>
            </a:endParaRPr>
          </a:p>
          <a:p>
            <a:pPr algn="r"/>
            <a:r>
              <a:rPr lang="en-US" sz="1600" b="1" dirty="0">
                <a:latin typeface="Times New Roman" panose="02020603050405020304" pitchFamily="18" charset="0"/>
                <a:cs typeface="Times New Roman" panose="02020603050405020304" pitchFamily="18" charset="0"/>
              </a:rPr>
              <a:t>Dept. of IT</a:t>
            </a:r>
          </a:p>
        </p:txBody>
      </p:sp>
    </p:spTree>
    <p:extLst>
      <p:ext uri="{BB962C8B-B14F-4D97-AF65-F5344CB8AC3E}">
        <p14:creationId xmlns:p14="http://schemas.microsoft.com/office/powerpoint/2010/main" val="779304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B661994-B8DE-EB83-04C5-8462CEC9CCD7}"/>
                  </a:ext>
                </a:extLst>
              </p:cNvPr>
              <p:cNvSpPr txBox="1"/>
              <p:nvPr/>
            </p:nvSpPr>
            <p:spPr>
              <a:xfrm>
                <a:off x="769235" y="747407"/>
                <a:ext cx="10653525" cy="6101991"/>
              </a:xfrm>
              <a:prstGeom prst="rect">
                <a:avLst/>
              </a:prstGeom>
              <a:noFill/>
            </p:spPr>
            <p:txBody>
              <a:bodyPr wrap="square" rtlCol="0">
                <a:spAutoFit/>
              </a:bodyPr>
              <a:lstStyle/>
              <a:p>
                <a:pPr algn="just"/>
                <a:r>
                  <a:rPr lang="en-US" sz="2400" dirty="0">
                    <a:latin typeface="Bell MT" panose="02020503060305020303" pitchFamily="18" charset="0"/>
                  </a:rPr>
                  <a:t>Naïve Bayes classifier algorithm is a probabilistic supervised learning algorithm that is used for classification. This algorithm is based on the Bayes theorem.</a:t>
                </a:r>
              </a:p>
              <a:p>
                <a:pPr algn="just"/>
                <a:endParaRPr lang="en-US" sz="2400" dirty="0">
                  <a:latin typeface="Bell MT" panose="02020503060305020303" pitchFamily="18" charset="0"/>
                </a:endParaRPr>
              </a:p>
              <a:p>
                <a:pPr algn="just"/>
                <a:r>
                  <a:rPr lang="en-US" sz="2400" b="1" dirty="0">
                    <a:latin typeface="Bell MT" panose="02020503060305020303" pitchFamily="18" charset="0"/>
                  </a:rPr>
                  <a:t>Bayes’ Theorem</a:t>
                </a:r>
              </a:p>
              <a:p>
                <a:pPr algn="just"/>
                <a:r>
                  <a:rPr lang="en-US" sz="2400" dirty="0">
                    <a:latin typeface="Bell MT" panose="02020503060305020303" pitchFamily="18" charset="0"/>
                  </a:rPr>
                  <a:t>Bayes’ Theorem finds the probability of an event occurring given the probability of another event that has already occurred. Bayes’ theorem is stated mathematically as the following equation:</a:t>
                </a:r>
              </a:p>
              <a:p>
                <a:pPr algn="just"/>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m:t>
                              </m:r>
                            </m:num>
                            <m:den>
                              <m:r>
                                <a:rPr lang="en-US" sz="2400" b="0" i="1" smtClean="0">
                                  <a:latin typeface="Cambria Math" panose="02040503050406030204" pitchFamily="18" charset="0"/>
                                </a:rPr>
                                <m:t>𝐵</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𝐵</m:t>
                                  </m:r>
                                </m:num>
                                <m:den>
                                  <m:r>
                                    <a:rPr lang="en-US" sz="2400" b="0" i="1" smtClean="0">
                                      <a:latin typeface="Cambria Math" panose="02040503050406030204" pitchFamily="18" charset="0"/>
                                    </a:rPr>
                                    <m:t>𝐴</m:t>
                                  </m:r>
                                </m:den>
                              </m:f>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den>
                      </m:f>
                      <m:r>
                        <a:rPr lang="en-US" sz="2400" b="0" i="1" smtClean="0">
                          <a:latin typeface="Cambria Math" panose="02040503050406030204" pitchFamily="18" charset="0"/>
                        </a:rPr>
                        <m:t>      −(1)</m:t>
                      </m:r>
                    </m:oMath>
                  </m:oMathPara>
                </a14:m>
                <a:endParaRPr lang="en-US" sz="2400" b="0" dirty="0">
                  <a:latin typeface="Bell MT" panose="02020503060305020303" pitchFamily="18" charset="0"/>
                </a:endParaRPr>
              </a:p>
              <a:p>
                <a:pPr marL="342900" indent="-342900" algn="just">
                  <a:buFont typeface="Arial" panose="020B0604020202020204" pitchFamily="34" charset="0"/>
                  <a:buChar char="•"/>
                </a:pPr>
                <a:r>
                  <a:rPr lang="en-US" sz="2400" b="0" dirty="0">
                    <a:latin typeface="Bell MT" panose="02020503060305020303" pitchFamily="18" charset="0"/>
                  </a:rPr>
                  <a:t>where A and B are events and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≠0</m:t>
                    </m:r>
                  </m:oMath>
                </a14:m>
                <a:r>
                  <a:rPr lang="en-US" sz="2400" b="0" dirty="0">
                    <a:latin typeface="Bell MT" panose="02020503060305020303" pitchFamily="18" charset="0"/>
                  </a:rPr>
                  <a:t>.</a:t>
                </a:r>
              </a:p>
              <a:p>
                <a:pPr marL="342900" indent="-342900" algn="jus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A</m:t>
                            </m:r>
                          </m:num>
                          <m:den>
                            <m:r>
                              <m:rPr>
                                <m:sty m:val="p"/>
                              </m:rPr>
                              <a:rPr lang="en-US" sz="2400" b="0" i="0" smtClean="0">
                                <a:latin typeface="Cambria Math" panose="02040503050406030204" pitchFamily="18" charset="0"/>
                              </a:rPr>
                              <m:t>B</m:t>
                            </m:r>
                          </m:den>
                        </m:f>
                      </m:e>
                    </m:d>
                  </m:oMath>
                </a14:m>
                <a:r>
                  <a:rPr lang="en-US" sz="2400" b="0" dirty="0">
                    <a:latin typeface="Bell MT" panose="02020503060305020303" pitchFamily="18" charset="0"/>
                  </a:rPr>
                  <a:t> is a conditional probability: the probability of event A occurring given that event B has already occurred.</a:t>
                </a:r>
              </a:p>
              <a:p>
                <a:pPr marL="342900" indent="-342900" algn="jus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𝐵</m:t>
                            </m:r>
                          </m:num>
                          <m:den>
                            <m:r>
                              <a:rPr lang="en-US" sz="2400" b="0" i="1" smtClean="0">
                                <a:latin typeface="Cambria Math" panose="02040503050406030204" pitchFamily="18" charset="0"/>
                              </a:rPr>
                              <m:t>𝐴</m:t>
                            </m:r>
                          </m:den>
                        </m:f>
                      </m:e>
                    </m:d>
                  </m:oMath>
                </a14:m>
                <a:r>
                  <a:rPr lang="en-US" sz="2400" b="0" dirty="0">
                    <a:latin typeface="Bell MT" panose="02020503060305020303" pitchFamily="18" charset="0"/>
                  </a:rPr>
                  <a:t> is also a conditional probability: the probability of </a:t>
                </a:r>
                <a:r>
                  <a:rPr lang="en-US" sz="2400" b="0">
                    <a:latin typeface="Bell MT" panose="02020503060305020303" pitchFamily="18" charset="0"/>
                  </a:rPr>
                  <a:t>event B </a:t>
                </a:r>
                <a:r>
                  <a:rPr lang="en-US" sz="2400" b="0" dirty="0">
                    <a:latin typeface="Bell MT" panose="02020503060305020303" pitchFamily="18" charset="0"/>
                  </a:rPr>
                  <a:t>occurring given that </a:t>
                </a:r>
                <a:r>
                  <a:rPr lang="en-US" sz="2400" b="0">
                    <a:latin typeface="Bell MT" panose="02020503060305020303" pitchFamily="18" charset="0"/>
                  </a:rPr>
                  <a:t>event A </a:t>
                </a:r>
                <a:r>
                  <a:rPr lang="en-US" sz="2400" b="0" dirty="0">
                    <a:latin typeface="Bell MT" panose="02020503060305020303" pitchFamily="18" charset="0"/>
                  </a:rPr>
                  <a:t>has already occurred.</a:t>
                </a:r>
              </a:p>
            </p:txBody>
          </p:sp>
        </mc:Choice>
        <mc:Fallback xmlns="">
          <p:sp>
            <p:nvSpPr>
              <p:cNvPr id="6" name="TextBox 5">
                <a:extLst>
                  <a:ext uri="{FF2B5EF4-FFF2-40B4-BE49-F238E27FC236}">
                    <a16:creationId xmlns:a16="http://schemas.microsoft.com/office/drawing/2014/main" id="{7B661994-B8DE-EB83-04C5-8462CEC9CCD7}"/>
                  </a:ext>
                </a:extLst>
              </p:cNvPr>
              <p:cNvSpPr txBox="1">
                <a:spLocks noRot="1" noChangeAspect="1" noMove="1" noResize="1" noEditPoints="1" noAdjustHandles="1" noChangeArrowheads="1" noChangeShapeType="1" noTextEdit="1"/>
              </p:cNvSpPr>
              <p:nvPr/>
            </p:nvSpPr>
            <p:spPr>
              <a:xfrm>
                <a:off x="769235" y="747407"/>
                <a:ext cx="10653525" cy="6101991"/>
              </a:xfrm>
              <a:prstGeom prst="rect">
                <a:avLst/>
              </a:prstGeom>
              <a:blipFill>
                <a:blip r:embed="rId2"/>
                <a:stretch>
                  <a:fillRect l="-858" t="-799" r="-858"/>
                </a:stretch>
              </a:blipFill>
            </p:spPr>
            <p:txBody>
              <a:bodyPr/>
              <a:lstStyle/>
              <a:p>
                <a:r>
                  <a:rPr lang="en-IN">
                    <a:noFill/>
                  </a:rPr>
                  <a:t> </a:t>
                </a:r>
              </a:p>
            </p:txBody>
          </p:sp>
        </mc:Fallback>
      </mc:AlternateContent>
      <p:sp>
        <p:nvSpPr>
          <p:cNvPr id="3" name="Rectangle: Rounded Corners 2">
            <a:extLst>
              <a:ext uri="{FF2B5EF4-FFF2-40B4-BE49-F238E27FC236}">
                <a16:creationId xmlns:a16="http://schemas.microsoft.com/office/drawing/2014/main" id="{DF80EDA6-3FAD-6883-A160-E4664A1FD3E4}"/>
              </a:ext>
            </a:extLst>
          </p:cNvPr>
          <p:cNvSpPr/>
          <p:nvPr/>
        </p:nvSpPr>
        <p:spPr>
          <a:xfrm>
            <a:off x="607514" y="29159"/>
            <a:ext cx="3820794"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Naïve Bayes Algorithm</a:t>
            </a:r>
            <a:endParaRPr lang="en-US" sz="2800" b="1" dirty="0">
              <a:solidFill>
                <a:schemeClr val="tx1"/>
              </a:solidFill>
              <a:effectLst/>
              <a:latin typeface="Bell MT" panose="02020503060305020303" pitchFamily="18"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87467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8E2BD95-1675-B3E4-5508-A2A2B2924F4A}"/>
                  </a:ext>
                </a:extLst>
              </p:cNvPr>
              <p:cNvSpPr txBox="1"/>
              <p:nvPr/>
            </p:nvSpPr>
            <p:spPr>
              <a:xfrm>
                <a:off x="1292391" y="284677"/>
                <a:ext cx="9607217" cy="6224717"/>
              </a:xfrm>
              <a:prstGeom prst="rect">
                <a:avLst/>
              </a:prstGeom>
              <a:noFill/>
            </p:spPr>
            <p:txBody>
              <a:bodyPr wrap="square" rtlCol="0">
                <a:spAutoFit/>
              </a:bodyPr>
              <a:lstStyle/>
              <a:p>
                <a:pPr algn="just"/>
                <a:r>
                  <a:rPr lang="en-US" sz="2400" b="1" dirty="0">
                    <a:latin typeface="Arial" panose="020B0604020202020204" pitchFamily="34" charset="0"/>
                    <a:cs typeface="Arial" panose="020B0604020202020204" pitchFamily="34" charset="0"/>
                  </a:rPr>
                  <a:t>Example</a:t>
                </a:r>
              </a:p>
              <a:p>
                <a:pPr algn="just"/>
                <a:r>
                  <a:rPr lang="en-US" sz="2400" dirty="0">
                    <a:latin typeface="Bell MT" panose="02020503060305020303" pitchFamily="18" charset="0"/>
                  </a:rPr>
                  <a:t>What is the probability of rain when cloudy weather is outside?</a:t>
                </a:r>
              </a:p>
              <a:p>
                <a:pPr algn="just"/>
                <a:r>
                  <a:rPr lang="en-US" sz="2400" dirty="0">
                    <a:latin typeface="Bell MT" panose="02020503060305020303" pitchFamily="18" charset="0"/>
                  </a:rPr>
                  <a:t>Given:</a:t>
                </a:r>
              </a:p>
              <a:p>
                <a:pPr marL="342900" indent="-342900" algn="jus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𝑅𝑎𝑖𝑛</m:t>
                        </m:r>
                      </m:e>
                    </m:d>
                  </m:oMath>
                </a14:m>
                <a:r>
                  <a:rPr lang="en-US" sz="2400" dirty="0">
                    <a:latin typeface="Bell MT" panose="02020503060305020303" pitchFamily="18" charset="0"/>
                  </a:rPr>
                  <a:t> is Probability of Rain = 10%</a:t>
                </a:r>
              </a:p>
              <a:p>
                <a:pPr marL="342900" indent="-342900" algn="jus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𝐶𝑙𝑜𝑢𝑑</m:t>
                            </m:r>
                          </m:num>
                          <m:den>
                            <m:r>
                              <a:rPr lang="en-US" sz="2400" b="0" i="1" smtClean="0">
                                <a:latin typeface="Cambria Math" panose="02040503050406030204" pitchFamily="18" charset="0"/>
                              </a:rPr>
                              <m:t>𝑅𝑎𝑖𝑛</m:t>
                            </m:r>
                          </m:den>
                        </m:f>
                      </m:e>
                    </m:d>
                  </m:oMath>
                </a14:m>
                <a:r>
                  <a:rPr lang="en-US" sz="2400" dirty="0">
                    <a:latin typeface="Bell MT" panose="02020503060305020303" pitchFamily="18" charset="0"/>
                  </a:rPr>
                  <a:t> is Probability of Cloud, given that Rain happens = 50%</a:t>
                </a:r>
              </a:p>
              <a:p>
                <a:pPr marL="342900" indent="-342900" algn="jus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𝐶𝑙𝑜𝑢𝑑</m:t>
                        </m:r>
                      </m:e>
                    </m:d>
                  </m:oMath>
                </a14:m>
                <a:r>
                  <a:rPr lang="en-US" sz="2400" dirty="0">
                    <a:latin typeface="Bell MT" panose="02020503060305020303" pitchFamily="18" charset="0"/>
                  </a:rPr>
                  <a:t> is Probability of Cloud = 40%</a:t>
                </a:r>
              </a:p>
              <a:p>
                <a:pPr algn="just"/>
                <a:endParaRPr lang="en-US" sz="2400" dirty="0">
                  <a:latin typeface="Bell MT" panose="02020503060305020303" pitchFamily="18" charset="0"/>
                </a:endParaRP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𝑅𝑎𝑖𝑛</m:t>
                              </m:r>
                            </m:num>
                            <m:den>
                              <m:r>
                                <a:rPr lang="en-US" sz="2400" b="0" i="1" smtClean="0">
                                  <a:latin typeface="Cambria Math" panose="02040503050406030204" pitchFamily="18" charset="0"/>
                                </a:rPr>
                                <m:t>𝐶𝑙𝑜𝑢𝑑</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𝐶𝑙𝑜𝑢𝑑</m:t>
                                  </m:r>
                                </m:num>
                                <m:den>
                                  <m:r>
                                    <a:rPr lang="en-US" sz="2400" b="0" i="1" smtClean="0">
                                      <a:latin typeface="Cambria Math" panose="02040503050406030204" pitchFamily="18" charset="0"/>
                                    </a:rPr>
                                    <m:t>𝑅𝑎𝑖𝑛</m:t>
                                  </m:r>
                                </m:den>
                              </m:f>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𝑅𝑎𝑖𝑛</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𝐶𝑙𝑜𝑢𝑑</m:t>
                              </m:r>
                            </m:e>
                          </m:d>
                        </m:den>
                      </m:f>
                    </m:oMath>
                  </m:oMathPara>
                </a14:m>
                <a:endParaRPr lang="en-US" sz="2400" b="0" dirty="0">
                  <a:latin typeface="Bell MT" panose="02020503060305020303" pitchFamily="18" charset="0"/>
                </a:endParaRPr>
              </a:p>
              <a:p>
                <a:pPr algn="just"/>
                <a:endParaRPr lang="en-US" sz="2400" b="0" dirty="0">
                  <a:latin typeface="Bell MT" panose="02020503060305020303" pitchFamily="18" charset="0"/>
                </a:endParaRPr>
              </a:p>
              <a:p>
                <a:pPr algn="just"/>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𝑅𝑎𝑖𝑛</m:t>
                              </m:r>
                            </m:num>
                            <m:den>
                              <m:r>
                                <a:rPr lang="en-US" sz="2400" b="0" i="1" smtClean="0">
                                  <a:latin typeface="Cambria Math" panose="02040503050406030204" pitchFamily="18" charset="0"/>
                                </a:rPr>
                                <m:t>𝐶𝑙𝑜𝑢𝑑</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0.5 ∗0.1</m:t>
                          </m:r>
                        </m:num>
                        <m:den>
                          <m:r>
                            <a:rPr lang="en-US" sz="2400" b="0" i="1" smtClean="0">
                              <a:latin typeface="Cambria Math" panose="02040503050406030204" pitchFamily="18" charset="0"/>
                            </a:rPr>
                            <m:t>0.4</m:t>
                          </m:r>
                        </m:den>
                      </m:f>
                      <m:r>
                        <a:rPr lang="en-US" sz="2400" b="0" i="1" smtClean="0">
                          <a:latin typeface="Cambria Math" panose="02040503050406030204" pitchFamily="18" charset="0"/>
                        </a:rPr>
                        <m:t>=0.125</m:t>
                      </m:r>
                    </m:oMath>
                  </m:oMathPara>
                </a14:m>
                <a:endParaRPr lang="en-US" sz="2400" b="0" i="1" dirty="0">
                  <a:latin typeface="Bell MT" panose="02020503060305020303" pitchFamily="18" charset="0"/>
                </a:endParaRPr>
              </a:p>
              <a:p>
                <a:pPr algn="just"/>
                <a:endParaRPr lang="en-US" sz="2800" b="0" dirty="0">
                  <a:latin typeface="Bell MT" panose="02020503060305020303" pitchFamily="18" charset="0"/>
                </a:endParaRPr>
              </a:p>
              <a:p>
                <a:pPr algn="just"/>
                <a:r>
                  <a:rPr lang="en-US" sz="2800" b="0" dirty="0"/>
                  <a:t>				     </a:t>
                </a:r>
                <a14:m>
                  <m:oMath xmlns:m="http://schemas.openxmlformats.org/officeDocument/2006/math">
                    <m:r>
                      <a:rPr lang="en-US" sz="2800" b="0" i="1" smtClean="0">
                        <a:latin typeface="Cambria Math" panose="02040503050406030204" pitchFamily="18" charset="0"/>
                      </a:rPr>
                      <m:t>=0.125 ∗ 100=12.5 %</m:t>
                    </m:r>
                  </m:oMath>
                </a14:m>
                <a:endParaRPr lang="en-US" sz="2800" b="0" dirty="0"/>
              </a:p>
              <a:p>
                <a:pPr algn="just"/>
                <a:r>
                  <a:rPr lang="en-US" sz="2400" b="0" dirty="0">
                    <a:latin typeface="Bell MT" panose="02020503060305020303" pitchFamily="18" charset="0"/>
                  </a:rPr>
                  <a:t>Therefore, 12.5% chance of rain</a:t>
                </a:r>
              </a:p>
            </p:txBody>
          </p:sp>
        </mc:Choice>
        <mc:Fallback xmlns="">
          <p:sp>
            <p:nvSpPr>
              <p:cNvPr id="2" name="TextBox 1">
                <a:extLst>
                  <a:ext uri="{FF2B5EF4-FFF2-40B4-BE49-F238E27FC236}">
                    <a16:creationId xmlns:a16="http://schemas.microsoft.com/office/drawing/2014/main" id="{68E2BD95-1675-B3E4-5508-A2A2B2924F4A}"/>
                  </a:ext>
                </a:extLst>
              </p:cNvPr>
              <p:cNvSpPr txBox="1">
                <a:spLocks noRot="1" noChangeAspect="1" noMove="1" noResize="1" noEditPoints="1" noAdjustHandles="1" noChangeArrowheads="1" noChangeShapeType="1" noTextEdit="1"/>
              </p:cNvSpPr>
              <p:nvPr/>
            </p:nvSpPr>
            <p:spPr>
              <a:xfrm>
                <a:off x="1292391" y="284677"/>
                <a:ext cx="9607217" cy="6224717"/>
              </a:xfrm>
              <a:prstGeom prst="rect">
                <a:avLst/>
              </a:prstGeom>
              <a:blipFill>
                <a:blip r:embed="rId2"/>
                <a:stretch>
                  <a:fillRect l="-952" t="-686" b="-1273"/>
                </a:stretch>
              </a:blipFill>
            </p:spPr>
            <p:txBody>
              <a:bodyPr/>
              <a:lstStyle/>
              <a:p>
                <a:r>
                  <a:rPr lang="en-IN">
                    <a:noFill/>
                  </a:rPr>
                  <a:t> </a:t>
                </a:r>
              </a:p>
            </p:txBody>
          </p:sp>
        </mc:Fallback>
      </mc:AlternateContent>
    </p:spTree>
    <p:extLst>
      <p:ext uri="{BB962C8B-B14F-4D97-AF65-F5344CB8AC3E}">
        <p14:creationId xmlns:p14="http://schemas.microsoft.com/office/powerpoint/2010/main" val="416629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BC08CD-D017-2801-763C-BA207FDB527B}"/>
                  </a:ext>
                </a:extLst>
              </p:cNvPr>
              <p:cNvSpPr txBox="1"/>
              <p:nvPr/>
            </p:nvSpPr>
            <p:spPr>
              <a:xfrm>
                <a:off x="884581" y="453594"/>
                <a:ext cx="10711070" cy="5895204"/>
              </a:xfrm>
              <a:prstGeom prst="rect">
                <a:avLst/>
              </a:prstGeom>
              <a:noFill/>
            </p:spPr>
            <p:txBody>
              <a:bodyPr wrap="square" rtlCol="0">
                <a:spAutoFit/>
              </a:bodyPr>
              <a:lstStyle/>
              <a:p>
                <a:pPr algn="just"/>
                <a:r>
                  <a:rPr lang="en-US" sz="2400" dirty="0">
                    <a:latin typeface="Bell MT" panose="02020503060305020303" pitchFamily="18" charset="0"/>
                  </a:rPr>
                  <a:t>Bayes theorem can be rewritten as:</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𝑋</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𝑋</m:t>
                                  </m:r>
                                </m:num>
                                <m:den>
                                  <m:r>
                                    <a:rPr lang="en-US" sz="2400" b="0" i="1" smtClean="0">
                                      <a:latin typeface="Cambria Math" panose="02040503050406030204" pitchFamily="18" charset="0"/>
                                    </a:rPr>
                                    <m:t>𝑦</m:t>
                                  </m:r>
                                </m:den>
                              </m:f>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den>
                      </m:f>
                      <m:r>
                        <a:rPr lang="en-US" sz="2400" b="0" i="1" smtClean="0">
                          <a:latin typeface="Cambria Math" panose="02040503050406030204" pitchFamily="18" charset="0"/>
                        </a:rPr>
                        <m:t>      −(2)</m:t>
                      </m:r>
                    </m:oMath>
                  </m:oMathPara>
                </a14:m>
                <a:endParaRPr lang="en-US" sz="2400" b="0" dirty="0">
                  <a:latin typeface="Bell MT" panose="02020503060305020303" pitchFamily="18" charset="0"/>
                </a:endParaRPr>
              </a:p>
              <a:p>
                <a:pPr algn="just"/>
                <a:endParaRPr lang="en-US" sz="2400" dirty="0">
                  <a:latin typeface="Bell MT" panose="02020503060305020303" pitchFamily="18" charset="0"/>
                </a:endParaRPr>
              </a:p>
              <a:p>
                <a:pPr algn="just"/>
                <a:r>
                  <a:rPr lang="en-US" sz="2400" dirty="0">
                    <a:latin typeface="Bell MT" panose="02020503060305020303" pitchFamily="18" charset="0"/>
                  </a:rPr>
                  <a:t>where y represents the class variable (tweet is positive or negative) and X represents the features (words of tweet).</a:t>
                </a:r>
              </a:p>
              <a:p>
                <a:pPr algn="just"/>
                <a:r>
                  <a:rPr lang="en-US" sz="2400" dirty="0">
                    <a:latin typeface="Bell MT" panose="02020503060305020303" pitchFamily="18" charset="0"/>
                  </a:rPr>
                  <a:t>X is given as,</a:t>
                </a:r>
              </a:p>
              <a:p>
                <a:pPr lvl="1" algn="just"/>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1,</m:t>
                          </m:r>
                          <m:r>
                            <a:rPr lang="en-US" sz="2400" b="0" i="1" smtClean="0">
                              <a:latin typeface="Cambria Math" panose="02040503050406030204" pitchFamily="18" charset="0"/>
                            </a:rPr>
                            <m:t>𝑥</m:t>
                          </m:r>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𝑥𝑛</m:t>
                          </m:r>
                        </m:e>
                      </m:d>
                    </m:oMath>
                  </m:oMathPara>
                </a14:m>
                <a:endParaRPr lang="en-US" sz="2400" b="0" dirty="0">
                  <a:latin typeface="Bell MT" panose="02020503060305020303" pitchFamily="18" charset="0"/>
                </a:endParaRPr>
              </a:p>
              <a:p>
                <a:pPr algn="just"/>
                <a:endParaRPr lang="en-US" sz="2400" dirty="0">
                  <a:latin typeface="Bell MT" panose="02020503060305020303" pitchFamily="18" charset="0"/>
                </a:endParaRPr>
              </a:p>
              <a:p>
                <a:pPr algn="just"/>
                <a:r>
                  <a:rPr lang="en-US" sz="2400" dirty="0">
                    <a:latin typeface="Bell MT" panose="02020503060305020303" pitchFamily="18" charset="0"/>
                  </a:rPr>
                  <a:t>Now, put naïve assumption to the Bayes’ theorem, which is, independence among the features. So now, we split X into the independent parts.</a:t>
                </a:r>
              </a:p>
              <a:p>
                <a:pPr algn="just"/>
                <a:r>
                  <a:rPr lang="en-US" sz="2400" dirty="0">
                    <a:latin typeface="Bell MT" panose="02020503060305020303" pitchFamily="18" charset="0"/>
                  </a:rPr>
                  <a:t>Hence, we reach to the result:</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𝑥</m:t>
                              </m:r>
                              <m:r>
                                <a:rPr lang="en-US" sz="2400" b="0" i="1" smtClean="0">
                                  <a:latin typeface="Cambria Math" panose="02040503050406030204" pitchFamily="18" charset="0"/>
                                </a:rPr>
                                <m:t>1,…,</m:t>
                              </m:r>
                              <m:r>
                                <a:rPr lang="en-US" sz="2400" b="0" i="1" smtClean="0">
                                  <a:latin typeface="Cambria Math" panose="02040503050406030204" pitchFamily="18" charset="0"/>
                                </a:rPr>
                                <m:t>𝑥𝑛</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r>
                                    <a:rPr lang="en-US" sz="2400" b="0" i="1" smtClean="0">
                                      <a:latin typeface="Cambria Math" panose="02040503050406030204" pitchFamily="18" charset="0"/>
                                    </a:rPr>
                                    <m:t>1</m:t>
                                  </m:r>
                                </m:num>
                                <m:den>
                                  <m:r>
                                    <a:rPr lang="en-US" sz="2400" b="0" i="1" smtClean="0">
                                      <a:latin typeface="Cambria Math" panose="02040503050406030204" pitchFamily="18" charset="0"/>
                                    </a:rPr>
                                    <m:t>𝑦</m:t>
                                  </m:r>
                                </m:den>
                              </m:f>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r>
                                    <a:rPr lang="en-US" sz="2400" b="0" i="1" smtClean="0">
                                      <a:latin typeface="Cambria Math" panose="02040503050406030204" pitchFamily="18" charset="0"/>
                                    </a:rPr>
                                    <m:t>2</m:t>
                                  </m:r>
                                </m:num>
                                <m:den>
                                  <m:r>
                                    <a:rPr lang="en-US" sz="2400" b="0" i="1" smtClean="0">
                                      <a:latin typeface="Cambria Math" panose="02040503050406030204" pitchFamily="18" charset="0"/>
                                    </a:rPr>
                                    <m:t>𝑦</m:t>
                                  </m:r>
                                </m:den>
                              </m:f>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𝑥𝑛</m:t>
                                  </m:r>
                                </m:num>
                                <m:den>
                                  <m:r>
                                    <a:rPr lang="en-US" sz="2400" b="0" i="1" smtClean="0">
                                      <a:latin typeface="Cambria Math" panose="02040503050406030204" pitchFamily="18" charset="0"/>
                                    </a:rPr>
                                    <m:t>𝑦</m:t>
                                  </m:r>
                                </m:den>
                              </m:f>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1</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𝑥𝑛</m:t>
                              </m:r>
                            </m:e>
                          </m:d>
                        </m:den>
                      </m:f>
                      <m:r>
                        <a:rPr lang="en-US" sz="2400" b="0" i="1" smtClean="0">
                          <a:latin typeface="Cambria Math" panose="02040503050406030204" pitchFamily="18" charset="0"/>
                        </a:rPr>
                        <m:t>      −(3)</m:t>
                      </m:r>
                    </m:oMath>
                  </m:oMathPara>
                </a14:m>
                <a:endParaRPr lang="en-US" sz="2400" b="0" dirty="0">
                  <a:latin typeface="Bell MT" panose="02020503060305020303" pitchFamily="18" charset="0"/>
                </a:endParaRPr>
              </a:p>
            </p:txBody>
          </p:sp>
        </mc:Choice>
        <mc:Fallback xmlns="">
          <p:sp>
            <p:nvSpPr>
              <p:cNvPr id="6" name="TextBox 5">
                <a:extLst>
                  <a:ext uri="{FF2B5EF4-FFF2-40B4-BE49-F238E27FC236}">
                    <a16:creationId xmlns:a16="http://schemas.microsoft.com/office/drawing/2014/main" id="{B3BC08CD-D017-2801-763C-BA207FDB527B}"/>
                  </a:ext>
                </a:extLst>
              </p:cNvPr>
              <p:cNvSpPr txBox="1">
                <a:spLocks noRot="1" noChangeAspect="1" noMove="1" noResize="1" noEditPoints="1" noAdjustHandles="1" noChangeArrowheads="1" noChangeShapeType="1" noTextEdit="1"/>
              </p:cNvSpPr>
              <p:nvPr/>
            </p:nvSpPr>
            <p:spPr>
              <a:xfrm>
                <a:off x="884581" y="453594"/>
                <a:ext cx="10711070" cy="5895204"/>
              </a:xfrm>
              <a:prstGeom prst="rect">
                <a:avLst/>
              </a:prstGeom>
              <a:blipFill>
                <a:blip r:embed="rId2"/>
                <a:stretch>
                  <a:fillRect l="-854" t="-827" r="-911"/>
                </a:stretch>
              </a:blipFill>
            </p:spPr>
            <p:txBody>
              <a:bodyPr/>
              <a:lstStyle/>
              <a:p>
                <a:r>
                  <a:rPr lang="en-IN">
                    <a:noFill/>
                  </a:rPr>
                  <a:t> </a:t>
                </a:r>
              </a:p>
            </p:txBody>
          </p:sp>
        </mc:Fallback>
      </mc:AlternateContent>
    </p:spTree>
    <p:extLst>
      <p:ext uri="{BB962C8B-B14F-4D97-AF65-F5344CB8AC3E}">
        <p14:creationId xmlns:p14="http://schemas.microsoft.com/office/powerpoint/2010/main" val="96650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BA625C-77A3-D67E-6B51-90B9F06DB3DB}"/>
                  </a:ext>
                </a:extLst>
              </p:cNvPr>
              <p:cNvSpPr txBox="1"/>
              <p:nvPr/>
            </p:nvSpPr>
            <p:spPr>
              <a:xfrm>
                <a:off x="648587" y="265179"/>
                <a:ext cx="10894817" cy="6091026"/>
              </a:xfrm>
              <a:prstGeom prst="rect">
                <a:avLst/>
              </a:prstGeom>
              <a:noFill/>
            </p:spPr>
            <p:txBody>
              <a:bodyPr wrap="square" rtlCol="0">
                <a:spAutoFit/>
              </a:bodyPr>
              <a:lstStyle/>
              <a:p>
                <a:pPr algn="just"/>
                <a:r>
                  <a:rPr lang="en-US" sz="2400" dirty="0">
                    <a:latin typeface="Bell MT" panose="02020503060305020303" pitchFamily="18" charset="0"/>
                  </a:rPr>
                  <a:t>which can be expressed as:</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𝑥</m:t>
                              </m:r>
                              <m:r>
                                <a:rPr lang="en-US" sz="2400" b="0" i="1" smtClean="0">
                                  <a:latin typeface="Cambria Math" panose="02040503050406030204" pitchFamily="18" charset="0"/>
                                </a:rPr>
                                <m:t>1,…</m:t>
                              </m:r>
                              <m:r>
                                <a:rPr lang="en-US" sz="2400" b="0" i="1" smtClean="0">
                                  <a:latin typeface="Cambria Math" panose="02040503050406030204" pitchFamily="18" charset="0"/>
                                </a:rPr>
                                <m:t>𝑥𝑛</m:t>
                              </m:r>
                            </m:den>
                          </m:f>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nary>
                            <m:naryPr>
                              <m:chr m:val="∏"/>
                              <m:subHide m:val="on"/>
                              <m:supHide m:val="on"/>
                              <m:ctrlPr>
                                <a:rPr lang="en-US" sz="2400" b="0" i="1" smtClean="0">
                                  <a:latin typeface="Cambria Math" panose="02040503050406030204" pitchFamily="18" charset="0"/>
                                </a:rPr>
                              </m:ctrlPr>
                            </m:naryPr>
                            <m:sub/>
                            <m:sup/>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𝑛</m:t>
                                  </m:r>
                                </m:e>
                                <m:e>
                                  <m:r>
                                    <a:rPr lang="en-US" sz="2400" b="0" i="1" smtClean="0">
                                      <a:latin typeface="Cambria Math" panose="02040503050406030204" pitchFamily="18" charset="0"/>
                                    </a:rPr>
                                    <m:t>𝑖</m:t>
                                  </m:r>
                                  <m:r>
                                    <a:rPr lang="en-US" sz="2400" b="0" i="1" smtClean="0">
                                      <a:latin typeface="Cambria Math" panose="02040503050406030204" pitchFamily="18" charset="0"/>
                                    </a:rPr>
                                    <m:t>=1</m:t>
                                  </m:r>
                                </m:e>
                              </m:eqArr>
                            </m:e>
                          </m:nary>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𝑥𝑖</m:t>
                                  </m:r>
                                </m:num>
                                <m:den>
                                  <m:r>
                                    <a:rPr lang="en-US" sz="2400" b="0" i="1" smtClean="0">
                                      <a:latin typeface="Cambria Math" panose="02040503050406030204" pitchFamily="18" charset="0"/>
                                    </a:rPr>
                                    <m:t>𝑦</m:t>
                                  </m:r>
                                </m:den>
                              </m:f>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1</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𝑥𝑛</m:t>
                              </m:r>
                            </m:e>
                          </m:d>
                        </m:den>
                      </m:f>
                      <m:r>
                        <a:rPr lang="en-US" sz="2400" b="0" i="1" smtClean="0">
                          <a:latin typeface="Cambria Math" panose="02040503050406030204" pitchFamily="18" charset="0"/>
                        </a:rPr>
                        <m:t>      −(4)</m:t>
                      </m:r>
                    </m:oMath>
                  </m:oMathPara>
                </a14:m>
                <a:endParaRPr lang="en-US" sz="2400" dirty="0">
                  <a:latin typeface="Bell MT" panose="02020503060305020303" pitchFamily="18" charset="0"/>
                </a:endParaRPr>
              </a:p>
              <a:p>
                <a:pPr algn="just"/>
                <a:endParaRPr lang="en-US" sz="2400" dirty="0">
                  <a:latin typeface="Bell MT" panose="02020503060305020303" pitchFamily="18" charset="0"/>
                </a:endParaRPr>
              </a:p>
              <a:p>
                <a:pPr algn="just"/>
                <a:r>
                  <a:rPr lang="en-US" sz="2400" dirty="0">
                    <a:latin typeface="Bell MT" panose="02020503060305020303" pitchFamily="18" charset="0"/>
                  </a:rPr>
                  <a:t>Now, as the denominator remains constant for a given input, we can remove that term:</a:t>
                </a:r>
              </a:p>
              <a:p>
                <a:pPr algn="just"/>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𝑦</m:t>
                              </m:r>
                            </m:num>
                            <m:den>
                              <m:r>
                                <a:rPr lang="en-US" sz="2400" i="1">
                                  <a:latin typeface="Cambria Math" panose="02040503050406030204" pitchFamily="18" charset="0"/>
                                </a:rPr>
                                <m:t>𝑥</m:t>
                              </m:r>
                              <m:r>
                                <a:rPr lang="en-US" sz="2400" i="1">
                                  <a:latin typeface="Cambria Math" panose="02040503050406030204" pitchFamily="18" charset="0"/>
                                </a:rPr>
                                <m:t>1,…,</m:t>
                              </m:r>
                              <m:r>
                                <a:rPr lang="en-US" sz="2400" i="1">
                                  <a:latin typeface="Cambria Math" panose="02040503050406030204" pitchFamily="18" charset="0"/>
                                </a:rPr>
                                <m:t>𝑥𝑛</m:t>
                              </m:r>
                            </m:den>
                          </m:f>
                        </m:e>
                      </m:d>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𝑦</m:t>
                          </m:r>
                        </m:e>
                      </m:d>
                      <m:nary>
                        <m:naryPr>
                          <m:chr m:val="∏"/>
                          <m:subHide m:val="on"/>
                          <m:supHide m:val="on"/>
                          <m:ctrlPr>
                            <a:rPr lang="en-US" sz="2400" i="1">
                              <a:latin typeface="Cambria Math" panose="02040503050406030204" pitchFamily="18" charset="0"/>
                              <a:ea typeface="Cambria Math" panose="02040503050406030204" pitchFamily="18" charset="0"/>
                            </a:rPr>
                          </m:ctrlPr>
                        </m:naryPr>
                        <m:sub/>
                        <m:sup/>
                        <m:e>
                          <m:eqArr>
                            <m:eqArrPr>
                              <m:ctrlPr>
                                <a:rPr lang="en-US" sz="2400" i="1">
                                  <a:latin typeface="Cambria Math" panose="02040503050406030204" pitchFamily="18" charset="0"/>
                                  <a:ea typeface="Cambria Math" panose="02040503050406030204" pitchFamily="18" charset="0"/>
                                </a:rPr>
                              </m:ctrlPr>
                            </m:eqArrPr>
                            <m:e>
                              <m:r>
                                <a:rPr lang="en-US" sz="2400" i="1">
                                  <a:latin typeface="Cambria Math" panose="02040503050406030204" pitchFamily="18" charset="0"/>
                                  <a:ea typeface="Cambria Math" panose="02040503050406030204" pitchFamily="18" charset="0"/>
                                </a:rPr>
                                <m:t>𝑛</m:t>
                              </m:r>
                            </m:e>
                            <m:e>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e>
                          </m:eqArr>
                        </m:e>
                      </m:nary>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𝑥𝑖</m:t>
                              </m:r>
                            </m:num>
                            <m:den>
                              <m:r>
                                <a:rPr lang="en-US" sz="2400" i="1">
                                  <a:latin typeface="Cambria Math" panose="02040503050406030204" pitchFamily="18" charset="0"/>
                                  <a:ea typeface="Cambria Math" panose="02040503050406030204" pitchFamily="18" charset="0"/>
                                </a:rPr>
                                <m:t>𝑦</m:t>
                              </m:r>
                            </m:den>
                          </m:f>
                        </m:e>
                      </m:d>
                      <m:r>
                        <a:rPr lang="en-US" sz="2400" b="0" i="1" smtClean="0">
                          <a:latin typeface="Cambria Math" panose="02040503050406030204" pitchFamily="18" charset="0"/>
                          <a:ea typeface="Cambria Math" panose="02040503050406030204" pitchFamily="18" charset="0"/>
                        </a:rPr>
                        <m:t>      −(5)</m:t>
                      </m:r>
                    </m:oMath>
                  </m:oMathPara>
                </a14:m>
                <a:endParaRPr lang="en-US" sz="2400" b="0" i="1" dirty="0">
                  <a:latin typeface="Bell MT" panose="02020503060305020303" pitchFamily="18" charset="0"/>
                </a:endParaRPr>
              </a:p>
              <a:p>
                <a:pPr algn="just"/>
                <a:endParaRPr lang="en-US" sz="2000" b="0" dirty="0">
                  <a:latin typeface="Bell MT" panose="02020503060305020303" pitchFamily="18" charset="0"/>
                </a:endParaRPr>
              </a:p>
              <a:p>
                <a:pPr algn="just"/>
                <a:r>
                  <a:rPr lang="en-US" sz="2400" b="0" dirty="0">
                    <a:latin typeface="Bell MT" panose="02020503060305020303" pitchFamily="18" charset="0"/>
                  </a:rPr>
                  <a:t>Now, we need to create a classifier model. For this, we find the probability of given set of inputs for all possible values of the class variable y and pick up the output with maximum probability. This can be expressed mathematically as:</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𝑎𝑟𝑔𝑚𝑎𝑥</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nary>
                        <m:naryPr>
                          <m:chr m:val="∏"/>
                          <m:subHide m:val="on"/>
                          <m:supHide m:val="on"/>
                          <m:ctrlPr>
                            <a:rPr lang="en-US" sz="2400" b="0" i="1" smtClean="0">
                              <a:latin typeface="Cambria Math" panose="02040503050406030204" pitchFamily="18" charset="0"/>
                            </a:rPr>
                          </m:ctrlPr>
                        </m:naryPr>
                        <m:sub/>
                        <m:sup/>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𝑛</m:t>
                              </m:r>
                            </m:e>
                            <m:e>
                              <m:r>
                                <a:rPr lang="en-US" sz="2400" b="0" i="1" smtClean="0">
                                  <a:latin typeface="Cambria Math" panose="02040503050406030204" pitchFamily="18" charset="0"/>
                                </a:rPr>
                                <m:t>𝑖</m:t>
                              </m:r>
                              <m:r>
                                <a:rPr lang="en-US" sz="2400" b="0" i="1" smtClean="0">
                                  <a:latin typeface="Cambria Math" panose="02040503050406030204" pitchFamily="18" charset="0"/>
                                </a:rPr>
                                <m:t>=1</m:t>
                              </m:r>
                            </m:e>
                          </m:eqArr>
                        </m:e>
                      </m:nary>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𝑥𝑖</m:t>
                              </m:r>
                            </m:num>
                            <m:den>
                              <m:r>
                                <a:rPr lang="en-US" sz="2400" b="0" i="1" smtClean="0">
                                  <a:latin typeface="Cambria Math" panose="02040503050406030204" pitchFamily="18" charset="0"/>
                                </a:rPr>
                                <m:t>𝑦</m:t>
                              </m:r>
                            </m:den>
                          </m:f>
                        </m:e>
                      </m:d>
                      <m:r>
                        <a:rPr lang="en-US" sz="2400" b="0" i="1" smtClean="0">
                          <a:latin typeface="Cambria Math" panose="02040503050406030204" pitchFamily="18" charset="0"/>
                        </a:rPr>
                        <m:t>      −(6)</m:t>
                      </m:r>
                    </m:oMath>
                  </m:oMathPara>
                </a14:m>
                <a:endParaRPr lang="en-US" sz="2400" b="0" dirty="0">
                  <a:latin typeface="Bell MT" panose="02020503060305020303" pitchFamily="18" charset="0"/>
                  <a:ea typeface="Cambria Math" panose="02040503050406030204" pitchFamily="18" charset="0"/>
                </a:endParaRPr>
              </a:p>
              <a:p>
                <a:pPr algn="just"/>
                <a:r>
                  <a:rPr lang="en-US" sz="2400" b="0" dirty="0">
                    <a:latin typeface="Bell MT" panose="02020503060305020303" pitchFamily="18" charset="0"/>
                  </a:rPr>
                  <a:t>So, finally, we are left with the task of calculating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r>
                      <a:rPr lang="en-US" sz="2400" b="0" i="1" smtClean="0">
                        <a:latin typeface="Cambria Math" panose="02040503050406030204" pitchFamily="18" charset="0"/>
                      </a:rPr>
                      <m:t> </m:t>
                    </m:r>
                  </m:oMath>
                </a14:m>
                <a:r>
                  <a:rPr lang="en-US" sz="2400" b="0" dirty="0">
                    <a:latin typeface="Bell MT" panose="02020503060305020303" pitchFamily="18" charset="0"/>
                  </a:rPr>
                  <a:t>and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𝑥𝑖</m:t>
                            </m:r>
                          </m:num>
                          <m:den>
                            <m:r>
                              <a:rPr lang="en-US" sz="2400" b="0" i="1" smtClean="0">
                                <a:latin typeface="Cambria Math" panose="02040503050406030204" pitchFamily="18" charset="0"/>
                              </a:rPr>
                              <m:t>𝑦</m:t>
                            </m:r>
                          </m:den>
                        </m:f>
                      </m:e>
                    </m:d>
                  </m:oMath>
                </a14:m>
                <a:endParaRPr lang="en-US" sz="2400" b="0" dirty="0">
                  <a:latin typeface="Bell MT" panose="02020503060305020303" pitchFamily="18" charset="0"/>
                </a:endParaRPr>
              </a:p>
            </p:txBody>
          </p:sp>
        </mc:Choice>
        <mc:Fallback xmlns="">
          <p:sp>
            <p:nvSpPr>
              <p:cNvPr id="2" name="TextBox 1">
                <a:extLst>
                  <a:ext uri="{FF2B5EF4-FFF2-40B4-BE49-F238E27FC236}">
                    <a16:creationId xmlns:a16="http://schemas.microsoft.com/office/drawing/2014/main" id="{DEBA625C-77A3-D67E-6B51-90B9F06DB3DB}"/>
                  </a:ext>
                </a:extLst>
              </p:cNvPr>
              <p:cNvSpPr txBox="1">
                <a:spLocks noRot="1" noChangeAspect="1" noMove="1" noResize="1" noEditPoints="1" noAdjustHandles="1" noChangeArrowheads="1" noChangeShapeType="1" noTextEdit="1"/>
              </p:cNvSpPr>
              <p:nvPr/>
            </p:nvSpPr>
            <p:spPr>
              <a:xfrm>
                <a:off x="648587" y="265179"/>
                <a:ext cx="10894817" cy="6091026"/>
              </a:xfrm>
              <a:prstGeom prst="rect">
                <a:avLst/>
              </a:prstGeom>
              <a:blipFill>
                <a:blip r:embed="rId2"/>
                <a:stretch>
                  <a:fillRect l="-839" t="-801" r="-839"/>
                </a:stretch>
              </a:blipFill>
            </p:spPr>
            <p:txBody>
              <a:bodyPr/>
              <a:lstStyle/>
              <a:p>
                <a:r>
                  <a:rPr lang="en-IN">
                    <a:noFill/>
                  </a:rPr>
                  <a:t> </a:t>
                </a:r>
              </a:p>
            </p:txBody>
          </p:sp>
        </mc:Fallback>
      </mc:AlternateContent>
    </p:spTree>
    <p:extLst>
      <p:ext uri="{BB962C8B-B14F-4D97-AF65-F5344CB8AC3E}">
        <p14:creationId xmlns:p14="http://schemas.microsoft.com/office/powerpoint/2010/main" val="81858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6585E3-1477-04B3-66E6-9EF07F9B098F}"/>
              </a:ext>
            </a:extLst>
          </p:cNvPr>
          <p:cNvSpPr txBox="1"/>
          <p:nvPr/>
        </p:nvSpPr>
        <p:spPr>
          <a:xfrm>
            <a:off x="764649" y="24855"/>
            <a:ext cx="10662699" cy="2677656"/>
          </a:xfrm>
          <a:prstGeom prst="rect">
            <a:avLst/>
          </a:prstGeom>
          <a:noFill/>
        </p:spPr>
        <p:txBody>
          <a:bodyPr wrap="square" rtlCol="0">
            <a:spAutoFit/>
          </a:bodyPr>
          <a:lstStyle/>
          <a:p>
            <a:pPr algn="just"/>
            <a:r>
              <a:rPr lang="en-US" sz="2400" dirty="0">
                <a:latin typeface="Bell MT" panose="02020503060305020303" pitchFamily="18" charset="0"/>
              </a:rPr>
              <a:t>Types of Naïve Bayes</a:t>
            </a:r>
          </a:p>
          <a:p>
            <a:pPr algn="just"/>
            <a:endParaRPr lang="en-US" sz="2400" dirty="0">
              <a:latin typeface="Bell MT" panose="02020503060305020303" pitchFamily="18" charset="0"/>
            </a:endParaRPr>
          </a:p>
          <a:p>
            <a:pPr marL="914400" lvl="1" indent="-457200" algn="just">
              <a:buAutoNum type="arabicParenR"/>
            </a:pPr>
            <a:r>
              <a:rPr lang="en-US" sz="2400" dirty="0">
                <a:latin typeface="Bell MT" panose="02020503060305020303" pitchFamily="18" charset="0"/>
              </a:rPr>
              <a:t>Gaussian Naïve Bayes</a:t>
            </a:r>
          </a:p>
          <a:p>
            <a:pPr marL="914400" lvl="1" indent="-457200" algn="just">
              <a:buAutoNum type="arabicParenR"/>
            </a:pPr>
            <a:endParaRPr lang="en-US" sz="2400" dirty="0">
              <a:latin typeface="Bell MT" panose="02020503060305020303" pitchFamily="18" charset="0"/>
            </a:endParaRPr>
          </a:p>
          <a:p>
            <a:pPr marL="914400" lvl="1" indent="-457200" algn="just">
              <a:buAutoNum type="arabicParenR"/>
            </a:pPr>
            <a:r>
              <a:rPr lang="en-US" sz="2400" dirty="0">
                <a:latin typeface="Bell MT" panose="02020503060305020303" pitchFamily="18" charset="0"/>
              </a:rPr>
              <a:t>Multinomial Naïve Bayes</a:t>
            </a:r>
          </a:p>
          <a:p>
            <a:pPr marL="914400" lvl="1" indent="-457200" algn="just">
              <a:buAutoNum type="arabicParenR"/>
            </a:pPr>
            <a:endParaRPr lang="en-US" sz="2400" dirty="0">
              <a:latin typeface="Bell MT" panose="02020503060305020303" pitchFamily="18" charset="0"/>
            </a:endParaRPr>
          </a:p>
          <a:p>
            <a:pPr marL="914400" lvl="1" indent="-457200" algn="just">
              <a:buAutoNum type="arabicParenR"/>
            </a:pPr>
            <a:r>
              <a:rPr lang="en-US" sz="2400" dirty="0">
                <a:latin typeface="Bell MT" panose="02020503060305020303" pitchFamily="18" charset="0"/>
              </a:rPr>
              <a:t>Bernaulli Naïve Bayes</a:t>
            </a:r>
          </a:p>
        </p:txBody>
      </p:sp>
      <p:sp>
        <p:nvSpPr>
          <p:cNvPr id="8" name="TextBox 7">
            <a:extLst>
              <a:ext uri="{FF2B5EF4-FFF2-40B4-BE49-F238E27FC236}">
                <a16:creationId xmlns:a16="http://schemas.microsoft.com/office/drawing/2014/main" id="{2E719A5C-14D9-4597-3385-960F136029F8}"/>
              </a:ext>
            </a:extLst>
          </p:cNvPr>
          <p:cNvSpPr txBox="1"/>
          <p:nvPr/>
        </p:nvSpPr>
        <p:spPr>
          <a:xfrm>
            <a:off x="607514" y="3415723"/>
            <a:ext cx="10819834" cy="1200329"/>
          </a:xfrm>
          <a:prstGeom prst="rect">
            <a:avLst/>
          </a:prstGeom>
          <a:noFill/>
        </p:spPr>
        <p:txBody>
          <a:bodyPr wrap="square" rtlCol="0">
            <a:spAutoFit/>
          </a:bodyPr>
          <a:lstStyle/>
          <a:p>
            <a:pPr algn="just"/>
            <a:r>
              <a:rPr lang="en-US" sz="2400" dirty="0">
                <a:latin typeface="Bell MT" panose="02020503060305020303" pitchFamily="18" charset="0"/>
              </a:rPr>
              <a:t>In Gaussian Naïve Bayes, continuous values associated with each feature are assumed to be distributed according to a Gaussian distribution (bell shaped curve). A Gaussian distribution is also called Normal distribution.</a:t>
            </a:r>
          </a:p>
        </p:txBody>
      </p:sp>
      <p:sp>
        <p:nvSpPr>
          <p:cNvPr id="2" name="Rectangle: Rounded Corners 1">
            <a:extLst>
              <a:ext uri="{FF2B5EF4-FFF2-40B4-BE49-F238E27FC236}">
                <a16:creationId xmlns:a16="http://schemas.microsoft.com/office/drawing/2014/main" id="{E486C3A9-196B-1BE5-9B0E-3915D5D837E5}"/>
              </a:ext>
            </a:extLst>
          </p:cNvPr>
          <p:cNvSpPr/>
          <p:nvPr/>
        </p:nvSpPr>
        <p:spPr>
          <a:xfrm>
            <a:off x="607514" y="2710727"/>
            <a:ext cx="3673911"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Gaussian Naïve Bayes</a:t>
            </a:r>
          </a:p>
        </p:txBody>
      </p:sp>
      <p:pic>
        <p:nvPicPr>
          <p:cNvPr id="13" name="Picture 12">
            <a:extLst>
              <a:ext uri="{FF2B5EF4-FFF2-40B4-BE49-F238E27FC236}">
                <a16:creationId xmlns:a16="http://schemas.microsoft.com/office/drawing/2014/main" id="{FC8B3E3C-F247-AC93-8C81-C7CBB914C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570" y="4629304"/>
            <a:ext cx="3576860" cy="2208818"/>
          </a:xfrm>
          <a:prstGeom prst="rect">
            <a:avLst/>
          </a:prstGeom>
        </p:spPr>
      </p:pic>
    </p:spTree>
    <p:extLst>
      <p:ext uri="{BB962C8B-B14F-4D97-AF65-F5344CB8AC3E}">
        <p14:creationId xmlns:p14="http://schemas.microsoft.com/office/powerpoint/2010/main" val="420385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EBC87-89E1-DD73-B44D-14A18C25BDFB}"/>
              </a:ext>
            </a:extLst>
          </p:cNvPr>
          <p:cNvSpPr txBox="1"/>
          <p:nvPr/>
        </p:nvSpPr>
        <p:spPr>
          <a:xfrm>
            <a:off x="607514" y="2082837"/>
            <a:ext cx="10497808" cy="830997"/>
          </a:xfrm>
          <a:prstGeom prst="rect">
            <a:avLst/>
          </a:prstGeom>
          <a:noFill/>
        </p:spPr>
        <p:txBody>
          <a:bodyPr wrap="square" rtlCol="0">
            <a:spAutoFit/>
          </a:bodyPr>
          <a:lstStyle/>
          <a:p>
            <a:pPr algn="just"/>
            <a:r>
              <a:rPr lang="en-US" sz="2400" dirty="0">
                <a:latin typeface="Bell MT" panose="02020503060305020303" pitchFamily="18" charset="0"/>
              </a:rPr>
              <a:t>This is mostly used for document classification problem. The features used by the classifier are the frequency of the words present in the document.</a:t>
            </a:r>
          </a:p>
        </p:txBody>
      </p:sp>
      <p:sp>
        <p:nvSpPr>
          <p:cNvPr id="7" name="Rectangle: Rounded Corners 6">
            <a:extLst>
              <a:ext uri="{FF2B5EF4-FFF2-40B4-BE49-F238E27FC236}">
                <a16:creationId xmlns:a16="http://schemas.microsoft.com/office/drawing/2014/main" id="{CE0EA089-8FEF-5897-1560-03EFB4F569BD}"/>
              </a:ext>
            </a:extLst>
          </p:cNvPr>
          <p:cNvSpPr/>
          <p:nvPr/>
        </p:nvSpPr>
        <p:spPr>
          <a:xfrm>
            <a:off x="607514" y="3697689"/>
            <a:ext cx="3668712"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Bernaulli Naïve Bayes</a:t>
            </a:r>
          </a:p>
        </p:txBody>
      </p:sp>
      <p:sp>
        <p:nvSpPr>
          <p:cNvPr id="8" name="TextBox 7">
            <a:extLst>
              <a:ext uri="{FF2B5EF4-FFF2-40B4-BE49-F238E27FC236}">
                <a16:creationId xmlns:a16="http://schemas.microsoft.com/office/drawing/2014/main" id="{A44C2C12-E92E-2ECE-C441-5311012960FC}"/>
              </a:ext>
            </a:extLst>
          </p:cNvPr>
          <p:cNvSpPr txBox="1"/>
          <p:nvPr/>
        </p:nvSpPr>
        <p:spPr>
          <a:xfrm>
            <a:off x="607514" y="4669184"/>
            <a:ext cx="10497808" cy="830997"/>
          </a:xfrm>
          <a:prstGeom prst="rect">
            <a:avLst/>
          </a:prstGeom>
          <a:noFill/>
        </p:spPr>
        <p:txBody>
          <a:bodyPr wrap="square" rtlCol="0">
            <a:spAutoFit/>
          </a:bodyPr>
          <a:lstStyle/>
          <a:p>
            <a:pPr algn="just"/>
            <a:r>
              <a:rPr lang="en-US" sz="2400" dirty="0">
                <a:latin typeface="Bell MT" panose="02020503060305020303" pitchFamily="18" charset="0"/>
              </a:rPr>
              <a:t>This is similar to the multinomial naïve bayes but the features are binary (i.e. a word occurs in a document or not).</a:t>
            </a:r>
          </a:p>
        </p:txBody>
      </p:sp>
      <p:sp>
        <p:nvSpPr>
          <p:cNvPr id="9" name="Rectangle: Rounded Corners 8">
            <a:extLst>
              <a:ext uri="{FF2B5EF4-FFF2-40B4-BE49-F238E27FC236}">
                <a16:creationId xmlns:a16="http://schemas.microsoft.com/office/drawing/2014/main" id="{8F4C6515-5BEC-08ED-3C50-CE9C1342D71C}"/>
              </a:ext>
            </a:extLst>
          </p:cNvPr>
          <p:cNvSpPr/>
          <p:nvPr/>
        </p:nvSpPr>
        <p:spPr>
          <a:xfrm>
            <a:off x="607514" y="1094507"/>
            <a:ext cx="4167504"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Multinomial Naïve Bayes</a:t>
            </a:r>
          </a:p>
        </p:txBody>
      </p:sp>
    </p:spTree>
    <p:extLst>
      <p:ext uri="{BB962C8B-B14F-4D97-AF65-F5344CB8AC3E}">
        <p14:creationId xmlns:p14="http://schemas.microsoft.com/office/powerpoint/2010/main" val="241132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D36FCB5-0C4E-D083-A671-F201A1F4E0E1}"/>
              </a:ext>
            </a:extLst>
          </p:cNvPr>
          <p:cNvSpPr/>
          <p:nvPr/>
        </p:nvSpPr>
        <p:spPr>
          <a:xfrm>
            <a:off x="607513" y="400215"/>
            <a:ext cx="6469148"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K-Nearest Neighbour (KNN) Algorithm</a:t>
            </a:r>
            <a:endParaRPr lang="en-US" sz="2800" b="1" dirty="0">
              <a:solidFill>
                <a:schemeClr val="tx1"/>
              </a:solidFill>
              <a:effectLst/>
              <a:latin typeface="Bell MT" panose="02020503060305020303" pitchFamily="18" charset="0"/>
              <a:ea typeface="Tahoma" panose="020B0604030504040204" pitchFamily="34" charset="0"/>
              <a:cs typeface="Arial" panose="020B0604020202020204" pitchFamily="34" charset="0"/>
            </a:endParaRPr>
          </a:p>
        </p:txBody>
      </p:sp>
      <p:sp>
        <p:nvSpPr>
          <p:cNvPr id="3" name="TextBox 2">
            <a:extLst>
              <a:ext uri="{FF2B5EF4-FFF2-40B4-BE49-F238E27FC236}">
                <a16:creationId xmlns:a16="http://schemas.microsoft.com/office/drawing/2014/main" id="{ED198EF9-E96E-DC40-8E3B-B7E095F0B06C}"/>
              </a:ext>
            </a:extLst>
          </p:cNvPr>
          <p:cNvSpPr txBox="1"/>
          <p:nvPr/>
        </p:nvSpPr>
        <p:spPr>
          <a:xfrm>
            <a:off x="607513" y="1249297"/>
            <a:ext cx="10497808" cy="1569660"/>
          </a:xfrm>
          <a:prstGeom prst="rect">
            <a:avLst/>
          </a:prstGeom>
          <a:noFill/>
        </p:spPr>
        <p:txBody>
          <a:bodyPr wrap="square" rtlCol="0">
            <a:spAutoFit/>
          </a:bodyPr>
          <a:lstStyle/>
          <a:p>
            <a:pPr algn="just"/>
            <a:r>
              <a:rPr lang="en-US" sz="2400" dirty="0">
                <a:latin typeface="Bell MT" panose="02020503060305020303" pitchFamily="18" charset="0"/>
              </a:rPr>
              <a:t>K-Nearest Neighbors (KNN) classifier algorithm is a type of supervised learning algorithm which can be used for classification problems in which a new data point is classified in a group which are close to new data point and K is your chosen number of nearest neighbors.</a:t>
            </a:r>
          </a:p>
        </p:txBody>
      </p:sp>
      <p:sp>
        <p:nvSpPr>
          <p:cNvPr id="10" name="TextBox 9">
            <a:extLst>
              <a:ext uri="{FF2B5EF4-FFF2-40B4-BE49-F238E27FC236}">
                <a16:creationId xmlns:a16="http://schemas.microsoft.com/office/drawing/2014/main" id="{19505993-74D9-6566-380D-DD8A26BED5A1}"/>
              </a:ext>
            </a:extLst>
          </p:cNvPr>
          <p:cNvSpPr txBox="1"/>
          <p:nvPr/>
        </p:nvSpPr>
        <p:spPr>
          <a:xfrm>
            <a:off x="607513" y="2963043"/>
            <a:ext cx="9607217" cy="830997"/>
          </a:xfrm>
          <a:prstGeom prst="rect">
            <a:avLst/>
          </a:prstGeom>
          <a:noFill/>
        </p:spPr>
        <p:txBody>
          <a:bodyPr wrap="square" rtlCol="0">
            <a:spAutoFit/>
          </a:bodyPr>
          <a:lstStyle/>
          <a:p>
            <a:pPr algn="just"/>
            <a:r>
              <a:rPr lang="en-US" sz="2400" b="1" dirty="0">
                <a:latin typeface="Bell MT" panose="02020503060305020303" pitchFamily="18" charset="0"/>
              </a:rPr>
              <a:t>Example</a:t>
            </a:r>
          </a:p>
          <a:p>
            <a:pPr algn="just"/>
            <a:r>
              <a:rPr lang="en-US" sz="2400" dirty="0">
                <a:latin typeface="Bell MT" panose="02020503060305020303" pitchFamily="18" charset="0"/>
              </a:rPr>
              <a:t>Suppose we have a dataset which can be plotted as follows −</a:t>
            </a:r>
          </a:p>
        </p:txBody>
      </p:sp>
      <p:pic>
        <p:nvPicPr>
          <p:cNvPr id="17" name="Picture 16">
            <a:extLst>
              <a:ext uri="{FF2B5EF4-FFF2-40B4-BE49-F238E27FC236}">
                <a16:creationId xmlns:a16="http://schemas.microsoft.com/office/drawing/2014/main" id="{333666E0-AD4B-5708-DC34-BDD21E849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392" y="3794040"/>
            <a:ext cx="5127216" cy="2972967"/>
          </a:xfrm>
          <a:prstGeom prst="rect">
            <a:avLst/>
          </a:prstGeom>
        </p:spPr>
      </p:pic>
    </p:spTree>
    <p:extLst>
      <p:ext uri="{BB962C8B-B14F-4D97-AF65-F5344CB8AC3E}">
        <p14:creationId xmlns:p14="http://schemas.microsoft.com/office/powerpoint/2010/main" val="174398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FB16B-D7F6-A499-BDD2-74B13E5C23B3}"/>
              </a:ext>
            </a:extLst>
          </p:cNvPr>
          <p:cNvSpPr txBox="1"/>
          <p:nvPr/>
        </p:nvSpPr>
        <p:spPr>
          <a:xfrm>
            <a:off x="607513" y="643911"/>
            <a:ext cx="10140000" cy="1200329"/>
          </a:xfrm>
          <a:prstGeom prst="rect">
            <a:avLst/>
          </a:prstGeom>
          <a:noFill/>
        </p:spPr>
        <p:txBody>
          <a:bodyPr wrap="square" rtlCol="0">
            <a:spAutoFit/>
          </a:bodyPr>
          <a:lstStyle/>
          <a:p>
            <a:pPr algn="just"/>
            <a:r>
              <a:rPr lang="en-US" sz="2400" dirty="0">
                <a:latin typeface="Bell MT" panose="02020503060305020303" pitchFamily="18" charset="0"/>
              </a:rPr>
              <a:t>Now, we need to classify new data point with black dot (at point 60,60) into blue or red class. We are choosing K = 3 i.e. it would find three nearest data points. It is shown in the diagram −</a:t>
            </a:r>
          </a:p>
        </p:txBody>
      </p:sp>
      <p:pic>
        <p:nvPicPr>
          <p:cNvPr id="8" name="Picture 7">
            <a:extLst>
              <a:ext uri="{FF2B5EF4-FFF2-40B4-BE49-F238E27FC236}">
                <a16:creationId xmlns:a16="http://schemas.microsoft.com/office/drawing/2014/main" id="{1EF4DBC1-5A6E-E138-77E1-D828F10A6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392" y="2040794"/>
            <a:ext cx="5127216" cy="2972967"/>
          </a:xfrm>
          <a:prstGeom prst="rect">
            <a:avLst/>
          </a:prstGeom>
        </p:spPr>
      </p:pic>
      <p:sp>
        <p:nvSpPr>
          <p:cNvPr id="9" name="TextBox 8">
            <a:extLst>
              <a:ext uri="{FF2B5EF4-FFF2-40B4-BE49-F238E27FC236}">
                <a16:creationId xmlns:a16="http://schemas.microsoft.com/office/drawing/2014/main" id="{7626149A-7345-B37A-8B5B-4BDD2B1E3AEF}"/>
              </a:ext>
            </a:extLst>
          </p:cNvPr>
          <p:cNvSpPr txBox="1"/>
          <p:nvPr/>
        </p:nvSpPr>
        <p:spPr>
          <a:xfrm>
            <a:off x="607513" y="5210315"/>
            <a:ext cx="10140000" cy="1200329"/>
          </a:xfrm>
          <a:prstGeom prst="rect">
            <a:avLst/>
          </a:prstGeom>
          <a:noFill/>
        </p:spPr>
        <p:txBody>
          <a:bodyPr wrap="square" rtlCol="0">
            <a:spAutoFit/>
          </a:bodyPr>
          <a:lstStyle/>
          <a:p>
            <a:pPr algn="just"/>
            <a:r>
              <a:rPr lang="en-US" sz="2400" dirty="0">
                <a:latin typeface="Bell MT" panose="02020503060305020303" pitchFamily="18" charset="0"/>
              </a:rPr>
              <a:t>We can see in the above diagram the three nearest neighbors of the data point with black dot. Among those three, two of them lies in Red class hence the black dot will also be assigned in red class.</a:t>
            </a:r>
          </a:p>
        </p:txBody>
      </p:sp>
    </p:spTree>
    <p:extLst>
      <p:ext uri="{BB962C8B-B14F-4D97-AF65-F5344CB8AC3E}">
        <p14:creationId xmlns:p14="http://schemas.microsoft.com/office/powerpoint/2010/main" val="4137213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ACC1ED-0D3D-9180-5020-022D0FDD11EB}"/>
              </a:ext>
            </a:extLst>
          </p:cNvPr>
          <p:cNvSpPr/>
          <p:nvPr/>
        </p:nvSpPr>
        <p:spPr>
          <a:xfrm>
            <a:off x="3393564" y="743391"/>
            <a:ext cx="5404872" cy="769441"/>
          </a:xfrm>
          <a:prstGeom prst="rect">
            <a:avLst/>
          </a:prstGeom>
          <a:noFill/>
        </p:spPr>
        <p:txBody>
          <a:bodyPr wrap="square" lIns="91440" tIns="45720" rIns="91440" bIns="45720">
            <a:spAutoFit/>
          </a:bodyPr>
          <a:lstStyle/>
          <a:p>
            <a:pPr algn="ctr"/>
            <a:r>
              <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a:t>
            </a:r>
          </a:p>
        </p:txBody>
      </p:sp>
      <p:sp>
        <p:nvSpPr>
          <p:cNvPr id="8" name="Rectangle: Rounded Corners 7">
            <a:extLst>
              <a:ext uri="{FF2B5EF4-FFF2-40B4-BE49-F238E27FC236}">
                <a16:creationId xmlns:a16="http://schemas.microsoft.com/office/drawing/2014/main" id="{A2A8DE60-5B4B-80CA-EB1A-B1A46EDB27A2}"/>
              </a:ext>
            </a:extLst>
          </p:cNvPr>
          <p:cNvSpPr/>
          <p:nvPr/>
        </p:nvSpPr>
        <p:spPr>
          <a:xfrm>
            <a:off x="6734625" y="2833222"/>
            <a:ext cx="1976661" cy="625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Narrow" panose="020B0606020202030204" pitchFamily="34" charset="0"/>
                <a:cs typeface="Arial" panose="020B0604020202020204" pitchFamily="34" charset="0"/>
              </a:rPr>
              <a:t>Training ML algorithm (Naïve Bayes &amp; KNN)</a:t>
            </a:r>
          </a:p>
        </p:txBody>
      </p:sp>
      <p:sp>
        <p:nvSpPr>
          <p:cNvPr id="9" name="Rectangle: Rounded Corners 8">
            <a:extLst>
              <a:ext uri="{FF2B5EF4-FFF2-40B4-BE49-F238E27FC236}">
                <a16:creationId xmlns:a16="http://schemas.microsoft.com/office/drawing/2014/main" id="{F17849D6-178B-8428-D8F3-36F4E898F395}"/>
              </a:ext>
            </a:extLst>
          </p:cNvPr>
          <p:cNvSpPr/>
          <p:nvPr/>
        </p:nvSpPr>
        <p:spPr>
          <a:xfrm>
            <a:off x="6734625" y="4497308"/>
            <a:ext cx="1746739" cy="5064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Narrow" panose="020B0606020202030204" pitchFamily="34" charset="0"/>
                <a:cs typeface="Arial" panose="020B0604020202020204" pitchFamily="34" charset="0"/>
              </a:rPr>
              <a:t>Trained Model</a:t>
            </a:r>
            <a:endParaRPr lang="en-IN" sz="1400" b="1" dirty="0">
              <a:solidFill>
                <a:schemeClr val="tx1"/>
              </a:solidFill>
              <a:latin typeface="Arial Narrow" panose="020B060602020203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6A0BECE1-5D91-5A2A-BD1C-BFB08733CD68}"/>
              </a:ext>
            </a:extLst>
          </p:cNvPr>
          <p:cNvSpPr/>
          <p:nvPr/>
        </p:nvSpPr>
        <p:spPr>
          <a:xfrm>
            <a:off x="3747632" y="4497309"/>
            <a:ext cx="1746739" cy="5064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Narrow" panose="020B0606020202030204" pitchFamily="34" charset="0"/>
                <a:cs typeface="Arial" panose="020B0604020202020204" pitchFamily="34" charset="0"/>
              </a:rPr>
              <a:t>New Tweet</a:t>
            </a:r>
            <a:endParaRPr lang="en-IN" sz="1400" b="1" dirty="0">
              <a:solidFill>
                <a:schemeClr val="tx1"/>
              </a:solidFill>
              <a:latin typeface="Arial Narrow" panose="020B060602020203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EA82F83C-3E17-44FF-6D93-65B41C6DA767}"/>
              </a:ext>
            </a:extLst>
          </p:cNvPr>
          <p:cNvSpPr/>
          <p:nvPr/>
        </p:nvSpPr>
        <p:spPr>
          <a:xfrm>
            <a:off x="9721618" y="4497308"/>
            <a:ext cx="1746739" cy="5064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Narrow" panose="020B0606020202030204" pitchFamily="34" charset="0"/>
                <a:cs typeface="Arial" panose="020B0604020202020204" pitchFamily="34" charset="0"/>
              </a:rPr>
              <a:t>Prediction</a:t>
            </a:r>
            <a:endParaRPr lang="en-IN" sz="1400" b="1" dirty="0">
              <a:solidFill>
                <a:schemeClr val="tx1"/>
              </a:solidFill>
              <a:latin typeface="Arial Narrow" panose="020B060602020203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0522D9D8-562A-47AA-D752-7DC90BCCB043}"/>
              </a:ext>
            </a:extLst>
          </p:cNvPr>
          <p:cNvSpPr/>
          <p:nvPr/>
        </p:nvSpPr>
        <p:spPr>
          <a:xfrm>
            <a:off x="5494371" y="2931249"/>
            <a:ext cx="1240254" cy="37309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9B5896C-87BB-20EB-E03D-4E4544FC62B1}"/>
              </a:ext>
            </a:extLst>
          </p:cNvPr>
          <p:cNvSpPr/>
          <p:nvPr/>
        </p:nvSpPr>
        <p:spPr>
          <a:xfrm>
            <a:off x="5494371" y="4563980"/>
            <a:ext cx="1240254" cy="373091"/>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56E926E8-AEA2-92C4-8261-0A67B63E00E8}"/>
              </a:ext>
            </a:extLst>
          </p:cNvPr>
          <p:cNvSpPr/>
          <p:nvPr/>
        </p:nvSpPr>
        <p:spPr>
          <a:xfrm>
            <a:off x="8481364" y="4563979"/>
            <a:ext cx="1240254" cy="373091"/>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7CB145DB-42A6-55A4-F3E6-B42961921FF8}"/>
              </a:ext>
            </a:extLst>
          </p:cNvPr>
          <p:cNvSpPr/>
          <p:nvPr/>
        </p:nvSpPr>
        <p:spPr>
          <a:xfrm rot="5400000">
            <a:off x="7203770" y="3791578"/>
            <a:ext cx="1038370" cy="37309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1BED46DA-302E-AED0-01C7-4942A2ABBDA3}"/>
              </a:ext>
            </a:extLst>
          </p:cNvPr>
          <p:cNvSpPr/>
          <p:nvPr/>
        </p:nvSpPr>
        <p:spPr>
          <a:xfrm>
            <a:off x="760639" y="2833221"/>
            <a:ext cx="1746739" cy="5064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Narrow" panose="020B0606020202030204" pitchFamily="34" charset="0"/>
                <a:cs typeface="Arial" panose="020B0604020202020204" pitchFamily="34" charset="0"/>
              </a:rPr>
              <a:t>Data collection</a:t>
            </a:r>
            <a:endParaRPr lang="en-IN" sz="1400" b="1" dirty="0">
              <a:solidFill>
                <a:schemeClr val="tx1"/>
              </a:solidFill>
              <a:latin typeface="Arial Narrow" panose="020B0606020202030204" pitchFamily="34" charset="0"/>
              <a:cs typeface="Arial" panose="020B0604020202020204" pitchFamily="34" charset="0"/>
            </a:endParaRPr>
          </a:p>
        </p:txBody>
      </p:sp>
      <p:sp>
        <p:nvSpPr>
          <p:cNvPr id="34" name="Rectangle: Rounded Corners 33">
            <a:extLst>
              <a:ext uri="{FF2B5EF4-FFF2-40B4-BE49-F238E27FC236}">
                <a16:creationId xmlns:a16="http://schemas.microsoft.com/office/drawing/2014/main" id="{8F781B30-A9F5-B6B5-4AAC-11BB94AEA278}"/>
              </a:ext>
            </a:extLst>
          </p:cNvPr>
          <p:cNvSpPr/>
          <p:nvPr/>
        </p:nvSpPr>
        <p:spPr>
          <a:xfrm>
            <a:off x="3747632" y="2833222"/>
            <a:ext cx="1746739" cy="5064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Narrow" panose="020B0606020202030204" pitchFamily="34" charset="0"/>
                <a:cs typeface="Arial" panose="020B0604020202020204" pitchFamily="34" charset="0"/>
              </a:rPr>
              <a:t>Data preprocessing</a:t>
            </a:r>
            <a:endParaRPr lang="en-IN" sz="1400" b="1" dirty="0">
              <a:solidFill>
                <a:schemeClr val="tx1"/>
              </a:solidFill>
              <a:latin typeface="Arial Narrow" panose="020B0606020202030204" pitchFamily="34" charset="0"/>
              <a:cs typeface="Arial" panose="020B0604020202020204" pitchFamily="34" charset="0"/>
            </a:endParaRPr>
          </a:p>
        </p:txBody>
      </p:sp>
      <p:sp>
        <p:nvSpPr>
          <p:cNvPr id="35" name="Arrow: Right 34">
            <a:extLst>
              <a:ext uri="{FF2B5EF4-FFF2-40B4-BE49-F238E27FC236}">
                <a16:creationId xmlns:a16="http://schemas.microsoft.com/office/drawing/2014/main" id="{B653817A-B6B0-38F0-A39F-1EBF46048A67}"/>
              </a:ext>
            </a:extLst>
          </p:cNvPr>
          <p:cNvSpPr/>
          <p:nvPr/>
        </p:nvSpPr>
        <p:spPr>
          <a:xfrm>
            <a:off x="2507378" y="2931248"/>
            <a:ext cx="1240254" cy="37309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id="{5A95C2AD-6CD4-F650-DB53-7B67DD75D4D4}"/>
              </a:ext>
            </a:extLst>
          </p:cNvPr>
          <p:cNvCxnSpPr>
            <a:cxnSpLocks/>
          </p:cNvCxnSpPr>
          <p:nvPr/>
        </p:nvCxnSpPr>
        <p:spPr>
          <a:xfrm flipH="1">
            <a:off x="546694" y="2609993"/>
            <a:ext cx="110986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607EBC7-F493-D123-DEFB-44880218F00D}"/>
              </a:ext>
            </a:extLst>
          </p:cNvPr>
          <p:cNvCxnSpPr>
            <a:cxnSpLocks/>
          </p:cNvCxnSpPr>
          <p:nvPr/>
        </p:nvCxnSpPr>
        <p:spPr>
          <a:xfrm flipV="1">
            <a:off x="546694" y="2609993"/>
            <a:ext cx="0" cy="2736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AF67A74-1AD2-B9CB-8E1B-A8BC035E7D2E}"/>
              </a:ext>
            </a:extLst>
          </p:cNvPr>
          <p:cNvCxnSpPr>
            <a:cxnSpLocks/>
          </p:cNvCxnSpPr>
          <p:nvPr/>
        </p:nvCxnSpPr>
        <p:spPr>
          <a:xfrm flipV="1">
            <a:off x="11645305" y="2609993"/>
            <a:ext cx="0" cy="2736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2B31074-124E-3190-C2DB-D07BBAA25D43}"/>
              </a:ext>
            </a:extLst>
          </p:cNvPr>
          <p:cNvCxnSpPr>
            <a:cxnSpLocks/>
          </p:cNvCxnSpPr>
          <p:nvPr/>
        </p:nvCxnSpPr>
        <p:spPr>
          <a:xfrm flipH="1">
            <a:off x="546694" y="5346317"/>
            <a:ext cx="110986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53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606812-A924-5A65-A9A8-3E0C59D86701}"/>
              </a:ext>
            </a:extLst>
          </p:cNvPr>
          <p:cNvSpPr txBox="1"/>
          <p:nvPr/>
        </p:nvSpPr>
        <p:spPr>
          <a:xfrm>
            <a:off x="607513" y="1767228"/>
            <a:ext cx="10961635" cy="3046988"/>
          </a:xfrm>
          <a:prstGeom prst="rect">
            <a:avLst/>
          </a:prstGeom>
          <a:noFill/>
        </p:spPr>
        <p:txBody>
          <a:bodyPr wrap="square" rtlCol="0">
            <a:spAutoFit/>
          </a:bodyPr>
          <a:lstStyle/>
          <a:p>
            <a:pPr algn="just"/>
            <a:r>
              <a:rPr lang="en-US" sz="2400" b="1" dirty="0">
                <a:latin typeface="Bell MT" panose="02020503060305020303" pitchFamily="18" charset="0"/>
              </a:rPr>
              <a:t>Algorithm : Classification of tweets</a:t>
            </a:r>
          </a:p>
          <a:p>
            <a:pPr lvl="2" algn="just"/>
            <a:r>
              <a:rPr lang="en-US" sz="2400" dirty="0">
                <a:latin typeface="Bell MT" panose="02020503060305020303" pitchFamily="18" charset="0"/>
              </a:rPr>
              <a:t>   Input : Dataset (raw tweets)</a:t>
            </a:r>
          </a:p>
          <a:p>
            <a:pPr lvl="2" algn="just"/>
            <a:r>
              <a:rPr lang="en-US" sz="2400" dirty="0">
                <a:latin typeface="Bell MT" panose="02020503060305020303" pitchFamily="18" charset="0"/>
              </a:rPr>
              <a:t>   Output : Sentiment of dataset</a:t>
            </a:r>
          </a:p>
          <a:p>
            <a:pPr lvl="2" algn="just"/>
            <a:endParaRPr lang="en-US" sz="2400" dirty="0">
              <a:latin typeface="Bell MT" panose="02020503060305020303" pitchFamily="18" charset="0"/>
            </a:endParaRPr>
          </a:p>
          <a:p>
            <a:pPr lvl="2" algn="just"/>
            <a:r>
              <a:rPr lang="en-US" sz="2400" dirty="0">
                <a:latin typeface="Bell MT" panose="02020503060305020303" pitchFamily="18" charset="0"/>
              </a:rPr>
              <a:t>   The classification has been carried in following steps:</a:t>
            </a:r>
          </a:p>
          <a:p>
            <a:pPr algn="just"/>
            <a:r>
              <a:rPr lang="en-US" sz="2400" b="1" dirty="0">
                <a:latin typeface="Bell MT" panose="02020503060305020303" pitchFamily="18" charset="0"/>
              </a:rPr>
              <a:t>Step 1 : Data collection</a:t>
            </a:r>
          </a:p>
          <a:p>
            <a:pPr algn="just"/>
            <a:r>
              <a:rPr lang="en-US" sz="2400" dirty="0">
                <a:latin typeface="Bell MT" panose="02020503060305020303" pitchFamily="18" charset="0"/>
              </a:rPr>
              <a:t>	  The Twitter dataset {50k tweets (25k positive &amp; 25k negative)} collected for 	  the sentiment analysis was of the CSV (comma-separated values) format.</a:t>
            </a:r>
          </a:p>
        </p:txBody>
      </p:sp>
      <p:sp>
        <p:nvSpPr>
          <p:cNvPr id="3" name="Rectangle 2">
            <a:extLst>
              <a:ext uri="{FF2B5EF4-FFF2-40B4-BE49-F238E27FC236}">
                <a16:creationId xmlns:a16="http://schemas.microsoft.com/office/drawing/2014/main" id="{680851EC-51DD-DD59-D502-0FE4251B16AB}"/>
              </a:ext>
            </a:extLst>
          </p:cNvPr>
          <p:cNvSpPr/>
          <p:nvPr/>
        </p:nvSpPr>
        <p:spPr>
          <a:xfrm>
            <a:off x="4443371" y="639366"/>
            <a:ext cx="3305258" cy="704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Bell MT" panose="02020503060305020303" pitchFamily="18" charset="0"/>
              </a:rPr>
              <a:t>Proposed System</a:t>
            </a:r>
          </a:p>
        </p:txBody>
      </p:sp>
    </p:spTree>
    <p:extLst>
      <p:ext uri="{BB962C8B-B14F-4D97-AF65-F5344CB8AC3E}">
        <p14:creationId xmlns:p14="http://schemas.microsoft.com/office/powerpoint/2010/main" val="32278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83E04F-31DF-DCD9-34A8-BE5774D709B0}"/>
              </a:ext>
            </a:extLst>
          </p:cNvPr>
          <p:cNvSpPr/>
          <p:nvPr/>
        </p:nvSpPr>
        <p:spPr>
          <a:xfrm>
            <a:off x="452729" y="555305"/>
            <a:ext cx="6849219" cy="923330"/>
          </a:xfrm>
          <a:prstGeom prst="rect">
            <a:avLst/>
          </a:prstGeom>
          <a:noFill/>
        </p:spPr>
        <p:txBody>
          <a:bodyPr wrap="square" lIns="91440" tIns="45720" rIns="91440" bIns="45720">
            <a:spAutoFit/>
          </a:bodyPr>
          <a:lstStyle/>
          <a:p>
            <a:pPr algn="ctr"/>
            <a:r>
              <a:rPr lang="en-US" sz="5400" b="0" cap="none" spc="0" dirty="0">
                <a:ln w="0"/>
                <a:solidFill>
                  <a:schemeClr val="tx1">
                    <a:lumMod val="95000"/>
                    <a:lumOff val="5000"/>
                  </a:schemeClr>
                </a:solidFill>
                <a:effectLst>
                  <a:outerShdw blurRad="38100" dist="38100" dir="2700000" algn="tl">
                    <a:srgbClr val="000000">
                      <a:alpha val="43137"/>
                    </a:srgbClr>
                  </a:outerShdw>
                </a:effectLst>
                <a:latin typeface="Algerian" panose="04020705040A02060702" pitchFamily="82" charset="0"/>
              </a:rPr>
              <a:t>TABLE OF CONTENTS</a:t>
            </a:r>
          </a:p>
        </p:txBody>
      </p:sp>
      <p:sp>
        <p:nvSpPr>
          <p:cNvPr id="2" name="TextBox 1">
            <a:extLst>
              <a:ext uri="{FF2B5EF4-FFF2-40B4-BE49-F238E27FC236}">
                <a16:creationId xmlns:a16="http://schemas.microsoft.com/office/drawing/2014/main" id="{FEEECB9F-6355-9C0B-9123-30033B130853}"/>
              </a:ext>
            </a:extLst>
          </p:cNvPr>
          <p:cNvSpPr txBox="1"/>
          <p:nvPr/>
        </p:nvSpPr>
        <p:spPr>
          <a:xfrm>
            <a:off x="914401" y="1717171"/>
            <a:ext cx="5181599" cy="4247317"/>
          </a:xfrm>
          <a:prstGeom prst="rect">
            <a:avLst/>
          </a:prstGeom>
          <a:noFill/>
        </p:spPr>
        <p:txBody>
          <a:bodyPr wrap="square" rtlCol="0">
            <a:spAutoFit/>
          </a:bodyPr>
          <a:lstStyle/>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Introduction</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Motivation</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Literature Survey</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Objectives</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Machine Learning</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Proposed System</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Results &amp; Analysis</a:t>
            </a:r>
          </a:p>
          <a:p>
            <a:pPr marL="457200" indent="-457200">
              <a:buFont typeface="Wingdings" panose="05000000000000000000" pitchFamily="2" charset="2"/>
              <a:buChar char="§"/>
            </a:pPr>
            <a:r>
              <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Conclusion</a:t>
            </a:r>
            <a:r>
              <a:rPr lang="en-US" sz="3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 &amp; Future Scope</a:t>
            </a:r>
            <a:endPar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endParaRPr>
          </a:p>
          <a:p>
            <a:pPr marL="457200" indent="-457200">
              <a:buFont typeface="Wingdings" panose="05000000000000000000" pitchFamily="2" charset="2"/>
              <a:buChar char="§"/>
            </a:pPr>
            <a:r>
              <a:rPr lang="en-US" sz="3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References</a:t>
            </a:r>
            <a:endParaRPr lang="en-US" sz="30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2738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B9F7DA3-AFDE-C9C0-EE8E-15CFCF8211BC}"/>
              </a:ext>
            </a:extLst>
          </p:cNvPr>
          <p:cNvSpPr txBox="1"/>
          <p:nvPr/>
        </p:nvSpPr>
        <p:spPr>
          <a:xfrm>
            <a:off x="615182" y="899364"/>
            <a:ext cx="10961635" cy="2616101"/>
          </a:xfrm>
          <a:prstGeom prst="rect">
            <a:avLst/>
          </a:prstGeom>
          <a:noFill/>
        </p:spPr>
        <p:txBody>
          <a:bodyPr wrap="square" rtlCol="0">
            <a:spAutoFit/>
          </a:bodyPr>
          <a:lstStyle/>
          <a:p>
            <a:pPr algn="just"/>
            <a:r>
              <a:rPr lang="en-US" sz="2400" b="1" dirty="0">
                <a:latin typeface="Bell MT" panose="02020503060305020303" pitchFamily="18" charset="0"/>
              </a:rPr>
              <a:t>Step 2 : Data preprocessing</a:t>
            </a:r>
          </a:p>
          <a:p>
            <a:pPr algn="just"/>
            <a:r>
              <a:rPr lang="en-US" sz="2400" b="1" dirty="0">
                <a:latin typeface="Bell MT" panose="02020503060305020303" pitchFamily="18" charset="0"/>
              </a:rPr>
              <a:t>	  </a:t>
            </a:r>
            <a:r>
              <a:rPr lang="en-US" sz="2400" dirty="0">
                <a:latin typeface="Bell MT" panose="02020503060305020303" pitchFamily="18" charset="0"/>
              </a:rPr>
              <a:t>Input : Dataset</a:t>
            </a:r>
          </a:p>
          <a:p>
            <a:pPr algn="just"/>
            <a:r>
              <a:rPr lang="en-US" sz="2400" b="1" dirty="0">
                <a:latin typeface="Bell MT" panose="02020503060305020303" pitchFamily="18" charset="0"/>
              </a:rPr>
              <a:t>	  </a:t>
            </a:r>
            <a:r>
              <a:rPr lang="en-US" sz="2400" dirty="0">
                <a:latin typeface="Bell MT" panose="02020503060305020303" pitchFamily="18" charset="0"/>
              </a:rPr>
              <a:t>Output : Bag-of-words (BoW)</a:t>
            </a:r>
          </a:p>
          <a:p>
            <a:pPr algn="just"/>
            <a:endParaRPr lang="en-US" sz="2400" b="1" dirty="0">
              <a:latin typeface="Bell MT" panose="02020503060305020303" pitchFamily="18" charset="0"/>
            </a:endParaRPr>
          </a:p>
          <a:p>
            <a:pPr algn="just"/>
            <a:r>
              <a:rPr lang="en-US" sz="2400" b="1" dirty="0">
                <a:latin typeface="Bell MT" panose="02020503060305020303" pitchFamily="18" charset="0"/>
              </a:rPr>
              <a:t>	  </a:t>
            </a:r>
            <a:r>
              <a:rPr lang="en-US" sz="2400" dirty="0">
                <a:latin typeface="Bell MT" panose="02020503060305020303" pitchFamily="18" charset="0"/>
              </a:rPr>
              <a:t>For data preprocessing, following steps is done in BoW:</a:t>
            </a:r>
          </a:p>
          <a:p>
            <a:pPr algn="just"/>
            <a:r>
              <a:rPr lang="en-US" sz="2400" dirty="0">
                <a:latin typeface="Bell MT" panose="02020503060305020303" pitchFamily="18" charset="0"/>
              </a:rPr>
              <a:t>	  </a:t>
            </a:r>
            <a:r>
              <a:rPr lang="en-US" sz="2000" b="1" dirty="0">
                <a:latin typeface="Bell MT" panose="02020503060305020303" pitchFamily="18" charset="0"/>
              </a:rPr>
              <a:t>Step 2.1 : Converting all the words to lowercase</a:t>
            </a:r>
          </a:p>
          <a:p>
            <a:pPr algn="just"/>
            <a:r>
              <a:rPr lang="en-US" sz="2000" dirty="0">
                <a:latin typeface="Bell MT" panose="02020503060305020303" pitchFamily="18" charset="0"/>
              </a:rPr>
              <a:t>	  </a:t>
            </a:r>
            <a:r>
              <a:rPr lang="en-US" sz="2000" b="1" dirty="0">
                <a:latin typeface="Arial" panose="020B0604020202020204" pitchFamily="34" charset="0"/>
                <a:cs typeface="Arial" panose="020B0604020202020204" pitchFamily="34" charset="0"/>
              </a:rPr>
              <a:t>Example</a:t>
            </a:r>
          </a:p>
        </p:txBody>
      </p:sp>
      <p:pic>
        <p:nvPicPr>
          <p:cNvPr id="11" name="Picture 10">
            <a:extLst>
              <a:ext uri="{FF2B5EF4-FFF2-40B4-BE49-F238E27FC236}">
                <a16:creationId xmlns:a16="http://schemas.microsoft.com/office/drawing/2014/main" id="{FF8D6530-1DFA-EE44-E58E-26D4D71C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16" y="3615803"/>
            <a:ext cx="3252622" cy="1518905"/>
          </a:xfrm>
          <a:prstGeom prst="rect">
            <a:avLst/>
          </a:prstGeom>
        </p:spPr>
      </p:pic>
    </p:spTree>
    <p:extLst>
      <p:ext uri="{BB962C8B-B14F-4D97-AF65-F5344CB8AC3E}">
        <p14:creationId xmlns:p14="http://schemas.microsoft.com/office/powerpoint/2010/main" val="180933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4C08A9-31C8-ED5E-4650-A22C3A1F84EF}"/>
              </a:ext>
            </a:extLst>
          </p:cNvPr>
          <p:cNvSpPr txBox="1"/>
          <p:nvPr/>
        </p:nvSpPr>
        <p:spPr>
          <a:xfrm>
            <a:off x="1775792" y="609603"/>
            <a:ext cx="5975506" cy="707886"/>
          </a:xfrm>
          <a:prstGeom prst="rect">
            <a:avLst/>
          </a:prstGeom>
          <a:noFill/>
        </p:spPr>
        <p:txBody>
          <a:bodyPr wrap="square" rtlCol="0">
            <a:spAutoFit/>
          </a:bodyPr>
          <a:lstStyle/>
          <a:p>
            <a:pPr algn="just"/>
            <a:r>
              <a:rPr lang="en-US" sz="2000" b="1" dirty="0">
                <a:latin typeface="Bell MT" panose="02020503060305020303" pitchFamily="18" charset="0"/>
              </a:rPr>
              <a:t>Step 2.2 : Removing special characters &amp; html tags</a:t>
            </a:r>
          </a:p>
          <a:p>
            <a:pPr algn="just"/>
            <a:r>
              <a:rPr lang="en-US" sz="2000" b="1" dirty="0">
                <a:latin typeface="Arial" panose="020B0604020202020204" pitchFamily="34" charset="0"/>
                <a:cs typeface="Arial" panose="020B0604020202020204" pitchFamily="34" charset="0"/>
              </a:rPr>
              <a:t>Example</a:t>
            </a:r>
          </a:p>
        </p:txBody>
      </p:sp>
      <p:pic>
        <p:nvPicPr>
          <p:cNvPr id="8" name="Picture 7">
            <a:extLst>
              <a:ext uri="{FF2B5EF4-FFF2-40B4-BE49-F238E27FC236}">
                <a16:creationId xmlns:a16="http://schemas.microsoft.com/office/drawing/2014/main" id="{24C80443-3E2A-FF71-8782-58B02CFCC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939" y="1379044"/>
            <a:ext cx="6703245" cy="1721964"/>
          </a:xfrm>
          <a:prstGeom prst="rect">
            <a:avLst/>
          </a:prstGeom>
        </p:spPr>
      </p:pic>
      <p:sp>
        <p:nvSpPr>
          <p:cNvPr id="9" name="TextBox 8">
            <a:extLst>
              <a:ext uri="{FF2B5EF4-FFF2-40B4-BE49-F238E27FC236}">
                <a16:creationId xmlns:a16="http://schemas.microsoft.com/office/drawing/2014/main" id="{8E2FF6E9-115C-0C42-4844-3227D99A6335}"/>
              </a:ext>
            </a:extLst>
          </p:cNvPr>
          <p:cNvSpPr txBox="1"/>
          <p:nvPr/>
        </p:nvSpPr>
        <p:spPr>
          <a:xfrm>
            <a:off x="1775792" y="3584306"/>
            <a:ext cx="8865704" cy="1015663"/>
          </a:xfrm>
          <a:prstGeom prst="rect">
            <a:avLst/>
          </a:prstGeom>
          <a:noFill/>
        </p:spPr>
        <p:txBody>
          <a:bodyPr wrap="square" rtlCol="0">
            <a:spAutoFit/>
          </a:bodyPr>
          <a:lstStyle/>
          <a:p>
            <a:pPr algn="just"/>
            <a:r>
              <a:rPr lang="en-US" sz="2000" b="1" dirty="0">
                <a:latin typeface="Bell MT" panose="02020503060305020303" pitchFamily="18" charset="0"/>
              </a:rPr>
              <a:t>Step 2.3 : Tokenization</a:t>
            </a:r>
          </a:p>
          <a:p>
            <a:pPr algn="just"/>
            <a:r>
              <a:rPr lang="en-US" sz="2000" dirty="0">
                <a:latin typeface="Bell MT" panose="02020503060305020303" pitchFamily="18" charset="0"/>
              </a:rPr>
              <a:t>	Breaking up a sequence of strings into pieces or converting string into list</a:t>
            </a:r>
          </a:p>
          <a:p>
            <a:pPr algn="just"/>
            <a:r>
              <a:rPr lang="en-US" sz="2000" b="1" dirty="0">
                <a:latin typeface="Arial" panose="020B0604020202020204" pitchFamily="34" charset="0"/>
                <a:cs typeface="Arial" panose="020B0604020202020204" pitchFamily="34" charset="0"/>
              </a:rPr>
              <a:t>Example</a:t>
            </a:r>
          </a:p>
        </p:txBody>
      </p:sp>
      <p:pic>
        <p:nvPicPr>
          <p:cNvPr id="13" name="Picture 12">
            <a:extLst>
              <a:ext uri="{FF2B5EF4-FFF2-40B4-BE49-F238E27FC236}">
                <a16:creationId xmlns:a16="http://schemas.microsoft.com/office/drawing/2014/main" id="{1EC87725-21D2-4306-D01E-CB0A79BA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939" y="4661524"/>
            <a:ext cx="8375373" cy="1721964"/>
          </a:xfrm>
          <a:prstGeom prst="rect">
            <a:avLst/>
          </a:prstGeom>
        </p:spPr>
      </p:pic>
    </p:spTree>
    <p:extLst>
      <p:ext uri="{BB962C8B-B14F-4D97-AF65-F5344CB8AC3E}">
        <p14:creationId xmlns:p14="http://schemas.microsoft.com/office/powerpoint/2010/main" val="3260411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BA8774-6FE3-F4E1-D302-97A1115D2775}"/>
              </a:ext>
            </a:extLst>
          </p:cNvPr>
          <p:cNvSpPr txBox="1"/>
          <p:nvPr/>
        </p:nvSpPr>
        <p:spPr>
          <a:xfrm>
            <a:off x="1775792" y="675863"/>
            <a:ext cx="3724676" cy="707886"/>
          </a:xfrm>
          <a:prstGeom prst="rect">
            <a:avLst/>
          </a:prstGeom>
          <a:noFill/>
        </p:spPr>
        <p:txBody>
          <a:bodyPr wrap="square" rtlCol="0">
            <a:spAutoFit/>
          </a:bodyPr>
          <a:lstStyle/>
          <a:p>
            <a:pPr algn="just"/>
            <a:r>
              <a:rPr lang="en-US" sz="2000" b="1" dirty="0">
                <a:latin typeface="Bell MT" panose="02020503060305020303" pitchFamily="18" charset="0"/>
              </a:rPr>
              <a:t>Step 2.4 : Removing stop words</a:t>
            </a:r>
          </a:p>
          <a:p>
            <a:pPr algn="just"/>
            <a:r>
              <a:rPr lang="en-US" sz="2000" dirty="0">
                <a:latin typeface="Bell MT" panose="02020503060305020303" pitchFamily="18" charset="0"/>
              </a:rPr>
              <a:t>	</a:t>
            </a:r>
            <a:r>
              <a:rPr lang="en-US" sz="2000" b="1" dirty="0">
                <a:latin typeface="Arial" panose="020B0604020202020204" pitchFamily="34" charset="0"/>
                <a:cs typeface="Arial" panose="020B0604020202020204" pitchFamily="34" charset="0"/>
              </a:rPr>
              <a:t>Stop words</a:t>
            </a:r>
          </a:p>
        </p:txBody>
      </p:sp>
      <p:pic>
        <p:nvPicPr>
          <p:cNvPr id="7" name="Picture 6">
            <a:extLst>
              <a:ext uri="{FF2B5EF4-FFF2-40B4-BE49-F238E27FC236}">
                <a16:creationId xmlns:a16="http://schemas.microsoft.com/office/drawing/2014/main" id="{D9F485EE-9C00-6096-CE40-AD216501F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940" y="1445304"/>
            <a:ext cx="6838122" cy="2049956"/>
          </a:xfrm>
          <a:prstGeom prst="rect">
            <a:avLst/>
          </a:prstGeom>
        </p:spPr>
      </p:pic>
      <p:sp>
        <p:nvSpPr>
          <p:cNvPr id="8" name="TextBox 7">
            <a:extLst>
              <a:ext uri="{FF2B5EF4-FFF2-40B4-BE49-F238E27FC236}">
                <a16:creationId xmlns:a16="http://schemas.microsoft.com/office/drawing/2014/main" id="{9179253B-5776-4F95-A8A5-AE2C6F4D140B}"/>
              </a:ext>
            </a:extLst>
          </p:cNvPr>
          <p:cNvSpPr txBox="1"/>
          <p:nvPr/>
        </p:nvSpPr>
        <p:spPr>
          <a:xfrm>
            <a:off x="1775792" y="3495260"/>
            <a:ext cx="1319100" cy="400110"/>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Example</a:t>
            </a:r>
          </a:p>
        </p:txBody>
      </p:sp>
      <p:pic>
        <p:nvPicPr>
          <p:cNvPr id="12" name="Picture 11">
            <a:extLst>
              <a:ext uri="{FF2B5EF4-FFF2-40B4-BE49-F238E27FC236}">
                <a16:creationId xmlns:a16="http://schemas.microsoft.com/office/drawing/2014/main" id="{B60F1B6C-7CA9-1C1D-A319-84AF247F1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940" y="3895370"/>
            <a:ext cx="4134679" cy="2049957"/>
          </a:xfrm>
          <a:prstGeom prst="rect">
            <a:avLst/>
          </a:prstGeom>
        </p:spPr>
      </p:pic>
    </p:spTree>
    <p:extLst>
      <p:ext uri="{BB962C8B-B14F-4D97-AF65-F5344CB8AC3E}">
        <p14:creationId xmlns:p14="http://schemas.microsoft.com/office/powerpoint/2010/main" val="261380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E35BF8-170F-B6DD-F4B6-81A94814ABFB}"/>
              </a:ext>
            </a:extLst>
          </p:cNvPr>
          <p:cNvSpPr txBox="1"/>
          <p:nvPr/>
        </p:nvSpPr>
        <p:spPr>
          <a:xfrm>
            <a:off x="1775791" y="699520"/>
            <a:ext cx="5208105" cy="707886"/>
          </a:xfrm>
          <a:prstGeom prst="rect">
            <a:avLst/>
          </a:prstGeom>
          <a:noFill/>
        </p:spPr>
        <p:txBody>
          <a:bodyPr wrap="square" rtlCol="0">
            <a:spAutoFit/>
          </a:bodyPr>
          <a:lstStyle/>
          <a:p>
            <a:pPr algn="just"/>
            <a:r>
              <a:rPr lang="en-US" sz="2000" b="1" dirty="0">
                <a:latin typeface="Bell MT" panose="02020503060305020303" pitchFamily="18" charset="0"/>
              </a:rPr>
              <a:t>Step 2.5 : Stemming</a:t>
            </a:r>
          </a:p>
          <a:p>
            <a:pPr algn="just"/>
            <a:r>
              <a:rPr lang="en-US" sz="2000" dirty="0">
                <a:latin typeface="Bell MT" panose="02020503060305020303" pitchFamily="18" charset="0"/>
              </a:rPr>
              <a:t>	Taking the root word as the main word</a:t>
            </a:r>
          </a:p>
        </p:txBody>
      </p:sp>
      <p:pic>
        <p:nvPicPr>
          <p:cNvPr id="5" name="Picture 4">
            <a:extLst>
              <a:ext uri="{FF2B5EF4-FFF2-40B4-BE49-F238E27FC236}">
                <a16:creationId xmlns:a16="http://schemas.microsoft.com/office/drawing/2014/main" id="{3F1E9292-4169-BB82-4F17-EFBD5CB60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469" y="1468960"/>
            <a:ext cx="2756453" cy="1112367"/>
          </a:xfrm>
          <a:prstGeom prst="rect">
            <a:avLst/>
          </a:prstGeom>
        </p:spPr>
      </p:pic>
      <p:sp>
        <p:nvSpPr>
          <p:cNvPr id="7" name="TextBox 6">
            <a:extLst>
              <a:ext uri="{FF2B5EF4-FFF2-40B4-BE49-F238E27FC236}">
                <a16:creationId xmlns:a16="http://schemas.microsoft.com/office/drawing/2014/main" id="{2020F96D-6637-799C-49BA-56056B43CF88}"/>
              </a:ext>
            </a:extLst>
          </p:cNvPr>
          <p:cNvSpPr txBox="1"/>
          <p:nvPr/>
        </p:nvSpPr>
        <p:spPr>
          <a:xfrm>
            <a:off x="1775791" y="2581327"/>
            <a:ext cx="1276898" cy="400110"/>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Example</a:t>
            </a:r>
          </a:p>
        </p:txBody>
      </p:sp>
      <p:pic>
        <p:nvPicPr>
          <p:cNvPr id="10" name="Picture 9">
            <a:extLst>
              <a:ext uri="{FF2B5EF4-FFF2-40B4-BE49-F238E27FC236}">
                <a16:creationId xmlns:a16="http://schemas.microsoft.com/office/drawing/2014/main" id="{BA6338BF-1E91-5ED6-89C5-A28C3D3A6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377" y="2981437"/>
            <a:ext cx="6703245" cy="1721964"/>
          </a:xfrm>
          <a:prstGeom prst="rect">
            <a:avLst/>
          </a:prstGeom>
        </p:spPr>
      </p:pic>
      <p:sp>
        <p:nvSpPr>
          <p:cNvPr id="11" name="TextBox 10">
            <a:extLst>
              <a:ext uri="{FF2B5EF4-FFF2-40B4-BE49-F238E27FC236}">
                <a16:creationId xmlns:a16="http://schemas.microsoft.com/office/drawing/2014/main" id="{E143E01D-D19B-E49A-D1FD-FC59D7A0F109}"/>
              </a:ext>
            </a:extLst>
          </p:cNvPr>
          <p:cNvSpPr txBox="1"/>
          <p:nvPr/>
        </p:nvSpPr>
        <p:spPr>
          <a:xfrm>
            <a:off x="1775790" y="5092613"/>
            <a:ext cx="5581613" cy="400110"/>
          </a:xfrm>
          <a:prstGeom prst="rect">
            <a:avLst/>
          </a:prstGeom>
          <a:noFill/>
        </p:spPr>
        <p:txBody>
          <a:bodyPr wrap="square" rtlCol="0">
            <a:spAutoFit/>
          </a:bodyPr>
          <a:lstStyle/>
          <a:p>
            <a:pPr algn="just"/>
            <a:r>
              <a:rPr lang="en-US" sz="2000" b="1" dirty="0">
                <a:latin typeface="Bell MT" panose="02020503060305020303" pitchFamily="18" charset="0"/>
              </a:rPr>
              <a:t>Step 2.6 : Rejoining our list of words into string</a:t>
            </a:r>
          </a:p>
        </p:txBody>
      </p:sp>
    </p:spTree>
    <p:extLst>
      <p:ext uri="{BB962C8B-B14F-4D97-AF65-F5344CB8AC3E}">
        <p14:creationId xmlns:p14="http://schemas.microsoft.com/office/powerpoint/2010/main" val="2247924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3A524B-AF0E-B29D-AB0F-0BA310263D2D}"/>
              </a:ext>
            </a:extLst>
          </p:cNvPr>
          <p:cNvSpPr txBox="1"/>
          <p:nvPr/>
        </p:nvSpPr>
        <p:spPr>
          <a:xfrm>
            <a:off x="580904" y="659092"/>
            <a:ext cx="11030192" cy="5632311"/>
          </a:xfrm>
          <a:prstGeom prst="rect">
            <a:avLst/>
          </a:prstGeom>
          <a:noFill/>
        </p:spPr>
        <p:txBody>
          <a:bodyPr wrap="square" rtlCol="0">
            <a:spAutoFit/>
          </a:bodyPr>
          <a:lstStyle/>
          <a:p>
            <a:pPr algn="just"/>
            <a:r>
              <a:rPr lang="en-US" sz="2400" b="1" dirty="0">
                <a:latin typeface="Bell MT" panose="02020503060305020303" pitchFamily="18" charset="0"/>
              </a:rPr>
              <a:t>Step 3 : Train the model</a:t>
            </a:r>
          </a:p>
          <a:p>
            <a:pPr algn="just"/>
            <a:r>
              <a:rPr lang="en-US" sz="2400" b="1" dirty="0">
                <a:latin typeface="Bell MT" panose="02020503060305020303" pitchFamily="18" charset="0"/>
              </a:rPr>
              <a:t>	  </a:t>
            </a:r>
            <a:r>
              <a:rPr lang="en-US" sz="2400" dirty="0">
                <a:latin typeface="Bell MT" panose="02020503060305020303" pitchFamily="18" charset="0"/>
              </a:rPr>
              <a:t>Dataset is segregated sequentially in 70 : 30 ratio.</a:t>
            </a:r>
          </a:p>
          <a:p>
            <a:pPr algn="just"/>
            <a:endParaRPr lang="en-US" sz="2400" dirty="0">
              <a:latin typeface="Bell MT" panose="02020503060305020303" pitchFamily="18" charset="0"/>
            </a:endParaRPr>
          </a:p>
          <a:p>
            <a:pPr algn="just"/>
            <a:r>
              <a:rPr lang="en-US" sz="2400" dirty="0">
                <a:latin typeface="Bell MT" panose="02020503060305020303" pitchFamily="18" charset="0"/>
              </a:rPr>
              <a:t>	  Input : BoW (70 % of processed dataset)</a:t>
            </a:r>
          </a:p>
          <a:p>
            <a:pPr algn="just"/>
            <a:r>
              <a:rPr lang="en-US" sz="2400" dirty="0">
                <a:latin typeface="Bell MT" panose="02020503060305020303" pitchFamily="18" charset="0"/>
              </a:rPr>
              <a:t>	  Output : Trained model</a:t>
            </a:r>
          </a:p>
          <a:p>
            <a:pPr algn="just"/>
            <a:endParaRPr lang="en-US" sz="2400" dirty="0">
              <a:latin typeface="Bell MT" panose="02020503060305020303" pitchFamily="18" charset="0"/>
            </a:endParaRPr>
          </a:p>
          <a:p>
            <a:pPr algn="just"/>
            <a:r>
              <a:rPr lang="en-US" sz="2400" b="1" dirty="0">
                <a:latin typeface="Bell MT" panose="02020503060305020303" pitchFamily="18" charset="0"/>
              </a:rPr>
              <a:t>Step 4 : Test the model</a:t>
            </a:r>
          </a:p>
          <a:p>
            <a:pPr algn="just"/>
            <a:r>
              <a:rPr lang="en-US" sz="2400" b="1" dirty="0">
                <a:latin typeface="Bell MT" panose="02020503060305020303" pitchFamily="18" charset="0"/>
              </a:rPr>
              <a:t>	  </a:t>
            </a:r>
            <a:r>
              <a:rPr lang="en-US" sz="2400" dirty="0">
                <a:latin typeface="Bell MT" panose="02020503060305020303" pitchFamily="18" charset="0"/>
              </a:rPr>
              <a:t>Input : BoW (30 % of processed dataset)</a:t>
            </a:r>
          </a:p>
          <a:p>
            <a:pPr algn="just"/>
            <a:r>
              <a:rPr lang="en-US" sz="2400" dirty="0">
                <a:latin typeface="Bell MT" panose="02020503060305020303" pitchFamily="18" charset="0"/>
              </a:rPr>
              <a:t>	  Output : Accuracy of classifiers</a:t>
            </a:r>
          </a:p>
          <a:p>
            <a:pPr algn="just"/>
            <a:endParaRPr lang="en-US" sz="2400" dirty="0">
              <a:latin typeface="Bell MT" panose="02020503060305020303" pitchFamily="18" charset="0"/>
            </a:endParaRPr>
          </a:p>
          <a:p>
            <a:pPr algn="just"/>
            <a:r>
              <a:rPr lang="en-US" sz="2400" b="1" dirty="0">
                <a:latin typeface="Bell MT" panose="02020503060305020303" pitchFamily="18" charset="0"/>
              </a:rPr>
              <a:t>Step 5 : Validation/Prediction</a:t>
            </a:r>
          </a:p>
          <a:p>
            <a:pPr algn="just"/>
            <a:r>
              <a:rPr lang="en-US" sz="2400" b="1" dirty="0">
                <a:latin typeface="Bell MT" panose="02020503060305020303" pitchFamily="18" charset="0"/>
              </a:rPr>
              <a:t>	  </a:t>
            </a:r>
            <a:r>
              <a:rPr lang="en-US" sz="2400" dirty="0">
                <a:latin typeface="Bell MT" panose="02020503060305020303" pitchFamily="18" charset="0"/>
              </a:rPr>
              <a:t>Input : Data unknown to model</a:t>
            </a:r>
          </a:p>
          <a:p>
            <a:pPr algn="just"/>
            <a:r>
              <a:rPr lang="en-US" sz="2400" dirty="0">
                <a:latin typeface="Bell MT" panose="02020503060305020303" pitchFamily="18" charset="0"/>
              </a:rPr>
              <a:t>	  Output : Sentiment of input data</a:t>
            </a:r>
          </a:p>
          <a:p>
            <a:pPr algn="just"/>
            <a:endParaRPr lang="en-US" sz="2400" dirty="0">
              <a:latin typeface="Bell MT" panose="02020503060305020303" pitchFamily="18" charset="0"/>
            </a:endParaRPr>
          </a:p>
          <a:p>
            <a:pPr algn="just"/>
            <a:r>
              <a:rPr lang="en-US" sz="2400" dirty="0">
                <a:latin typeface="Bell MT" panose="02020503060305020303" pitchFamily="18" charset="0"/>
              </a:rPr>
              <a:t>	  The models will now be validated against data unknown to the classifier.</a:t>
            </a:r>
          </a:p>
        </p:txBody>
      </p:sp>
    </p:spTree>
    <p:extLst>
      <p:ext uri="{BB962C8B-B14F-4D97-AF65-F5344CB8AC3E}">
        <p14:creationId xmlns:p14="http://schemas.microsoft.com/office/powerpoint/2010/main" val="1968405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854142-B92D-CAAC-8937-5A642978D034}"/>
              </a:ext>
            </a:extLst>
          </p:cNvPr>
          <p:cNvSpPr/>
          <p:nvPr/>
        </p:nvSpPr>
        <p:spPr>
          <a:xfrm>
            <a:off x="3091287" y="213307"/>
            <a:ext cx="6009426" cy="769441"/>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&amp; ANALYSIS</a:t>
            </a:r>
          </a:p>
        </p:txBody>
      </p:sp>
      <p:sp>
        <p:nvSpPr>
          <p:cNvPr id="2" name="TextBox 1">
            <a:extLst>
              <a:ext uri="{FF2B5EF4-FFF2-40B4-BE49-F238E27FC236}">
                <a16:creationId xmlns:a16="http://schemas.microsoft.com/office/drawing/2014/main" id="{135E803A-165C-A8E8-55F8-1FF729A5570F}"/>
              </a:ext>
            </a:extLst>
          </p:cNvPr>
          <p:cNvSpPr txBox="1"/>
          <p:nvPr/>
        </p:nvSpPr>
        <p:spPr>
          <a:xfrm>
            <a:off x="95558" y="1050396"/>
            <a:ext cx="12000883" cy="5724644"/>
          </a:xfrm>
          <a:prstGeom prst="rect">
            <a:avLst/>
          </a:prstGeom>
          <a:noFill/>
        </p:spPr>
        <p:txBody>
          <a:bodyPr wrap="square" rtlCol="0">
            <a:spAutoFit/>
          </a:bodyPr>
          <a:lstStyle/>
          <a:p>
            <a:pPr algn="ctr"/>
            <a:r>
              <a:rPr lang="en-US" sz="2400" b="1" u="sng" dirty="0">
                <a:latin typeface="Arial" panose="020B0604020202020204" pitchFamily="34" charset="0"/>
                <a:cs typeface="Arial" panose="020B0604020202020204" pitchFamily="34" charset="0"/>
              </a:rPr>
              <a:t>Experimental Setup</a:t>
            </a:r>
          </a:p>
          <a:p>
            <a:pPr algn="just"/>
            <a:endParaRPr lang="en-US" sz="2400" b="1" u="sng" dirty="0">
              <a:latin typeface="Arial" panose="020B0604020202020204" pitchFamily="34" charset="0"/>
              <a:cs typeface="Arial" panose="020B0604020202020204" pitchFamily="34" charset="0"/>
            </a:endParaRPr>
          </a:p>
          <a:p>
            <a:pPr lvl="1" algn="just"/>
            <a:r>
              <a:rPr lang="en-US" sz="2400" b="1" dirty="0">
                <a:latin typeface="Bell MT" panose="02020503060305020303" pitchFamily="18" charset="0"/>
              </a:rPr>
              <a:t>System configuration</a:t>
            </a:r>
          </a:p>
          <a:p>
            <a:pPr lvl="2" algn="just"/>
            <a:r>
              <a:rPr lang="en-US" sz="2400" dirty="0">
                <a:latin typeface="Bell MT" panose="02020503060305020303" pitchFamily="18" charset="0"/>
              </a:rPr>
              <a:t>- Processor	Intel core i5 7</a:t>
            </a:r>
            <a:r>
              <a:rPr lang="en-US" sz="2400" baseline="30000" dirty="0">
                <a:latin typeface="Bell MT" panose="02020503060305020303" pitchFamily="18" charset="0"/>
              </a:rPr>
              <a:t>th</a:t>
            </a:r>
            <a:r>
              <a:rPr lang="en-US" sz="2400" dirty="0">
                <a:latin typeface="Bell MT" panose="02020503060305020303" pitchFamily="18" charset="0"/>
              </a:rPr>
              <a:t> Gen</a:t>
            </a:r>
          </a:p>
          <a:p>
            <a:pPr lvl="2" algn="just"/>
            <a:r>
              <a:rPr lang="en-US" sz="2400" dirty="0">
                <a:latin typeface="Bell MT" panose="02020503060305020303" pitchFamily="18" charset="0"/>
              </a:rPr>
              <a:t>- RAM		8 GB</a:t>
            </a:r>
          </a:p>
          <a:p>
            <a:pPr lvl="2" algn="just"/>
            <a:endParaRPr lang="en-US" sz="2400" b="1" dirty="0">
              <a:latin typeface="Bell MT" panose="02020503060305020303" pitchFamily="18" charset="0"/>
            </a:endParaRPr>
          </a:p>
          <a:p>
            <a:pPr lvl="1" algn="just"/>
            <a:r>
              <a:rPr lang="en-US" sz="2400" b="1" dirty="0">
                <a:latin typeface="Bell MT" panose="02020503060305020303" pitchFamily="18" charset="0"/>
              </a:rPr>
              <a:t>Software used</a:t>
            </a:r>
          </a:p>
          <a:p>
            <a:pPr lvl="2" algn="just"/>
            <a:r>
              <a:rPr lang="en-US" sz="2400" dirty="0">
                <a:latin typeface="Bell MT" panose="02020503060305020303" pitchFamily="18" charset="0"/>
              </a:rPr>
              <a:t>- Anaconda v2.2.0 (Jupyter Notebook)</a:t>
            </a:r>
          </a:p>
          <a:p>
            <a:pPr lvl="2" algn="just"/>
            <a:r>
              <a:rPr lang="en-US" sz="2400" dirty="0">
                <a:latin typeface="Bell MT" panose="02020503060305020303" pitchFamily="18" charset="0"/>
              </a:rPr>
              <a:t>- Language	Python</a:t>
            </a:r>
          </a:p>
          <a:p>
            <a:pPr lvl="2" algn="just"/>
            <a:endParaRPr lang="en-US" sz="2000" b="1" dirty="0">
              <a:latin typeface="Arial" panose="020B0604020202020204" pitchFamily="34" charset="0"/>
              <a:cs typeface="Arial" panose="020B0604020202020204" pitchFamily="34" charset="0"/>
            </a:endParaRPr>
          </a:p>
          <a:p>
            <a:pPr lvl="2" algn="just"/>
            <a:r>
              <a:rPr lang="en-US" sz="2000" b="1" dirty="0">
                <a:latin typeface="Arial" panose="020B0604020202020204" pitchFamily="34" charset="0"/>
                <a:cs typeface="Arial" panose="020B0604020202020204" pitchFamily="34" charset="0"/>
              </a:rPr>
              <a:t>Libraries &amp; Packages</a:t>
            </a:r>
          </a:p>
          <a:p>
            <a:pPr lvl="3" algn="just"/>
            <a:r>
              <a:rPr lang="en-US" dirty="0">
                <a:latin typeface="Bell MT" panose="02020503060305020303" pitchFamily="18" charset="0"/>
                <a:cs typeface="Arial" panose="020B0604020202020204" pitchFamily="34" charset="0"/>
              </a:rPr>
              <a:t>- Pandas</a:t>
            </a:r>
          </a:p>
          <a:p>
            <a:pPr lvl="3" algn="just"/>
            <a:r>
              <a:rPr lang="en-US" dirty="0">
                <a:latin typeface="Bell MT" panose="02020503060305020303" pitchFamily="18" charset="0"/>
                <a:cs typeface="Arial" panose="020B0604020202020204" pitchFamily="34" charset="0"/>
              </a:rPr>
              <a:t>- Matplotlib</a:t>
            </a:r>
          </a:p>
          <a:p>
            <a:pPr lvl="3" algn="just"/>
            <a:r>
              <a:rPr lang="en-US" dirty="0">
                <a:latin typeface="Bell MT" panose="02020503060305020303" pitchFamily="18" charset="0"/>
                <a:cs typeface="Arial" panose="020B0604020202020204" pitchFamily="34" charset="0"/>
              </a:rPr>
              <a:t>- Seaborn	</a:t>
            </a:r>
          </a:p>
          <a:p>
            <a:pPr lvl="3" algn="just"/>
            <a:r>
              <a:rPr lang="en-US" dirty="0">
                <a:latin typeface="Bell MT" panose="02020503060305020303" pitchFamily="18" charset="0"/>
                <a:cs typeface="Arial" panose="020B0604020202020204" pitchFamily="34" charset="0"/>
              </a:rPr>
              <a:t>- Time (module)</a:t>
            </a:r>
          </a:p>
          <a:p>
            <a:pPr lvl="3" algn="just"/>
            <a:r>
              <a:rPr lang="en-US" dirty="0">
                <a:latin typeface="Bell MT" panose="02020503060305020303" pitchFamily="18" charset="0"/>
                <a:cs typeface="Arial" panose="020B0604020202020204" pitchFamily="34" charset="0"/>
              </a:rPr>
              <a:t>- NLTK (Natural Language Toolkit)</a:t>
            </a:r>
          </a:p>
          <a:p>
            <a:pPr lvl="3" algn="just"/>
            <a:r>
              <a:rPr lang="en-US" dirty="0">
                <a:latin typeface="Bell MT" panose="02020503060305020303" pitchFamily="18" charset="0"/>
                <a:cs typeface="Arial" panose="020B0604020202020204" pitchFamily="34" charset="0"/>
              </a:rPr>
              <a:t>- Sklearn (Scikit-learn)</a:t>
            </a:r>
            <a:r>
              <a:rPr lang="en-US" sz="2000" dirty="0">
                <a:latin typeface="Bell MT" panose="02020503060305020303" pitchFamily="18" charset="0"/>
                <a:cs typeface="Arial" panose="020B0604020202020204" pitchFamily="34" charset="0"/>
              </a:rPr>
              <a:t>	</a:t>
            </a:r>
          </a:p>
        </p:txBody>
      </p:sp>
      <p:cxnSp>
        <p:nvCxnSpPr>
          <p:cNvPr id="3" name="Straight Connector 2">
            <a:extLst>
              <a:ext uri="{FF2B5EF4-FFF2-40B4-BE49-F238E27FC236}">
                <a16:creationId xmlns:a16="http://schemas.microsoft.com/office/drawing/2014/main" id="{9C05E5AE-DC76-F486-CA7D-FE2F81AF4068}"/>
              </a:ext>
            </a:extLst>
          </p:cNvPr>
          <p:cNvCxnSpPr>
            <a:cxnSpLocks/>
          </p:cNvCxnSpPr>
          <p:nvPr/>
        </p:nvCxnSpPr>
        <p:spPr>
          <a:xfrm>
            <a:off x="2610684" y="2392949"/>
            <a:ext cx="2176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5D0A3D5-9291-1412-B00D-2E29CE7B1087}"/>
              </a:ext>
            </a:extLst>
          </p:cNvPr>
          <p:cNvCxnSpPr>
            <a:cxnSpLocks/>
          </p:cNvCxnSpPr>
          <p:nvPr/>
        </p:nvCxnSpPr>
        <p:spPr>
          <a:xfrm>
            <a:off x="2657068" y="4220833"/>
            <a:ext cx="2176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CA4700B-CF82-9DA3-21B9-4DD91D25C6EF}"/>
              </a:ext>
            </a:extLst>
          </p:cNvPr>
          <p:cNvCxnSpPr>
            <a:cxnSpLocks/>
          </p:cNvCxnSpPr>
          <p:nvPr/>
        </p:nvCxnSpPr>
        <p:spPr>
          <a:xfrm>
            <a:off x="2610688" y="2750755"/>
            <a:ext cx="2176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21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B35DA7-B98A-D9BD-9CC2-4CFE66C831F1}"/>
              </a:ext>
            </a:extLst>
          </p:cNvPr>
          <p:cNvSpPr txBox="1"/>
          <p:nvPr/>
        </p:nvSpPr>
        <p:spPr>
          <a:xfrm>
            <a:off x="95558" y="1275472"/>
            <a:ext cx="11974521" cy="1200329"/>
          </a:xfrm>
          <a:prstGeom prst="rect">
            <a:avLst/>
          </a:prstGeom>
          <a:noFill/>
        </p:spPr>
        <p:txBody>
          <a:bodyPr wrap="square" rtlCol="0">
            <a:spAutoFit/>
          </a:bodyPr>
          <a:lstStyle/>
          <a:p>
            <a:pPr algn="ctr"/>
            <a:r>
              <a:rPr lang="en-US" sz="2400" b="1" u="sng" dirty="0">
                <a:latin typeface="Arial" panose="020B0604020202020204" pitchFamily="34" charset="0"/>
                <a:cs typeface="Arial" panose="020B0604020202020204" pitchFamily="34" charset="0"/>
              </a:rPr>
              <a:t>Results</a:t>
            </a:r>
            <a:endParaRPr lang="en-US" sz="2000" b="1" u="sng" dirty="0">
              <a:latin typeface="Bell MT" panose="02020503060305020303" pitchFamily="18" charset="0"/>
              <a:cs typeface="Arial" panose="020B0604020202020204" pitchFamily="34" charset="0"/>
            </a:endParaRPr>
          </a:p>
          <a:p>
            <a:pPr algn="just"/>
            <a:endParaRPr lang="en-US" sz="2400" b="1" u="sng" dirty="0">
              <a:latin typeface="Arial" panose="020B0604020202020204" pitchFamily="34" charset="0"/>
              <a:cs typeface="Arial" panose="020B0604020202020204" pitchFamily="34" charset="0"/>
            </a:endParaRPr>
          </a:p>
          <a:p>
            <a:pPr marL="914400" lvl="1" indent="-457200" algn="just">
              <a:buFont typeface="+mj-lt"/>
              <a:buAutoNum type="arabicPeriod"/>
            </a:pPr>
            <a:r>
              <a:rPr lang="en-US" sz="2400" b="1" dirty="0">
                <a:latin typeface="Bell MT" panose="02020503060305020303" pitchFamily="18" charset="0"/>
                <a:cs typeface="Arial" panose="020B0604020202020204" pitchFamily="34" charset="0"/>
              </a:rPr>
              <a:t>Accuracy of classification while testing the models</a:t>
            </a:r>
          </a:p>
        </p:txBody>
      </p:sp>
      <p:graphicFrame>
        <p:nvGraphicFramePr>
          <p:cNvPr id="5" name="Table 5">
            <a:extLst>
              <a:ext uri="{FF2B5EF4-FFF2-40B4-BE49-F238E27FC236}">
                <a16:creationId xmlns:a16="http://schemas.microsoft.com/office/drawing/2014/main" id="{B155CD40-5D32-EFC9-CD9E-CEC64C6EA13C}"/>
              </a:ext>
            </a:extLst>
          </p:cNvPr>
          <p:cNvGraphicFramePr>
            <a:graphicFrameLocks noGrp="1"/>
          </p:cNvGraphicFramePr>
          <p:nvPr>
            <p:extLst>
              <p:ext uri="{D42A27DB-BD31-4B8C-83A1-F6EECF244321}">
                <p14:modId xmlns:p14="http://schemas.microsoft.com/office/powerpoint/2010/main" val="2808758929"/>
              </p:ext>
            </p:extLst>
          </p:nvPr>
        </p:nvGraphicFramePr>
        <p:xfrm>
          <a:off x="2032000" y="2801675"/>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23974457"/>
                    </a:ext>
                  </a:extLst>
                </a:gridCol>
                <a:gridCol w="4064000">
                  <a:extLst>
                    <a:ext uri="{9D8B030D-6E8A-4147-A177-3AD203B41FA5}">
                      <a16:colId xmlns:a16="http://schemas.microsoft.com/office/drawing/2014/main" val="3751419929"/>
                    </a:ext>
                  </a:extLst>
                </a:gridCol>
              </a:tblGrid>
              <a:tr h="370840">
                <a:tc>
                  <a:txBody>
                    <a:bodyPr/>
                    <a:lstStyle/>
                    <a:p>
                      <a:pPr algn="ctr"/>
                      <a:r>
                        <a:rPr lang="en-US" sz="2400" dirty="0">
                          <a:latin typeface="Bell MT" panose="02020503060305020303" pitchFamily="18" charset="0"/>
                        </a:rPr>
                        <a:t>Model</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Accuracy</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672329"/>
                  </a:ext>
                </a:extLst>
              </a:tr>
              <a:tr h="370840">
                <a:tc>
                  <a:txBody>
                    <a:bodyPr/>
                    <a:lstStyle/>
                    <a:p>
                      <a:pPr marL="457200" indent="-457200" algn="l">
                        <a:buFont typeface="+mj-lt"/>
                        <a:buAutoNum type="arabicPeriod"/>
                      </a:pPr>
                      <a:r>
                        <a:rPr lang="en-US" sz="2400" dirty="0">
                          <a:latin typeface="Bell MT" panose="02020503060305020303" pitchFamily="18" charset="0"/>
                        </a:rPr>
                        <a:t>Gaussian 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78.99 %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304501"/>
                  </a:ext>
                </a:extLst>
              </a:tr>
              <a:tr h="370840">
                <a:tc>
                  <a:txBody>
                    <a:bodyPr/>
                    <a:lstStyle/>
                    <a:p>
                      <a:pPr marL="457200" indent="-457200">
                        <a:buFont typeface="+mj-lt"/>
                        <a:buAutoNum type="arabicPeriod" startAt="2"/>
                      </a:pPr>
                      <a:r>
                        <a:rPr lang="en-US" sz="2400" dirty="0">
                          <a:latin typeface="Bell MT" panose="02020503060305020303" pitchFamily="18" charset="0"/>
                        </a:rPr>
                        <a:t>Multinomial Naïve Bayes</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82.62 %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641840"/>
                  </a:ext>
                </a:extLst>
              </a:tr>
              <a:tr h="370840">
                <a:tc>
                  <a:txBody>
                    <a:bodyPr/>
                    <a:lstStyle/>
                    <a:p>
                      <a:pPr marL="457200" indent="-457200">
                        <a:buFont typeface="+mj-lt"/>
                        <a:buAutoNum type="arabicPeriod" startAt="3"/>
                      </a:pPr>
                      <a:r>
                        <a:rPr lang="en-IN" sz="2400" dirty="0">
                          <a:latin typeface="Bell MT" panose="02020503060305020303" pitchFamily="18" charset="0"/>
                        </a:rPr>
                        <a:t>Bernaulli 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82.43 %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0877072"/>
                  </a:ext>
                </a:extLst>
              </a:tr>
              <a:tr h="370840">
                <a:tc>
                  <a:txBody>
                    <a:bodyPr/>
                    <a:lstStyle/>
                    <a:p>
                      <a:pPr marL="457200" indent="-457200">
                        <a:buFont typeface="+mj-lt"/>
                        <a:buAutoNum type="arabicPeriod" startAt="4"/>
                      </a:pPr>
                      <a:r>
                        <a:rPr lang="en-IN" sz="2400" dirty="0">
                          <a:latin typeface="Bell MT" panose="02020503060305020303" pitchFamily="18" charset="0"/>
                        </a:rPr>
                        <a:t>K-Nearest Neighbors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64.47 %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267346"/>
                  </a:ext>
                </a:extLst>
              </a:tr>
            </a:tbl>
          </a:graphicData>
        </a:graphic>
      </p:graphicFrame>
    </p:spTree>
    <p:extLst>
      <p:ext uri="{BB962C8B-B14F-4D97-AF65-F5344CB8AC3E}">
        <p14:creationId xmlns:p14="http://schemas.microsoft.com/office/powerpoint/2010/main" val="28826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7C67A0-CB26-D2DE-AB2F-059456B852DB}"/>
              </a:ext>
            </a:extLst>
          </p:cNvPr>
          <p:cNvSpPr txBox="1"/>
          <p:nvPr/>
        </p:nvSpPr>
        <p:spPr>
          <a:xfrm>
            <a:off x="819270" y="292895"/>
            <a:ext cx="2641382" cy="461665"/>
          </a:xfrm>
          <a:prstGeom prst="rect">
            <a:avLst/>
          </a:prstGeom>
          <a:noFill/>
        </p:spPr>
        <p:txBody>
          <a:bodyPr wrap="square" rtlCol="0">
            <a:spAutoFit/>
          </a:bodyPr>
          <a:lstStyle/>
          <a:p>
            <a:pPr algn="just"/>
            <a:r>
              <a:rPr lang="en-US" sz="2400" b="1" dirty="0">
                <a:latin typeface="Bell MT" panose="02020503060305020303" pitchFamily="18" charset="0"/>
                <a:cs typeface="Arial" panose="020B0604020202020204" pitchFamily="34" charset="0"/>
              </a:rPr>
              <a:t>Confusion matrix</a:t>
            </a:r>
          </a:p>
        </p:txBody>
      </p:sp>
      <p:graphicFrame>
        <p:nvGraphicFramePr>
          <p:cNvPr id="5" name="Table 7">
            <a:extLst>
              <a:ext uri="{FF2B5EF4-FFF2-40B4-BE49-F238E27FC236}">
                <a16:creationId xmlns:a16="http://schemas.microsoft.com/office/drawing/2014/main" id="{893C60FC-0C6E-0A10-FC5A-ADC77FA5C6E6}"/>
              </a:ext>
            </a:extLst>
          </p:cNvPr>
          <p:cNvGraphicFramePr>
            <a:graphicFrameLocks noGrp="1"/>
          </p:cNvGraphicFramePr>
          <p:nvPr>
            <p:extLst>
              <p:ext uri="{D42A27DB-BD31-4B8C-83A1-F6EECF244321}">
                <p14:modId xmlns:p14="http://schemas.microsoft.com/office/powerpoint/2010/main" val="919092825"/>
              </p:ext>
            </p:extLst>
          </p:nvPr>
        </p:nvGraphicFramePr>
        <p:xfrm>
          <a:off x="2410372" y="909571"/>
          <a:ext cx="2805614" cy="2145198"/>
        </p:xfrm>
        <a:graphic>
          <a:graphicData uri="http://schemas.openxmlformats.org/drawingml/2006/table">
            <a:tbl>
              <a:tblPr firstRow="1" bandRow="1">
                <a:tableStyleId>{5940675A-B579-460E-94D1-54222C63F5DA}</a:tableStyleId>
              </a:tblPr>
              <a:tblGrid>
                <a:gridCol w="1406340">
                  <a:extLst>
                    <a:ext uri="{9D8B030D-6E8A-4147-A177-3AD203B41FA5}">
                      <a16:colId xmlns:a16="http://schemas.microsoft.com/office/drawing/2014/main" val="958778999"/>
                    </a:ext>
                  </a:extLst>
                </a:gridCol>
                <a:gridCol w="1399274">
                  <a:extLst>
                    <a:ext uri="{9D8B030D-6E8A-4147-A177-3AD203B41FA5}">
                      <a16:colId xmlns:a16="http://schemas.microsoft.com/office/drawing/2014/main" val="3053826600"/>
                    </a:ext>
                  </a:extLst>
                </a:gridCol>
              </a:tblGrid>
              <a:tr h="1072599">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TN</a:t>
                      </a:r>
                    </a:p>
                    <a:p>
                      <a:pPr algn="ctr"/>
                      <a:r>
                        <a:rPr lang="en-US" sz="2000" b="1" dirty="0">
                          <a:solidFill>
                            <a:schemeClr val="tx1"/>
                          </a:solidFill>
                          <a:latin typeface="Times New Roman" panose="02020603050405020304" pitchFamily="18" charset="0"/>
                          <a:cs typeface="Times New Roman" panose="02020603050405020304" pitchFamily="18" charset="0"/>
                        </a:rPr>
                        <a:t>6156</a:t>
                      </a:r>
                      <a:endParaRPr lang="en-IN"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FP</a:t>
                      </a:r>
                    </a:p>
                    <a:p>
                      <a:pPr algn="ctr"/>
                      <a:r>
                        <a:rPr lang="en-US" sz="2000" b="1" dirty="0">
                          <a:solidFill>
                            <a:schemeClr val="tx1"/>
                          </a:solidFill>
                          <a:latin typeface="Times New Roman" panose="02020603050405020304" pitchFamily="18" charset="0"/>
                          <a:cs typeface="Times New Roman" panose="02020603050405020304" pitchFamily="18" charset="0"/>
                        </a:rPr>
                        <a:t>1248</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FN</a:t>
                      </a:r>
                    </a:p>
                    <a:p>
                      <a:pPr algn="ctr"/>
                      <a:r>
                        <a:rPr lang="en-US" sz="2000" b="1" dirty="0">
                          <a:solidFill>
                            <a:schemeClr val="tx1"/>
                          </a:solidFill>
                          <a:latin typeface="Times New Roman" panose="02020603050405020304" pitchFamily="18" charset="0"/>
                          <a:cs typeface="Times New Roman" panose="02020603050405020304" pitchFamily="18" charset="0"/>
                        </a:rPr>
                        <a:t>1876</a:t>
                      </a:r>
                      <a:endParaRPr lang="en-IN"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TP</a:t>
                      </a:r>
                    </a:p>
                    <a:p>
                      <a:pPr algn="ctr"/>
                      <a:r>
                        <a:rPr lang="en-US" sz="2000" b="1" dirty="0">
                          <a:solidFill>
                            <a:schemeClr val="tx1"/>
                          </a:solidFill>
                          <a:latin typeface="Times New Roman" panose="02020603050405020304" pitchFamily="18" charset="0"/>
                          <a:cs typeface="Times New Roman" panose="02020603050405020304" pitchFamily="18" charset="0"/>
                        </a:rPr>
                        <a:t>5595</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graphicFrame>
        <p:nvGraphicFramePr>
          <p:cNvPr id="6" name="Table 7">
            <a:extLst>
              <a:ext uri="{FF2B5EF4-FFF2-40B4-BE49-F238E27FC236}">
                <a16:creationId xmlns:a16="http://schemas.microsoft.com/office/drawing/2014/main" id="{8061F10B-7C6A-9372-FD31-51EEC425F5DF}"/>
              </a:ext>
            </a:extLst>
          </p:cNvPr>
          <p:cNvGraphicFramePr>
            <a:graphicFrameLocks noGrp="1"/>
          </p:cNvGraphicFramePr>
          <p:nvPr>
            <p:extLst>
              <p:ext uri="{D42A27DB-BD31-4B8C-83A1-F6EECF244321}">
                <p14:modId xmlns:p14="http://schemas.microsoft.com/office/powerpoint/2010/main" val="3427293140"/>
              </p:ext>
            </p:extLst>
          </p:nvPr>
        </p:nvGraphicFramePr>
        <p:xfrm>
          <a:off x="7019552" y="909307"/>
          <a:ext cx="2805613" cy="2145198"/>
        </p:xfrm>
        <a:graphic>
          <a:graphicData uri="http://schemas.openxmlformats.org/drawingml/2006/table">
            <a:tbl>
              <a:tblPr firstRow="1" bandRow="1">
                <a:tableStyleId>{5940675A-B579-460E-94D1-54222C63F5DA}</a:tableStyleId>
              </a:tblPr>
              <a:tblGrid>
                <a:gridCol w="1406339">
                  <a:extLst>
                    <a:ext uri="{9D8B030D-6E8A-4147-A177-3AD203B41FA5}">
                      <a16:colId xmlns:a16="http://schemas.microsoft.com/office/drawing/2014/main" val="958778999"/>
                    </a:ext>
                  </a:extLst>
                </a:gridCol>
                <a:gridCol w="1399274">
                  <a:extLst>
                    <a:ext uri="{9D8B030D-6E8A-4147-A177-3AD203B41FA5}">
                      <a16:colId xmlns:a16="http://schemas.microsoft.com/office/drawing/2014/main" val="3053826600"/>
                    </a:ext>
                  </a:extLst>
                </a:gridCol>
              </a:tblGrid>
              <a:tr h="1072599">
                <a:tc>
                  <a:txBody>
                    <a:bodyPr/>
                    <a:lstStyle/>
                    <a:p>
                      <a:pPr algn="ctr"/>
                      <a:r>
                        <a:rPr lang="en-US" sz="2000" b="1" dirty="0">
                          <a:latin typeface="Times New Roman" panose="02020603050405020304" pitchFamily="18" charset="0"/>
                          <a:cs typeface="Times New Roman" panose="02020603050405020304" pitchFamily="18" charset="0"/>
                        </a:rPr>
                        <a:t>TN</a:t>
                      </a:r>
                    </a:p>
                    <a:p>
                      <a:pPr algn="ctr"/>
                      <a:r>
                        <a:rPr lang="en-US" sz="2000" b="1" dirty="0">
                          <a:latin typeface="Times New Roman" panose="02020603050405020304" pitchFamily="18" charset="0"/>
                          <a:cs typeface="Times New Roman" panose="02020603050405020304" pitchFamily="18" charset="0"/>
                        </a:rPr>
                        <a:t>6094</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FP</a:t>
                      </a:r>
                    </a:p>
                    <a:p>
                      <a:pPr algn="ctr"/>
                      <a:r>
                        <a:rPr lang="en-US" sz="2000" b="1" dirty="0">
                          <a:latin typeface="Times New Roman" panose="02020603050405020304" pitchFamily="18" charset="0"/>
                          <a:cs typeface="Times New Roman" panose="02020603050405020304" pitchFamily="18" charset="0"/>
                        </a:rPr>
                        <a:t>1310</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latin typeface="Times New Roman" panose="02020603050405020304" pitchFamily="18" charset="0"/>
                          <a:cs typeface="Times New Roman" panose="02020603050405020304" pitchFamily="18" charset="0"/>
                        </a:rPr>
                        <a:t>FN</a:t>
                      </a:r>
                    </a:p>
                    <a:p>
                      <a:pPr algn="ctr"/>
                      <a:r>
                        <a:rPr lang="en-US" sz="2000" b="1" dirty="0">
                          <a:latin typeface="Times New Roman" panose="02020603050405020304" pitchFamily="18" charset="0"/>
                          <a:cs typeface="Times New Roman" panose="02020603050405020304" pitchFamily="18" charset="0"/>
                        </a:rPr>
                        <a:t>1274</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TP</a:t>
                      </a:r>
                    </a:p>
                    <a:p>
                      <a:pPr algn="ctr"/>
                      <a:r>
                        <a:rPr lang="en-US" sz="2000" b="1" dirty="0">
                          <a:latin typeface="Times New Roman" panose="02020603050405020304" pitchFamily="18" charset="0"/>
                          <a:cs typeface="Times New Roman" panose="02020603050405020304" pitchFamily="18" charset="0"/>
                        </a:rPr>
                        <a:t>6197</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graphicFrame>
        <p:nvGraphicFramePr>
          <p:cNvPr id="7" name="Table 7">
            <a:extLst>
              <a:ext uri="{FF2B5EF4-FFF2-40B4-BE49-F238E27FC236}">
                <a16:creationId xmlns:a16="http://schemas.microsoft.com/office/drawing/2014/main" id="{53C9C162-CC24-4D66-4A6D-6773F5890C56}"/>
              </a:ext>
            </a:extLst>
          </p:cNvPr>
          <p:cNvGraphicFramePr>
            <a:graphicFrameLocks noGrp="1"/>
          </p:cNvGraphicFramePr>
          <p:nvPr>
            <p:extLst>
              <p:ext uri="{D42A27DB-BD31-4B8C-83A1-F6EECF244321}">
                <p14:modId xmlns:p14="http://schemas.microsoft.com/office/powerpoint/2010/main" val="44594289"/>
              </p:ext>
            </p:extLst>
          </p:nvPr>
        </p:nvGraphicFramePr>
        <p:xfrm>
          <a:off x="2425055" y="4088974"/>
          <a:ext cx="2805613" cy="2145198"/>
        </p:xfrm>
        <a:graphic>
          <a:graphicData uri="http://schemas.openxmlformats.org/drawingml/2006/table">
            <a:tbl>
              <a:tblPr firstRow="1" bandRow="1">
                <a:tableStyleId>{5940675A-B579-460E-94D1-54222C63F5DA}</a:tableStyleId>
              </a:tblPr>
              <a:tblGrid>
                <a:gridCol w="1406339">
                  <a:extLst>
                    <a:ext uri="{9D8B030D-6E8A-4147-A177-3AD203B41FA5}">
                      <a16:colId xmlns:a16="http://schemas.microsoft.com/office/drawing/2014/main" val="958778999"/>
                    </a:ext>
                  </a:extLst>
                </a:gridCol>
                <a:gridCol w="1399274">
                  <a:extLst>
                    <a:ext uri="{9D8B030D-6E8A-4147-A177-3AD203B41FA5}">
                      <a16:colId xmlns:a16="http://schemas.microsoft.com/office/drawing/2014/main" val="3053826600"/>
                    </a:ext>
                  </a:extLst>
                </a:gridCol>
              </a:tblGrid>
              <a:tr h="1072599">
                <a:tc>
                  <a:txBody>
                    <a:bodyPr/>
                    <a:lstStyle/>
                    <a:p>
                      <a:pPr algn="ctr"/>
                      <a:r>
                        <a:rPr lang="en-US" sz="2000" b="1" dirty="0">
                          <a:latin typeface="Times New Roman" panose="02020603050405020304" pitchFamily="18" charset="0"/>
                          <a:cs typeface="Times New Roman" panose="02020603050405020304" pitchFamily="18" charset="0"/>
                        </a:rPr>
                        <a:t>TN</a:t>
                      </a:r>
                    </a:p>
                    <a:p>
                      <a:pPr algn="ctr"/>
                      <a:r>
                        <a:rPr lang="en-US" sz="2000" b="1" dirty="0">
                          <a:latin typeface="Times New Roman" panose="02020603050405020304" pitchFamily="18" charset="0"/>
                          <a:cs typeface="Times New Roman" panose="02020603050405020304" pitchFamily="18" charset="0"/>
                        </a:rPr>
                        <a:t>5932</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FP</a:t>
                      </a:r>
                    </a:p>
                    <a:p>
                      <a:pPr algn="ctr"/>
                      <a:r>
                        <a:rPr lang="en-US" sz="2000" b="1" dirty="0">
                          <a:latin typeface="Times New Roman" panose="02020603050405020304" pitchFamily="18" charset="0"/>
                          <a:cs typeface="Times New Roman" panose="02020603050405020304" pitchFamily="18" charset="0"/>
                        </a:rPr>
                        <a:t>1472</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latin typeface="Times New Roman" panose="02020603050405020304" pitchFamily="18" charset="0"/>
                          <a:cs typeface="Times New Roman" panose="02020603050405020304" pitchFamily="18" charset="0"/>
                        </a:rPr>
                        <a:t>FN</a:t>
                      </a:r>
                    </a:p>
                    <a:p>
                      <a:pPr algn="ctr"/>
                      <a:r>
                        <a:rPr lang="en-US" sz="2000" b="1" dirty="0">
                          <a:latin typeface="Times New Roman" panose="02020603050405020304" pitchFamily="18" charset="0"/>
                          <a:cs typeface="Times New Roman" panose="02020603050405020304" pitchFamily="18" charset="0"/>
                        </a:rPr>
                        <a:t>1141</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TP</a:t>
                      </a:r>
                    </a:p>
                    <a:p>
                      <a:pPr algn="ctr"/>
                      <a:r>
                        <a:rPr lang="en-US" sz="2000" b="1" dirty="0">
                          <a:latin typeface="Times New Roman" panose="02020603050405020304" pitchFamily="18" charset="0"/>
                          <a:cs typeface="Times New Roman" panose="02020603050405020304" pitchFamily="18" charset="0"/>
                        </a:rPr>
                        <a:t>6330</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graphicFrame>
        <p:nvGraphicFramePr>
          <p:cNvPr id="8" name="Table 7">
            <a:extLst>
              <a:ext uri="{FF2B5EF4-FFF2-40B4-BE49-F238E27FC236}">
                <a16:creationId xmlns:a16="http://schemas.microsoft.com/office/drawing/2014/main" id="{DCAC5A8A-982B-7037-4D17-CF45B01E9555}"/>
              </a:ext>
            </a:extLst>
          </p:cNvPr>
          <p:cNvGraphicFramePr>
            <a:graphicFrameLocks noGrp="1"/>
          </p:cNvGraphicFramePr>
          <p:nvPr>
            <p:extLst>
              <p:ext uri="{D42A27DB-BD31-4B8C-83A1-F6EECF244321}">
                <p14:modId xmlns:p14="http://schemas.microsoft.com/office/powerpoint/2010/main" val="1762912900"/>
              </p:ext>
            </p:extLst>
          </p:nvPr>
        </p:nvGraphicFramePr>
        <p:xfrm>
          <a:off x="7019553" y="4088974"/>
          <a:ext cx="2805612" cy="2145198"/>
        </p:xfrm>
        <a:graphic>
          <a:graphicData uri="http://schemas.openxmlformats.org/drawingml/2006/table">
            <a:tbl>
              <a:tblPr firstRow="1" bandRow="1">
                <a:tableStyleId>{5940675A-B579-460E-94D1-54222C63F5DA}</a:tableStyleId>
              </a:tblPr>
              <a:tblGrid>
                <a:gridCol w="1406339">
                  <a:extLst>
                    <a:ext uri="{9D8B030D-6E8A-4147-A177-3AD203B41FA5}">
                      <a16:colId xmlns:a16="http://schemas.microsoft.com/office/drawing/2014/main" val="958778999"/>
                    </a:ext>
                  </a:extLst>
                </a:gridCol>
                <a:gridCol w="1399273">
                  <a:extLst>
                    <a:ext uri="{9D8B030D-6E8A-4147-A177-3AD203B41FA5}">
                      <a16:colId xmlns:a16="http://schemas.microsoft.com/office/drawing/2014/main" val="3053826600"/>
                    </a:ext>
                  </a:extLst>
                </a:gridCol>
              </a:tblGrid>
              <a:tr h="1072599">
                <a:tc>
                  <a:txBody>
                    <a:bodyPr/>
                    <a:lstStyle/>
                    <a:p>
                      <a:pPr algn="ctr"/>
                      <a:r>
                        <a:rPr lang="en-US" sz="2000" b="1" dirty="0">
                          <a:latin typeface="Times New Roman" panose="02020603050405020304" pitchFamily="18" charset="0"/>
                          <a:cs typeface="Times New Roman" panose="02020603050405020304" pitchFamily="18" charset="0"/>
                        </a:rPr>
                        <a:t>TN</a:t>
                      </a:r>
                    </a:p>
                    <a:p>
                      <a:pPr algn="ctr"/>
                      <a:r>
                        <a:rPr lang="en-US" sz="2000" b="1" dirty="0">
                          <a:latin typeface="Times New Roman" panose="02020603050405020304" pitchFamily="18" charset="0"/>
                          <a:cs typeface="Times New Roman" panose="02020603050405020304" pitchFamily="18" charset="0"/>
                        </a:rPr>
                        <a:t>4282</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FP</a:t>
                      </a:r>
                    </a:p>
                    <a:p>
                      <a:pPr algn="ctr"/>
                      <a:r>
                        <a:rPr lang="en-US" sz="2000" b="1" dirty="0">
                          <a:latin typeface="Times New Roman" panose="02020603050405020304" pitchFamily="18" charset="0"/>
                          <a:cs typeface="Times New Roman" panose="02020603050405020304" pitchFamily="18" charset="0"/>
                        </a:rPr>
                        <a:t>3122</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latin typeface="Times New Roman" panose="02020603050405020304" pitchFamily="18" charset="0"/>
                          <a:cs typeface="Times New Roman" panose="02020603050405020304" pitchFamily="18" charset="0"/>
                        </a:rPr>
                        <a:t>FN</a:t>
                      </a:r>
                    </a:p>
                    <a:p>
                      <a:pPr algn="ctr"/>
                      <a:r>
                        <a:rPr lang="en-IN" sz="2000" b="1" dirty="0">
                          <a:latin typeface="Times New Roman" panose="02020603050405020304" pitchFamily="18" charset="0"/>
                          <a:cs typeface="Times New Roman" panose="02020603050405020304" pitchFamily="18" charset="0"/>
                        </a:rPr>
                        <a:t>2162</a:t>
                      </a:r>
                    </a:p>
                  </a:txBody>
                  <a:tcPr/>
                </a:tc>
                <a:tc>
                  <a:txBody>
                    <a:bodyPr/>
                    <a:lstStyle/>
                    <a:p>
                      <a:pPr algn="ctr"/>
                      <a:r>
                        <a:rPr lang="en-US" sz="2000" b="1" dirty="0">
                          <a:latin typeface="Times New Roman" panose="02020603050405020304" pitchFamily="18" charset="0"/>
                          <a:cs typeface="Times New Roman" panose="02020603050405020304" pitchFamily="18" charset="0"/>
                        </a:rPr>
                        <a:t>TP</a:t>
                      </a:r>
                    </a:p>
                    <a:p>
                      <a:pPr algn="ctr"/>
                      <a:r>
                        <a:rPr lang="en-US" sz="2000" b="1" dirty="0">
                          <a:latin typeface="Times New Roman" panose="02020603050405020304" pitchFamily="18" charset="0"/>
                          <a:cs typeface="Times New Roman" panose="02020603050405020304" pitchFamily="18" charset="0"/>
                        </a:rPr>
                        <a:t>5309</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sp>
        <p:nvSpPr>
          <p:cNvPr id="9" name="TextBox 8">
            <a:extLst>
              <a:ext uri="{FF2B5EF4-FFF2-40B4-BE49-F238E27FC236}">
                <a16:creationId xmlns:a16="http://schemas.microsoft.com/office/drawing/2014/main" id="{03718126-7F77-CF8C-C588-9BE6ECFF7DA1}"/>
              </a:ext>
            </a:extLst>
          </p:cNvPr>
          <p:cNvSpPr txBox="1"/>
          <p:nvPr/>
        </p:nvSpPr>
        <p:spPr>
          <a:xfrm>
            <a:off x="2892681" y="3085473"/>
            <a:ext cx="1834061" cy="461665"/>
          </a:xfrm>
          <a:prstGeom prst="rect">
            <a:avLst/>
          </a:prstGeom>
          <a:noFill/>
        </p:spPr>
        <p:txBody>
          <a:bodyPr wrap="square" rtlCol="0">
            <a:spAutoFit/>
          </a:bodyPr>
          <a:lstStyle/>
          <a:p>
            <a:pPr algn="just"/>
            <a:r>
              <a:rPr lang="en-US" sz="2400" dirty="0">
                <a:latin typeface="Bell MT" panose="02020503060305020303" pitchFamily="18" charset="0"/>
              </a:rPr>
              <a:t>Gaussian NB</a:t>
            </a:r>
            <a:endParaRPr lang="en-US" sz="2400" dirty="0">
              <a:latin typeface="Bell MT" panose="02020503060305020303" pitchFamily="18" charset="0"/>
              <a:cs typeface="Arial" panose="020B0604020202020204" pitchFamily="34" charset="0"/>
            </a:endParaRPr>
          </a:p>
        </p:txBody>
      </p:sp>
      <p:sp>
        <p:nvSpPr>
          <p:cNvPr id="10" name="TextBox 9">
            <a:extLst>
              <a:ext uri="{FF2B5EF4-FFF2-40B4-BE49-F238E27FC236}">
                <a16:creationId xmlns:a16="http://schemas.microsoft.com/office/drawing/2014/main" id="{42183EB0-C562-F039-E83B-340D2DAE5A90}"/>
              </a:ext>
            </a:extLst>
          </p:cNvPr>
          <p:cNvSpPr txBox="1"/>
          <p:nvPr/>
        </p:nvSpPr>
        <p:spPr>
          <a:xfrm>
            <a:off x="7271934" y="3085472"/>
            <a:ext cx="2300848" cy="461665"/>
          </a:xfrm>
          <a:prstGeom prst="rect">
            <a:avLst/>
          </a:prstGeom>
          <a:noFill/>
        </p:spPr>
        <p:txBody>
          <a:bodyPr wrap="square" rtlCol="0">
            <a:spAutoFit/>
          </a:bodyPr>
          <a:lstStyle/>
          <a:p>
            <a:pPr algn="just"/>
            <a:r>
              <a:rPr lang="en-US" sz="2400" dirty="0">
                <a:latin typeface="Bell MT" panose="02020503060305020303" pitchFamily="18" charset="0"/>
              </a:rPr>
              <a:t>Multinomial NB</a:t>
            </a:r>
            <a:endParaRPr lang="en-US" sz="2400" dirty="0">
              <a:latin typeface="Bell MT" panose="020205030603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7763B27C-0904-BED6-D5E5-D2EE8539C179}"/>
              </a:ext>
            </a:extLst>
          </p:cNvPr>
          <p:cNvSpPr txBox="1"/>
          <p:nvPr/>
        </p:nvSpPr>
        <p:spPr>
          <a:xfrm>
            <a:off x="2898440" y="6256846"/>
            <a:ext cx="1870503" cy="461665"/>
          </a:xfrm>
          <a:prstGeom prst="rect">
            <a:avLst/>
          </a:prstGeom>
          <a:noFill/>
        </p:spPr>
        <p:txBody>
          <a:bodyPr wrap="square" rtlCol="0">
            <a:spAutoFit/>
          </a:bodyPr>
          <a:lstStyle/>
          <a:p>
            <a:pPr algn="just"/>
            <a:r>
              <a:rPr lang="en-IN" sz="2400" dirty="0">
                <a:latin typeface="Bell MT" panose="02020503060305020303" pitchFamily="18" charset="0"/>
              </a:rPr>
              <a:t>Bernaulli</a:t>
            </a:r>
            <a:r>
              <a:rPr lang="en-US" sz="2400" dirty="0">
                <a:latin typeface="Bell MT" panose="02020503060305020303" pitchFamily="18" charset="0"/>
              </a:rPr>
              <a:t> NB</a:t>
            </a:r>
            <a:endParaRPr lang="en-US" sz="2400" dirty="0">
              <a:latin typeface="Bell MT" panose="02020503060305020303" pitchFamily="18" charset="0"/>
              <a:cs typeface="Arial" panose="020B0604020202020204" pitchFamily="34" charset="0"/>
            </a:endParaRPr>
          </a:p>
        </p:txBody>
      </p:sp>
      <p:sp>
        <p:nvSpPr>
          <p:cNvPr id="12" name="TextBox 11">
            <a:extLst>
              <a:ext uri="{FF2B5EF4-FFF2-40B4-BE49-F238E27FC236}">
                <a16:creationId xmlns:a16="http://schemas.microsoft.com/office/drawing/2014/main" id="{6C64868C-A049-8F9C-8BF2-D0A2DA4220D5}"/>
              </a:ext>
            </a:extLst>
          </p:cNvPr>
          <p:cNvSpPr txBox="1"/>
          <p:nvPr/>
        </p:nvSpPr>
        <p:spPr>
          <a:xfrm>
            <a:off x="7954732" y="6256846"/>
            <a:ext cx="935252" cy="461665"/>
          </a:xfrm>
          <a:prstGeom prst="rect">
            <a:avLst/>
          </a:prstGeom>
          <a:noFill/>
        </p:spPr>
        <p:txBody>
          <a:bodyPr wrap="square" rtlCol="0">
            <a:spAutoFit/>
          </a:bodyPr>
          <a:lstStyle/>
          <a:p>
            <a:pPr algn="just"/>
            <a:r>
              <a:rPr lang="en-US" sz="2400" dirty="0">
                <a:latin typeface="Bell MT" panose="02020503060305020303" pitchFamily="18" charset="0"/>
              </a:rPr>
              <a:t>KNN</a:t>
            </a:r>
            <a:endParaRPr lang="en-US" sz="2400"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207593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F0AFA-6598-A9C6-F835-3F6272AA49D1}"/>
              </a:ext>
            </a:extLst>
          </p:cNvPr>
          <p:cNvSpPr txBox="1"/>
          <p:nvPr/>
        </p:nvSpPr>
        <p:spPr>
          <a:xfrm>
            <a:off x="95558" y="1345812"/>
            <a:ext cx="12000883" cy="2677656"/>
          </a:xfrm>
          <a:prstGeom prst="rect">
            <a:avLst/>
          </a:prstGeom>
          <a:noFill/>
        </p:spPr>
        <p:txBody>
          <a:bodyPr wrap="square" rtlCol="0">
            <a:spAutoFit/>
          </a:bodyPr>
          <a:lstStyle/>
          <a:p>
            <a:pPr marL="914400" lvl="1" indent="-457200" algn="just">
              <a:buFont typeface="+mj-lt"/>
              <a:buAutoNum type="arabicPeriod" startAt="2"/>
            </a:pPr>
            <a:r>
              <a:rPr lang="en-US" sz="2400" b="1" dirty="0">
                <a:latin typeface="Bell MT" panose="02020503060305020303" pitchFamily="18" charset="0"/>
                <a:cs typeface="Arial" panose="020B0604020202020204" pitchFamily="34" charset="0"/>
              </a:rPr>
              <a:t>Validation</a:t>
            </a:r>
          </a:p>
          <a:p>
            <a:pPr lvl="2" algn="just"/>
            <a:r>
              <a:rPr lang="en-US" sz="2400" dirty="0">
                <a:latin typeface="Bell MT" panose="02020503060305020303" pitchFamily="18" charset="0"/>
                <a:cs typeface="Arial" panose="020B0604020202020204" pitchFamily="34" charset="0"/>
              </a:rPr>
              <a:t>Input : New tweet  “&lt;&gt; This movie was great! After watching this movie, I think people 	will start loving MS Dhoni. &lt;/&gt;”</a:t>
            </a:r>
          </a:p>
          <a:p>
            <a:pPr lvl="2" algn="just"/>
            <a:r>
              <a:rPr lang="en-US" sz="2400" dirty="0">
                <a:latin typeface="Bell MT" panose="02020503060305020303" pitchFamily="18" charset="0"/>
                <a:cs typeface="Arial" panose="020B0604020202020204" pitchFamily="34" charset="0"/>
              </a:rPr>
              <a:t>Output : Tweet is Negative	(Gaussian)</a:t>
            </a:r>
          </a:p>
          <a:p>
            <a:pPr lvl="2" algn="just"/>
            <a:r>
              <a:rPr lang="en-US" sz="2400" dirty="0">
                <a:latin typeface="Bell MT" panose="02020503060305020303" pitchFamily="18" charset="0"/>
                <a:cs typeface="Arial" panose="020B0604020202020204" pitchFamily="34" charset="0"/>
              </a:rPr>
              <a:t>	 : Tweet is Positive	(Multinomial)</a:t>
            </a:r>
          </a:p>
          <a:p>
            <a:pPr lvl="2" algn="just"/>
            <a:r>
              <a:rPr lang="en-US" sz="2400" dirty="0">
                <a:latin typeface="Bell MT" panose="02020503060305020303" pitchFamily="18" charset="0"/>
                <a:cs typeface="Arial" panose="020B0604020202020204" pitchFamily="34" charset="0"/>
              </a:rPr>
              <a:t>	 : Tweet is Positive	(</a:t>
            </a:r>
            <a:r>
              <a:rPr lang="en-IN" sz="2400" dirty="0">
                <a:latin typeface="Bell MT" panose="02020503060305020303" pitchFamily="18" charset="0"/>
              </a:rPr>
              <a:t>Bernaulli</a:t>
            </a:r>
            <a:r>
              <a:rPr lang="en-US" sz="2400" dirty="0">
                <a:latin typeface="Bell MT" panose="02020503060305020303" pitchFamily="18" charset="0"/>
                <a:cs typeface="Arial" panose="020B0604020202020204" pitchFamily="34" charset="0"/>
              </a:rPr>
              <a:t>)</a:t>
            </a:r>
          </a:p>
          <a:p>
            <a:pPr lvl="2" algn="just"/>
            <a:r>
              <a:rPr lang="en-US" sz="2400" dirty="0">
                <a:latin typeface="Bell MT" panose="02020503060305020303" pitchFamily="18" charset="0"/>
                <a:cs typeface="Arial" panose="020B0604020202020204" pitchFamily="34" charset="0"/>
              </a:rPr>
              <a:t>	 : Tweet is Negative	(</a:t>
            </a:r>
            <a:r>
              <a:rPr lang="en-IN" sz="2400" dirty="0">
                <a:latin typeface="Bell MT" panose="02020503060305020303" pitchFamily="18" charset="0"/>
              </a:rPr>
              <a:t>K-Nearest Neighbors</a:t>
            </a:r>
            <a:r>
              <a:rPr lang="en-US" sz="2400" dirty="0">
                <a:latin typeface="Bell MT" panose="02020503060305020303" pitchFamily="18" charset="0"/>
                <a:cs typeface="Arial" panose="020B0604020202020204" pitchFamily="34" charset="0"/>
              </a:rPr>
              <a:t>)</a:t>
            </a:r>
          </a:p>
        </p:txBody>
      </p:sp>
    </p:spTree>
    <p:extLst>
      <p:ext uri="{BB962C8B-B14F-4D97-AF65-F5344CB8AC3E}">
        <p14:creationId xmlns:p14="http://schemas.microsoft.com/office/powerpoint/2010/main" val="3466836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B8883-C28C-F014-205B-63E4077BFEC7}"/>
              </a:ext>
            </a:extLst>
          </p:cNvPr>
          <p:cNvSpPr txBox="1"/>
          <p:nvPr/>
        </p:nvSpPr>
        <p:spPr>
          <a:xfrm>
            <a:off x="95558" y="79717"/>
            <a:ext cx="12000883" cy="1200329"/>
          </a:xfrm>
          <a:prstGeom prst="rect">
            <a:avLst/>
          </a:prstGeom>
          <a:noFill/>
        </p:spPr>
        <p:txBody>
          <a:bodyPr wrap="square" rtlCol="0">
            <a:spAutoFit/>
          </a:bodyPr>
          <a:lstStyle/>
          <a:p>
            <a:pPr lvl="2" algn="just"/>
            <a:r>
              <a:rPr lang="en-US" sz="2400" b="1" dirty="0">
                <a:latin typeface="Bell MT" panose="02020503060305020303" pitchFamily="18" charset="0"/>
                <a:cs typeface="Arial" panose="020B0604020202020204" pitchFamily="34" charset="0"/>
              </a:rPr>
              <a:t>Overall accuracy in validation:</a:t>
            </a:r>
          </a:p>
          <a:p>
            <a:pPr marL="1714500" lvl="3" indent="-342900" algn="just">
              <a:buFontTx/>
              <a:buChar char="-"/>
            </a:pPr>
            <a:r>
              <a:rPr lang="en-US" sz="2400" dirty="0">
                <a:latin typeface="Bell MT" panose="02020503060305020303" pitchFamily="18" charset="0"/>
                <a:cs typeface="Arial" panose="020B0604020202020204" pitchFamily="34" charset="0"/>
              </a:rPr>
              <a:t>Total number of tweets taken : 50</a:t>
            </a:r>
          </a:p>
          <a:p>
            <a:pPr marL="1714500" lvl="3" indent="-342900" algn="just">
              <a:buFontTx/>
              <a:buChar char="-"/>
            </a:pPr>
            <a:r>
              <a:rPr lang="en-US" sz="2400" dirty="0">
                <a:latin typeface="Bell MT" panose="02020503060305020303" pitchFamily="18" charset="0"/>
                <a:cs typeface="Arial" panose="020B0604020202020204" pitchFamily="34" charset="0"/>
              </a:rPr>
              <a:t>Confusion matrix</a:t>
            </a:r>
          </a:p>
        </p:txBody>
      </p:sp>
      <p:graphicFrame>
        <p:nvGraphicFramePr>
          <p:cNvPr id="5" name="Table 7">
            <a:extLst>
              <a:ext uri="{FF2B5EF4-FFF2-40B4-BE49-F238E27FC236}">
                <a16:creationId xmlns:a16="http://schemas.microsoft.com/office/drawing/2014/main" id="{1E3E0584-712F-EB21-EED8-E50C40823C22}"/>
              </a:ext>
            </a:extLst>
          </p:cNvPr>
          <p:cNvGraphicFramePr>
            <a:graphicFrameLocks noGrp="1"/>
          </p:cNvGraphicFramePr>
          <p:nvPr>
            <p:extLst>
              <p:ext uri="{D42A27DB-BD31-4B8C-83A1-F6EECF244321}">
                <p14:modId xmlns:p14="http://schemas.microsoft.com/office/powerpoint/2010/main" val="1972880984"/>
              </p:ext>
            </p:extLst>
          </p:nvPr>
        </p:nvGraphicFramePr>
        <p:xfrm>
          <a:off x="2410372" y="1331605"/>
          <a:ext cx="2805614" cy="2145198"/>
        </p:xfrm>
        <a:graphic>
          <a:graphicData uri="http://schemas.openxmlformats.org/drawingml/2006/table">
            <a:tbl>
              <a:tblPr firstRow="1" bandRow="1">
                <a:tableStyleId>{5940675A-B579-460E-94D1-54222C63F5DA}</a:tableStyleId>
              </a:tblPr>
              <a:tblGrid>
                <a:gridCol w="1406340">
                  <a:extLst>
                    <a:ext uri="{9D8B030D-6E8A-4147-A177-3AD203B41FA5}">
                      <a16:colId xmlns:a16="http://schemas.microsoft.com/office/drawing/2014/main" val="958778999"/>
                    </a:ext>
                  </a:extLst>
                </a:gridCol>
                <a:gridCol w="1399274">
                  <a:extLst>
                    <a:ext uri="{9D8B030D-6E8A-4147-A177-3AD203B41FA5}">
                      <a16:colId xmlns:a16="http://schemas.microsoft.com/office/drawing/2014/main" val="3053826600"/>
                    </a:ext>
                  </a:extLst>
                </a:gridCol>
              </a:tblGrid>
              <a:tr h="1072599">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TN</a:t>
                      </a:r>
                    </a:p>
                    <a:p>
                      <a:pPr algn="ctr"/>
                      <a:r>
                        <a:rPr lang="en-US" sz="2000" b="1" dirty="0">
                          <a:solidFill>
                            <a:schemeClr val="tx1"/>
                          </a:solidFill>
                          <a:latin typeface="Times New Roman" panose="02020603050405020304" pitchFamily="18" charset="0"/>
                          <a:cs typeface="Times New Roman" panose="02020603050405020304" pitchFamily="18" charset="0"/>
                        </a:rPr>
                        <a:t>21</a:t>
                      </a:r>
                    </a:p>
                  </a:txBody>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FP</a:t>
                      </a:r>
                    </a:p>
                    <a:p>
                      <a:pPr algn="ctr"/>
                      <a:r>
                        <a:rPr lang="en-US" sz="2000" b="1" dirty="0">
                          <a:solidFill>
                            <a:schemeClr val="tx1"/>
                          </a:solidFill>
                          <a:latin typeface="Times New Roman" panose="02020603050405020304" pitchFamily="18" charset="0"/>
                          <a:cs typeface="Times New Roman" panose="02020603050405020304" pitchFamily="18" charset="0"/>
                        </a:rPr>
                        <a:t>4</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FN</a:t>
                      </a:r>
                    </a:p>
                    <a:p>
                      <a:pPr algn="ctr"/>
                      <a:r>
                        <a:rPr lang="en-US" sz="2000" b="1" dirty="0">
                          <a:solidFill>
                            <a:schemeClr val="tx1"/>
                          </a:solidFill>
                          <a:latin typeface="Times New Roman" panose="02020603050405020304" pitchFamily="18" charset="0"/>
                          <a:cs typeface="Times New Roman" panose="02020603050405020304" pitchFamily="18" charset="0"/>
                        </a:rPr>
                        <a:t>6</a:t>
                      </a:r>
                      <a:endParaRPr lang="en-IN"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TP</a:t>
                      </a:r>
                    </a:p>
                    <a:p>
                      <a:pPr algn="ctr"/>
                      <a:r>
                        <a:rPr lang="en-US" sz="2000" b="1" dirty="0">
                          <a:solidFill>
                            <a:schemeClr val="tx1"/>
                          </a:solidFill>
                          <a:latin typeface="Times New Roman" panose="02020603050405020304" pitchFamily="18" charset="0"/>
                          <a:cs typeface="Times New Roman" panose="02020603050405020304" pitchFamily="18" charset="0"/>
                        </a:rPr>
                        <a:t>19</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graphicFrame>
        <p:nvGraphicFramePr>
          <p:cNvPr id="6" name="Table 7">
            <a:extLst>
              <a:ext uri="{FF2B5EF4-FFF2-40B4-BE49-F238E27FC236}">
                <a16:creationId xmlns:a16="http://schemas.microsoft.com/office/drawing/2014/main" id="{A3055FDD-F772-D30A-9677-311B51C1C067}"/>
              </a:ext>
            </a:extLst>
          </p:cNvPr>
          <p:cNvGraphicFramePr>
            <a:graphicFrameLocks noGrp="1"/>
          </p:cNvGraphicFramePr>
          <p:nvPr>
            <p:extLst>
              <p:ext uri="{D42A27DB-BD31-4B8C-83A1-F6EECF244321}">
                <p14:modId xmlns:p14="http://schemas.microsoft.com/office/powerpoint/2010/main" val="332479937"/>
              </p:ext>
            </p:extLst>
          </p:nvPr>
        </p:nvGraphicFramePr>
        <p:xfrm>
          <a:off x="7019552" y="1331341"/>
          <a:ext cx="2805613" cy="2145198"/>
        </p:xfrm>
        <a:graphic>
          <a:graphicData uri="http://schemas.openxmlformats.org/drawingml/2006/table">
            <a:tbl>
              <a:tblPr firstRow="1" bandRow="1">
                <a:tableStyleId>{5940675A-B579-460E-94D1-54222C63F5DA}</a:tableStyleId>
              </a:tblPr>
              <a:tblGrid>
                <a:gridCol w="1406339">
                  <a:extLst>
                    <a:ext uri="{9D8B030D-6E8A-4147-A177-3AD203B41FA5}">
                      <a16:colId xmlns:a16="http://schemas.microsoft.com/office/drawing/2014/main" val="958778999"/>
                    </a:ext>
                  </a:extLst>
                </a:gridCol>
                <a:gridCol w="1399274">
                  <a:extLst>
                    <a:ext uri="{9D8B030D-6E8A-4147-A177-3AD203B41FA5}">
                      <a16:colId xmlns:a16="http://schemas.microsoft.com/office/drawing/2014/main" val="3053826600"/>
                    </a:ext>
                  </a:extLst>
                </a:gridCol>
              </a:tblGrid>
              <a:tr h="1072599">
                <a:tc>
                  <a:txBody>
                    <a:bodyPr/>
                    <a:lstStyle/>
                    <a:p>
                      <a:pPr algn="ctr"/>
                      <a:r>
                        <a:rPr lang="en-US" sz="2000" b="1" dirty="0">
                          <a:latin typeface="Times New Roman" panose="02020603050405020304" pitchFamily="18" charset="0"/>
                          <a:cs typeface="Times New Roman" panose="02020603050405020304" pitchFamily="18" charset="0"/>
                        </a:rPr>
                        <a:t>TN</a:t>
                      </a:r>
                    </a:p>
                    <a:p>
                      <a:pPr algn="ctr"/>
                      <a:r>
                        <a:rPr lang="en-US" sz="2000" b="1" dirty="0">
                          <a:latin typeface="Times New Roman" panose="02020603050405020304" pitchFamily="18" charset="0"/>
                          <a:cs typeface="Times New Roman" panose="02020603050405020304" pitchFamily="18" charset="0"/>
                        </a:rPr>
                        <a:t>20</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FP</a:t>
                      </a:r>
                    </a:p>
                    <a:p>
                      <a:pPr algn="ctr"/>
                      <a:r>
                        <a:rPr lang="en-US" sz="2000" b="1" dirty="0">
                          <a:latin typeface="Times New Roman" panose="02020603050405020304" pitchFamily="18" charset="0"/>
                          <a:cs typeface="Times New Roman" panose="02020603050405020304" pitchFamily="18" charset="0"/>
                        </a:rPr>
                        <a:t>5</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latin typeface="Times New Roman" panose="02020603050405020304" pitchFamily="18" charset="0"/>
                          <a:cs typeface="Times New Roman" panose="02020603050405020304" pitchFamily="18" charset="0"/>
                        </a:rPr>
                        <a:t>FN</a:t>
                      </a:r>
                    </a:p>
                    <a:p>
                      <a:pPr algn="ctr"/>
                      <a:r>
                        <a:rPr lang="en-US" sz="2000" b="1" dirty="0">
                          <a:latin typeface="Times New Roman" panose="02020603050405020304" pitchFamily="18" charset="0"/>
                          <a:cs typeface="Times New Roman" panose="02020603050405020304" pitchFamily="18" charset="0"/>
                        </a:rPr>
                        <a:t>4</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TP</a:t>
                      </a:r>
                    </a:p>
                    <a:p>
                      <a:pPr algn="ctr"/>
                      <a:r>
                        <a:rPr lang="en-US" sz="2000" b="1" dirty="0">
                          <a:latin typeface="Times New Roman" panose="02020603050405020304" pitchFamily="18" charset="0"/>
                          <a:cs typeface="Times New Roman" panose="02020603050405020304" pitchFamily="18" charset="0"/>
                        </a:rPr>
                        <a:t>21</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graphicFrame>
        <p:nvGraphicFramePr>
          <p:cNvPr id="7" name="Table 7">
            <a:extLst>
              <a:ext uri="{FF2B5EF4-FFF2-40B4-BE49-F238E27FC236}">
                <a16:creationId xmlns:a16="http://schemas.microsoft.com/office/drawing/2014/main" id="{7A8A7249-A139-CDF4-F111-1D461627F935}"/>
              </a:ext>
            </a:extLst>
          </p:cNvPr>
          <p:cNvGraphicFramePr>
            <a:graphicFrameLocks noGrp="1"/>
          </p:cNvGraphicFramePr>
          <p:nvPr>
            <p:extLst>
              <p:ext uri="{D42A27DB-BD31-4B8C-83A1-F6EECF244321}">
                <p14:modId xmlns:p14="http://schemas.microsoft.com/office/powerpoint/2010/main" val="2648377290"/>
              </p:ext>
            </p:extLst>
          </p:nvPr>
        </p:nvGraphicFramePr>
        <p:xfrm>
          <a:off x="2425055" y="4187450"/>
          <a:ext cx="2805613" cy="2145198"/>
        </p:xfrm>
        <a:graphic>
          <a:graphicData uri="http://schemas.openxmlformats.org/drawingml/2006/table">
            <a:tbl>
              <a:tblPr firstRow="1" bandRow="1">
                <a:tableStyleId>{5940675A-B579-460E-94D1-54222C63F5DA}</a:tableStyleId>
              </a:tblPr>
              <a:tblGrid>
                <a:gridCol w="1406339">
                  <a:extLst>
                    <a:ext uri="{9D8B030D-6E8A-4147-A177-3AD203B41FA5}">
                      <a16:colId xmlns:a16="http://schemas.microsoft.com/office/drawing/2014/main" val="958778999"/>
                    </a:ext>
                  </a:extLst>
                </a:gridCol>
                <a:gridCol w="1399274">
                  <a:extLst>
                    <a:ext uri="{9D8B030D-6E8A-4147-A177-3AD203B41FA5}">
                      <a16:colId xmlns:a16="http://schemas.microsoft.com/office/drawing/2014/main" val="3053826600"/>
                    </a:ext>
                  </a:extLst>
                </a:gridCol>
              </a:tblGrid>
              <a:tr h="1072599">
                <a:tc>
                  <a:txBody>
                    <a:bodyPr/>
                    <a:lstStyle/>
                    <a:p>
                      <a:pPr algn="ctr"/>
                      <a:r>
                        <a:rPr lang="en-US" sz="2000" b="1" dirty="0">
                          <a:latin typeface="Times New Roman" panose="02020603050405020304" pitchFamily="18" charset="0"/>
                          <a:cs typeface="Times New Roman" panose="02020603050405020304" pitchFamily="18" charset="0"/>
                        </a:rPr>
                        <a:t>TN</a:t>
                      </a:r>
                    </a:p>
                    <a:p>
                      <a:pPr algn="ctr"/>
                      <a:r>
                        <a:rPr lang="en-US" sz="2000" b="1" dirty="0">
                          <a:latin typeface="Times New Roman" panose="02020603050405020304" pitchFamily="18" charset="0"/>
                          <a:cs typeface="Times New Roman" panose="02020603050405020304" pitchFamily="18" charset="0"/>
                        </a:rPr>
                        <a:t>18</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FP</a:t>
                      </a:r>
                    </a:p>
                    <a:p>
                      <a:pPr algn="ctr"/>
                      <a:r>
                        <a:rPr lang="en-US" sz="2000" b="1" dirty="0">
                          <a:latin typeface="Times New Roman" panose="02020603050405020304" pitchFamily="18" charset="0"/>
                          <a:cs typeface="Times New Roman" panose="02020603050405020304" pitchFamily="18" charset="0"/>
                        </a:rPr>
                        <a:t>6</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latin typeface="Times New Roman" panose="02020603050405020304" pitchFamily="18" charset="0"/>
                          <a:cs typeface="Times New Roman" panose="02020603050405020304" pitchFamily="18" charset="0"/>
                        </a:rPr>
                        <a:t>FN</a:t>
                      </a:r>
                    </a:p>
                    <a:p>
                      <a:pPr algn="ctr"/>
                      <a:r>
                        <a:rPr lang="en-US" sz="2000" b="1" dirty="0">
                          <a:latin typeface="Times New Roman" panose="02020603050405020304" pitchFamily="18" charset="0"/>
                          <a:cs typeface="Times New Roman" panose="02020603050405020304" pitchFamily="18" charset="0"/>
                        </a:rPr>
                        <a:t>3</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TP</a:t>
                      </a:r>
                    </a:p>
                    <a:p>
                      <a:pPr algn="ctr"/>
                      <a:r>
                        <a:rPr lang="en-US" sz="2000" b="1" dirty="0">
                          <a:latin typeface="Times New Roman" panose="02020603050405020304" pitchFamily="18" charset="0"/>
                          <a:cs typeface="Times New Roman" panose="02020603050405020304" pitchFamily="18" charset="0"/>
                        </a:rPr>
                        <a:t>23</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graphicFrame>
        <p:nvGraphicFramePr>
          <p:cNvPr id="8" name="Table 7">
            <a:extLst>
              <a:ext uri="{FF2B5EF4-FFF2-40B4-BE49-F238E27FC236}">
                <a16:creationId xmlns:a16="http://schemas.microsoft.com/office/drawing/2014/main" id="{B1AB91FA-FA2D-15E7-2C4A-FA4B5B58EB52}"/>
              </a:ext>
            </a:extLst>
          </p:cNvPr>
          <p:cNvGraphicFramePr>
            <a:graphicFrameLocks noGrp="1"/>
          </p:cNvGraphicFramePr>
          <p:nvPr>
            <p:extLst>
              <p:ext uri="{D42A27DB-BD31-4B8C-83A1-F6EECF244321}">
                <p14:modId xmlns:p14="http://schemas.microsoft.com/office/powerpoint/2010/main" val="194705002"/>
              </p:ext>
            </p:extLst>
          </p:nvPr>
        </p:nvGraphicFramePr>
        <p:xfrm>
          <a:off x="7019553" y="4187450"/>
          <a:ext cx="2805612" cy="2145198"/>
        </p:xfrm>
        <a:graphic>
          <a:graphicData uri="http://schemas.openxmlformats.org/drawingml/2006/table">
            <a:tbl>
              <a:tblPr firstRow="1" bandRow="1">
                <a:tableStyleId>{5940675A-B579-460E-94D1-54222C63F5DA}</a:tableStyleId>
              </a:tblPr>
              <a:tblGrid>
                <a:gridCol w="1406339">
                  <a:extLst>
                    <a:ext uri="{9D8B030D-6E8A-4147-A177-3AD203B41FA5}">
                      <a16:colId xmlns:a16="http://schemas.microsoft.com/office/drawing/2014/main" val="958778999"/>
                    </a:ext>
                  </a:extLst>
                </a:gridCol>
                <a:gridCol w="1399273">
                  <a:extLst>
                    <a:ext uri="{9D8B030D-6E8A-4147-A177-3AD203B41FA5}">
                      <a16:colId xmlns:a16="http://schemas.microsoft.com/office/drawing/2014/main" val="3053826600"/>
                    </a:ext>
                  </a:extLst>
                </a:gridCol>
              </a:tblGrid>
              <a:tr h="1072599">
                <a:tc>
                  <a:txBody>
                    <a:bodyPr/>
                    <a:lstStyle/>
                    <a:p>
                      <a:pPr algn="ctr"/>
                      <a:r>
                        <a:rPr lang="en-US" sz="2000" b="1" dirty="0">
                          <a:latin typeface="Times New Roman" panose="02020603050405020304" pitchFamily="18" charset="0"/>
                          <a:cs typeface="Times New Roman" panose="02020603050405020304" pitchFamily="18" charset="0"/>
                        </a:rPr>
                        <a:t>TN</a:t>
                      </a:r>
                    </a:p>
                    <a:p>
                      <a:pPr algn="ctr"/>
                      <a:r>
                        <a:rPr lang="en-US" sz="2000" b="1" dirty="0">
                          <a:latin typeface="Times New Roman" panose="02020603050405020304" pitchFamily="18" charset="0"/>
                          <a:cs typeface="Times New Roman" panose="02020603050405020304" pitchFamily="18" charset="0"/>
                        </a:rPr>
                        <a:t>14</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FP</a:t>
                      </a:r>
                    </a:p>
                    <a:p>
                      <a:pPr algn="ctr"/>
                      <a:r>
                        <a:rPr lang="en-US" sz="2000" b="1" dirty="0">
                          <a:latin typeface="Times New Roman" panose="02020603050405020304" pitchFamily="18" charset="0"/>
                          <a:cs typeface="Times New Roman" panose="02020603050405020304" pitchFamily="18" charset="0"/>
                        </a:rPr>
                        <a:t>10</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8776799"/>
                  </a:ext>
                </a:extLst>
              </a:tr>
              <a:tr h="1072599">
                <a:tc>
                  <a:txBody>
                    <a:bodyPr/>
                    <a:lstStyle/>
                    <a:p>
                      <a:pPr algn="ctr"/>
                      <a:r>
                        <a:rPr lang="en-US" sz="2000" b="1" dirty="0">
                          <a:latin typeface="Times New Roman" panose="02020603050405020304" pitchFamily="18" charset="0"/>
                          <a:cs typeface="Times New Roman" panose="02020603050405020304" pitchFamily="18" charset="0"/>
                        </a:rPr>
                        <a:t>FN</a:t>
                      </a:r>
                    </a:p>
                    <a:p>
                      <a:pPr algn="ctr"/>
                      <a:r>
                        <a:rPr lang="en-IN" sz="2000" b="1" dirty="0">
                          <a:latin typeface="Times New Roman" panose="02020603050405020304" pitchFamily="18" charset="0"/>
                          <a:cs typeface="Times New Roman" panose="02020603050405020304" pitchFamily="18" charset="0"/>
                        </a:rPr>
                        <a:t>9</a:t>
                      </a:r>
                    </a:p>
                  </a:txBody>
                  <a:tcPr/>
                </a:tc>
                <a:tc>
                  <a:txBody>
                    <a:bodyPr/>
                    <a:lstStyle/>
                    <a:p>
                      <a:pPr algn="ctr"/>
                      <a:r>
                        <a:rPr lang="en-US" sz="2000" b="1" dirty="0">
                          <a:latin typeface="Times New Roman" panose="02020603050405020304" pitchFamily="18" charset="0"/>
                          <a:cs typeface="Times New Roman" panose="02020603050405020304" pitchFamily="18" charset="0"/>
                        </a:rPr>
                        <a:t>TP</a:t>
                      </a:r>
                    </a:p>
                    <a:p>
                      <a:pPr algn="ctr"/>
                      <a:r>
                        <a:rPr lang="en-US" sz="2000" b="1" dirty="0">
                          <a:latin typeface="Times New Roman" panose="02020603050405020304" pitchFamily="18" charset="0"/>
                          <a:cs typeface="Times New Roman" panose="02020603050405020304" pitchFamily="18" charset="0"/>
                        </a:rPr>
                        <a:t>17</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896760"/>
                  </a:ext>
                </a:extLst>
              </a:tr>
            </a:tbl>
          </a:graphicData>
        </a:graphic>
      </p:graphicFrame>
      <p:sp>
        <p:nvSpPr>
          <p:cNvPr id="9" name="TextBox 8">
            <a:extLst>
              <a:ext uri="{FF2B5EF4-FFF2-40B4-BE49-F238E27FC236}">
                <a16:creationId xmlns:a16="http://schemas.microsoft.com/office/drawing/2014/main" id="{EFA89B97-AE27-EE3D-DB8B-56AF3D90790F}"/>
              </a:ext>
            </a:extLst>
          </p:cNvPr>
          <p:cNvSpPr txBox="1"/>
          <p:nvPr/>
        </p:nvSpPr>
        <p:spPr>
          <a:xfrm>
            <a:off x="2892681" y="3507507"/>
            <a:ext cx="1834061" cy="461665"/>
          </a:xfrm>
          <a:prstGeom prst="rect">
            <a:avLst/>
          </a:prstGeom>
          <a:noFill/>
        </p:spPr>
        <p:txBody>
          <a:bodyPr wrap="square" rtlCol="0">
            <a:spAutoFit/>
          </a:bodyPr>
          <a:lstStyle/>
          <a:p>
            <a:pPr algn="just"/>
            <a:r>
              <a:rPr lang="en-US" sz="2400" dirty="0">
                <a:latin typeface="Bell MT" panose="02020503060305020303" pitchFamily="18" charset="0"/>
              </a:rPr>
              <a:t>Gaussian NB</a:t>
            </a:r>
            <a:endParaRPr lang="en-US" sz="2400" dirty="0">
              <a:latin typeface="Bell MT" panose="02020503060305020303" pitchFamily="18" charset="0"/>
              <a:cs typeface="Arial" panose="020B0604020202020204" pitchFamily="34" charset="0"/>
            </a:endParaRPr>
          </a:p>
        </p:txBody>
      </p:sp>
      <p:sp>
        <p:nvSpPr>
          <p:cNvPr id="10" name="TextBox 9">
            <a:extLst>
              <a:ext uri="{FF2B5EF4-FFF2-40B4-BE49-F238E27FC236}">
                <a16:creationId xmlns:a16="http://schemas.microsoft.com/office/drawing/2014/main" id="{3DCC751C-A245-12EB-1000-2DFD451C9A95}"/>
              </a:ext>
            </a:extLst>
          </p:cNvPr>
          <p:cNvSpPr txBox="1"/>
          <p:nvPr/>
        </p:nvSpPr>
        <p:spPr>
          <a:xfrm>
            <a:off x="7271934" y="3507506"/>
            <a:ext cx="2300848" cy="461665"/>
          </a:xfrm>
          <a:prstGeom prst="rect">
            <a:avLst/>
          </a:prstGeom>
          <a:noFill/>
        </p:spPr>
        <p:txBody>
          <a:bodyPr wrap="square" rtlCol="0">
            <a:spAutoFit/>
          </a:bodyPr>
          <a:lstStyle/>
          <a:p>
            <a:pPr algn="just"/>
            <a:r>
              <a:rPr lang="en-US" sz="2400" dirty="0">
                <a:latin typeface="Bell MT" panose="02020503060305020303" pitchFamily="18" charset="0"/>
              </a:rPr>
              <a:t>Multinomial NB</a:t>
            </a:r>
            <a:endParaRPr lang="en-US" sz="2400" dirty="0">
              <a:latin typeface="Bell MT" panose="020205030603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4B581A0D-03EC-6086-4700-6CB6FD86A077}"/>
              </a:ext>
            </a:extLst>
          </p:cNvPr>
          <p:cNvSpPr txBox="1"/>
          <p:nvPr/>
        </p:nvSpPr>
        <p:spPr>
          <a:xfrm>
            <a:off x="2898440" y="6355322"/>
            <a:ext cx="1870503" cy="461665"/>
          </a:xfrm>
          <a:prstGeom prst="rect">
            <a:avLst/>
          </a:prstGeom>
          <a:noFill/>
        </p:spPr>
        <p:txBody>
          <a:bodyPr wrap="square" rtlCol="0">
            <a:spAutoFit/>
          </a:bodyPr>
          <a:lstStyle/>
          <a:p>
            <a:pPr algn="just"/>
            <a:r>
              <a:rPr lang="en-IN" sz="2400" dirty="0">
                <a:latin typeface="Bell MT" panose="02020503060305020303" pitchFamily="18" charset="0"/>
              </a:rPr>
              <a:t>Bernaulli</a:t>
            </a:r>
            <a:r>
              <a:rPr lang="en-US" sz="2400" dirty="0">
                <a:latin typeface="Bell MT" panose="02020503060305020303" pitchFamily="18" charset="0"/>
              </a:rPr>
              <a:t> NB</a:t>
            </a:r>
            <a:endParaRPr lang="en-US" sz="2400" dirty="0">
              <a:latin typeface="Bell MT" panose="02020503060305020303" pitchFamily="18" charset="0"/>
              <a:cs typeface="Arial" panose="020B0604020202020204" pitchFamily="34" charset="0"/>
            </a:endParaRPr>
          </a:p>
        </p:txBody>
      </p:sp>
      <p:sp>
        <p:nvSpPr>
          <p:cNvPr id="12" name="TextBox 11">
            <a:extLst>
              <a:ext uri="{FF2B5EF4-FFF2-40B4-BE49-F238E27FC236}">
                <a16:creationId xmlns:a16="http://schemas.microsoft.com/office/drawing/2014/main" id="{E9D95C1C-3499-0FFC-B884-D186A096CF85}"/>
              </a:ext>
            </a:extLst>
          </p:cNvPr>
          <p:cNvSpPr txBox="1"/>
          <p:nvPr/>
        </p:nvSpPr>
        <p:spPr>
          <a:xfrm>
            <a:off x="7954732" y="6355322"/>
            <a:ext cx="935252" cy="461665"/>
          </a:xfrm>
          <a:prstGeom prst="rect">
            <a:avLst/>
          </a:prstGeom>
          <a:noFill/>
        </p:spPr>
        <p:txBody>
          <a:bodyPr wrap="square" rtlCol="0">
            <a:spAutoFit/>
          </a:bodyPr>
          <a:lstStyle/>
          <a:p>
            <a:pPr algn="just"/>
            <a:r>
              <a:rPr lang="en-US" sz="2400" dirty="0">
                <a:latin typeface="Bell MT" panose="02020503060305020303" pitchFamily="18" charset="0"/>
              </a:rPr>
              <a:t>KNN</a:t>
            </a:r>
            <a:endParaRPr lang="en-US" sz="2400"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210187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432315-06CE-A930-E92D-AB18DF03F965}"/>
              </a:ext>
            </a:extLst>
          </p:cNvPr>
          <p:cNvSpPr txBox="1"/>
          <p:nvPr/>
        </p:nvSpPr>
        <p:spPr>
          <a:xfrm>
            <a:off x="1199321" y="2143428"/>
            <a:ext cx="9793357"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Bell MT" panose="02020503060305020303" pitchFamily="18" charset="0"/>
              </a:rPr>
              <a:t>Movie Rating System is a natural language processing (NLP) technique used to determine whether data is positive or negative.</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It is a study of human behavior in which we extract user opinion and emotion from plain text.</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It identifies the opinion or attitude that a person has towards a topic or an object.</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Movie Rating System is also known as Opinion Mining.</a:t>
            </a:r>
            <a:endParaRPr lang="en-IN" sz="2400" dirty="0">
              <a:latin typeface="Bell MT" panose="02020503060305020303" pitchFamily="18" charset="0"/>
            </a:endParaRPr>
          </a:p>
        </p:txBody>
      </p:sp>
      <p:sp>
        <p:nvSpPr>
          <p:cNvPr id="3" name="Rectangle 2">
            <a:extLst>
              <a:ext uri="{FF2B5EF4-FFF2-40B4-BE49-F238E27FC236}">
                <a16:creationId xmlns:a16="http://schemas.microsoft.com/office/drawing/2014/main" id="{F0289EC4-308E-018D-35BC-371D3EF0A756}"/>
              </a:ext>
            </a:extLst>
          </p:cNvPr>
          <p:cNvSpPr/>
          <p:nvPr/>
        </p:nvSpPr>
        <p:spPr>
          <a:xfrm>
            <a:off x="3812067" y="822903"/>
            <a:ext cx="4567866" cy="769441"/>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51114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1795273-1C83-6F0F-2D85-69EAA4B2F381}"/>
                  </a:ext>
                </a:extLst>
              </p:cNvPr>
              <p:cNvSpPr txBox="1"/>
              <p:nvPr/>
            </p:nvSpPr>
            <p:spPr>
              <a:xfrm>
                <a:off x="1038665" y="740900"/>
                <a:ext cx="10114669" cy="5129994"/>
              </a:xfrm>
              <a:prstGeom prst="rect">
                <a:avLst/>
              </a:prstGeom>
              <a:noFill/>
            </p:spPr>
            <p:txBody>
              <a:bodyPr wrap="square" rtlCol="0">
                <a:spAutoFit/>
              </a:bodyPr>
              <a:lstStyle/>
              <a:p>
                <a:pPr algn="just"/>
                <a:r>
                  <a:rPr lang="en-US" sz="2400" dirty="0">
                    <a:latin typeface="Bell MT" panose="02020503060305020303" pitchFamily="18" charset="0"/>
                    <a:cs typeface="Arial" panose="020B0604020202020204" pitchFamily="34" charset="0"/>
                  </a:rPr>
                  <a:t>Accuracy is calculated by taking the ratio between the predicted reviews and the total number of reviews</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anose="020B0604020202020204" pitchFamily="34" charset="0"/>
                        </a:rPr>
                        <m:t>𝐴𝑐𝑐𝑢𝑟𝑎𝑐𝑦</m:t>
                      </m:r>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d>
                            <m:dPr>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𝑇𝑃</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𝑇𝑁</m:t>
                              </m:r>
                            </m:e>
                          </m:d>
                        </m:num>
                        <m:den>
                          <m:r>
                            <a:rPr lang="en-US" sz="2400" b="0" i="1" smtClean="0">
                              <a:latin typeface="Cambria Math" panose="02040503050406030204" pitchFamily="18" charset="0"/>
                              <a:cs typeface="Arial" panose="020B0604020202020204" pitchFamily="34" charset="0"/>
                            </a:rPr>
                            <m:t>𝑇𝑃</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𝑇𝑁</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𝐹𝑃</m:t>
                          </m:r>
                          <m:r>
                            <a:rPr lang="en-US" sz="2400" b="0" i="1" smtClean="0">
                              <a:latin typeface="Cambria Math" panose="02040503050406030204" pitchFamily="18" charset="0"/>
                              <a:cs typeface="Arial" panose="020B0604020202020204" pitchFamily="34" charset="0"/>
                            </a:rPr>
                            <m:t>+</m:t>
                          </m:r>
                          <m:r>
                            <a:rPr lang="en-US" sz="2400" b="0" i="1" smtClean="0">
                              <a:latin typeface="Cambria Math" panose="02040503050406030204" pitchFamily="18" charset="0"/>
                              <a:cs typeface="Arial" panose="020B0604020202020204" pitchFamily="34" charset="0"/>
                            </a:rPr>
                            <m:t>𝐹𝑁</m:t>
                          </m:r>
                        </m:den>
                      </m:f>
                      <m:r>
                        <a:rPr lang="en-US" sz="2400" b="0" i="1" smtClean="0">
                          <a:latin typeface="Cambria Math" panose="02040503050406030204" pitchFamily="18" charset="0"/>
                          <a:cs typeface="Arial" panose="020B0604020202020204" pitchFamily="34" charset="0"/>
                        </a:rPr>
                        <m:t>       −(7)</m:t>
                      </m:r>
                    </m:oMath>
                  </m:oMathPara>
                </a14:m>
                <a:endParaRPr lang="en-US" sz="2400" b="0" dirty="0">
                  <a:latin typeface="Bell MT" panose="02020503060305020303" pitchFamily="18" charset="0"/>
                  <a:cs typeface="Arial" panose="020B0604020202020204" pitchFamily="34" charset="0"/>
                </a:endParaRPr>
              </a:p>
              <a:p>
                <a:pPr algn="just"/>
                <a:endParaRPr lang="en-US" sz="2400" dirty="0">
                  <a:latin typeface="Bell MT" panose="02020503060305020303" pitchFamily="18" charset="0"/>
                  <a:cs typeface="Arial" panose="020B0604020202020204" pitchFamily="34" charset="0"/>
                </a:endParaRPr>
              </a:p>
              <a:p>
                <a:pPr algn="just"/>
                <a:r>
                  <a:rPr lang="en-US" sz="2400" b="0" dirty="0">
                    <a:latin typeface="Bell MT" panose="02020503060305020303" pitchFamily="18" charset="0"/>
                    <a:cs typeface="Arial" panose="020B0604020202020204" pitchFamily="34" charset="0"/>
                  </a:rPr>
                  <a:t>Accuracy for Gaussian NB </a:t>
                </a:r>
                <a14:m>
                  <m:oMath xmlns:m="http://schemas.openxmlformats.org/officeDocument/2006/math">
                    <m:r>
                      <a:rPr lang="en-US" sz="24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400" b="0" i="0" smtClean="0">
                            <a:latin typeface="Cambria Math" panose="02040503050406030204" pitchFamily="18" charset="0"/>
                            <a:ea typeface="Cambria Math" panose="02040503050406030204" pitchFamily="18" charset="0"/>
                            <a:cs typeface="Arial" panose="020B0604020202020204" pitchFamily="34" charset="0"/>
                          </a:rPr>
                          <m:t>19+21</m:t>
                        </m:r>
                      </m:num>
                      <m:den>
                        <m:r>
                          <a:rPr lang="en-US" sz="2400" b="0" i="0" smtClean="0">
                            <a:latin typeface="Cambria Math" panose="02040503050406030204" pitchFamily="18" charset="0"/>
                            <a:ea typeface="Cambria Math" panose="02040503050406030204" pitchFamily="18" charset="0"/>
                            <a:cs typeface="Arial" panose="020B0604020202020204" pitchFamily="34" charset="0"/>
                          </a:rPr>
                          <m:t>19+21+4+6</m:t>
                        </m:r>
                      </m:den>
                    </m:f>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40</m:t>
                        </m:r>
                      </m:num>
                      <m:den>
                        <m:r>
                          <a:rPr lang="en-US" sz="2400" b="0" i="1" smtClean="0">
                            <a:latin typeface="Cambria Math" panose="02040503050406030204" pitchFamily="18" charset="0"/>
                            <a:cs typeface="Arial" panose="020B0604020202020204" pitchFamily="34" charset="0"/>
                          </a:rPr>
                          <m:t>50</m:t>
                        </m:r>
                      </m:den>
                    </m:f>
                    <m:r>
                      <a:rPr lang="en-US" sz="2400" b="0" i="1" smtClean="0">
                        <a:latin typeface="Cambria Math" panose="02040503050406030204" pitchFamily="18" charset="0"/>
                        <a:cs typeface="Arial" panose="020B0604020202020204" pitchFamily="34" charset="0"/>
                      </a:rPr>
                      <m:t>=0.8 ∗100=80 %</m:t>
                    </m:r>
                  </m:oMath>
                </a14:m>
                <a:endParaRPr lang="en-US" sz="2400" b="0" dirty="0">
                  <a:latin typeface="Bell MT" panose="02020503060305020303" pitchFamily="18" charset="0"/>
                  <a:cs typeface="Arial" panose="020B0604020202020204" pitchFamily="34" charset="0"/>
                </a:endParaRPr>
              </a:p>
              <a:p>
                <a:pPr algn="just"/>
                <a:endParaRPr lang="en-US" sz="2400" b="0" dirty="0">
                  <a:latin typeface="Bell MT" panose="02020503060305020303" pitchFamily="18" charset="0"/>
                  <a:cs typeface="Arial" panose="020B0604020202020204" pitchFamily="34" charset="0"/>
                </a:endParaRPr>
              </a:p>
              <a:p>
                <a:pPr algn="just"/>
                <a:r>
                  <a:rPr lang="en-US" sz="2400" b="0" dirty="0">
                    <a:latin typeface="Bell MT" panose="02020503060305020303" pitchFamily="18" charset="0"/>
                    <a:cs typeface="Arial" panose="020B0604020202020204" pitchFamily="34" charset="0"/>
                  </a:rPr>
                  <a:t>Accuracy for Multinomial NB </a:t>
                </a:r>
                <a14:m>
                  <m:oMath xmlns:m="http://schemas.openxmlformats.org/officeDocument/2006/math">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21+20</m:t>
                        </m:r>
                      </m:num>
                      <m:den>
                        <m:r>
                          <a:rPr lang="en-US" sz="2400" b="0" i="1" smtClean="0">
                            <a:latin typeface="Cambria Math" panose="02040503050406030204" pitchFamily="18" charset="0"/>
                            <a:cs typeface="Arial" panose="020B0604020202020204" pitchFamily="34" charset="0"/>
                          </a:rPr>
                          <m:t>21+20+5+4</m:t>
                        </m:r>
                      </m:den>
                    </m:f>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41</m:t>
                        </m:r>
                      </m:num>
                      <m:den>
                        <m:r>
                          <a:rPr lang="en-US" sz="2400" b="0" i="1" smtClean="0">
                            <a:latin typeface="Cambria Math" panose="02040503050406030204" pitchFamily="18" charset="0"/>
                            <a:cs typeface="Arial" panose="020B0604020202020204" pitchFamily="34" charset="0"/>
                          </a:rPr>
                          <m:t>50</m:t>
                        </m:r>
                      </m:den>
                    </m:f>
                    <m:r>
                      <a:rPr lang="en-US" sz="2400" b="0" i="1" smtClean="0">
                        <a:latin typeface="Cambria Math" panose="02040503050406030204" pitchFamily="18" charset="0"/>
                        <a:cs typeface="Arial" panose="020B0604020202020204" pitchFamily="34" charset="0"/>
                      </a:rPr>
                      <m:t>=0.82 ∗100=82 %</m:t>
                    </m:r>
                  </m:oMath>
                </a14:m>
                <a:endParaRPr lang="en-US" sz="2400" b="0" dirty="0">
                  <a:latin typeface="Bell MT" panose="02020503060305020303" pitchFamily="18" charset="0"/>
                  <a:cs typeface="Arial" panose="020B0604020202020204" pitchFamily="34" charset="0"/>
                </a:endParaRPr>
              </a:p>
              <a:p>
                <a:pPr algn="just"/>
                <a:endParaRPr lang="en-US" sz="2400" dirty="0">
                  <a:latin typeface="Bell MT" panose="02020503060305020303" pitchFamily="18" charset="0"/>
                  <a:cs typeface="Arial" panose="020B0604020202020204" pitchFamily="34" charset="0"/>
                </a:endParaRPr>
              </a:p>
              <a:p>
                <a:pPr algn="just"/>
                <a:r>
                  <a:rPr lang="en-US" sz="2400" b="0" dirty="0">
                    <a:latin typeface="Bell MT" panose="02020503060305020303" pitchFamily="18" charset="0"/>
                    <a:cs typeface="Arial" panose="020B0604020202020204" pitchFamily="34" charset="0"/>
                  </a:rPr>
                  <a:t>Accuracy for Bernaulli NB </a:t>
                </a:r>
                <a14:m>
                  <m:oMath xmlns:m="http://schemas.openxmlformats.org/officeDocument/2006/math">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23+18</m:t>
                        </m:r>
                      </m:num>
                      <m:den>
                        <m:r>
                          <a:rPr lang="en-US" sz="2400" b="0" i="1" smtClean="0">
                            <a:latin typeface="Cambria Math" panose="02040503050406030204" pitchFamily="18" charset="0"/>
                            <a:cs typeface="Arial" panose="020B0604020202020204" pitchFamily="34" charset="0"/>
                          </a:rPr>
                          <m:t>23+18+6+3</m:t>
                        </m:r>
                      </m:den>
                    </m:f>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41</m:t>
                        </m:r>
                      </m:num>
                      <m:den>
                        <m:r>
                          <a:rPr lang="en-US" sz="2400" b="0" i="1" smtClean="0">
                            <a:latin typeface="Cambria Math" panose="02040503050406030204" pitchFamily="18" charset="0"/>
                            <a:cs typeface="Arial" panose="020B0604020202020204" pitchFamily="34" charset="0"/>
                          </a:rPr>
                          <m:t>50</m:t>
                        </m:r>
                      </m:den>
                    </m:f>
                    <m:r>
                      <a:rPr lang="en-US" sz="2400" b="0" i="1" smtClean="0">
                        <a:latin typeface="Cambria Math" panose="02040503050406030204" pitchFamily="18" charset="0"/>
                        <a:cs typeface="Arial" panose="020B0604020202020204" pitchFamily="34" charset="0"/>
                      </a:rPr>
                      <m:t>=0.82 ∗100=82 %</m:t>
                    </m:r>
                  </m:oMath>
                </a14:m>
                <a:endParaRPr lang="en-US" sz="2400" b="0" dirty="0">
                  <a:latin typeface="Bell MT" panose="02020503060305020303" pitchFamily="18" charset="0"/>
                  <a:cs typeface="Arial" panose="020B0604020202020204" pitchFamily="34" charset="0"/>
                </a:endParaRPr>
              </a:p>
              <a:p>
                <a:pPr algn="just"/>
                <a:endParaRPr lang="en-US" sz="2400" dirty="0">
                  <a:latin typeface="Bell MT" panose="02020503060305020303" pitchFamily="18" charset="0"/>
                  <a:cs typeface="Arial" panose="020B0604020202020204" pitchFamily="34" charset="0"/>
                </a:endParaRPr>
              </a:p>
              <a:p>
                <a:pPr algn="just"/>
                <a:r>
                  <a:rPr lang="en-US" sz="2400" b="0" dirty="0">
                    <a:latin typeface="Bell MT" panose="02020503060305020303" pitchFamily="18" charset="0"/>
                    <a:cs typeface="Arial" panose="020B0604020202020204" pitchFamily="34" charset="0"/>
                  </a:rPr>
                  <a:t>Accuracy for KNN </a:t>
                </a:r>
                <a14:m>
                  <m:oMath xmlns:m="http://schemas.openxmlformats.org/officeDocument/2006/math">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17+14</m:t>
                        </m:r>
                      </m:num>
                      <m:den>
                        <m:r>
                          <a:rPr lang="en-US" sz="2400" b="0" i="1" smtClean="0">
                            <a:latin typeface="Cambria Math" panose="02040503050406030204" pitchFamily="18" charset="0"/>
                            <a:cs typeface="Arial" panose="020B0604020202020204" pitchFamily="34" charset="0"/>
                          </a:rPr>
                          <m:t>17+14+10+9</m:t>
                        </m:r>
                      </m:den>
                    </m:f>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31</m:t>
                        </m:r>
                      </m:num>
                      <m:den>
                        <m:r>
                          <a:rPr lang="en-US" sz="2400" b="0" i="1" smtClean="0">
                            <a:latin typeface="Cambria Math" panose="02040503050406030204" pitchFamily="18" charset="0"/>
                            <a:cs typeface="Arial" panose="020B0604020202020204" pitchFamily="34" charset="0"/>
                          </a:rPr>
                          <m:t>50</m:t>
                        </m:r>
                      </m:den>
                    </m:f>
                    <m:r>
                      <a:rPr lang="en-US" sz="2400" b="0" i="1" smtClean="0">
                        <a:latin typeface="Cambria Math" panose="02040503050406030204" pitchFamily="18" charset="0"/>
                        <a:cs typeface="Arial" panose="020B0604020202020204" pitchFamily="34" charset="0"/>
                      </a:rPr>
                      <m:t>=0.62 ∗100=62 %</m:t>
                    </m:r>
                  </m:oMath>
                </a14:m>
                <a:endParaRPr lang="en-US" sz="2400" b="0" dirty="0">
                  <a:latin typeface="Bell MT" panose="02020503060305020303" pitchFamily="18"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1795273-1C83-6F0F-2D85-69EAA4B2F381}"/>
                  </a:ext>
                </a:extLst>
              </p:cNvPr>
              <p:cNvSpPr txBox="1">
                <a:spLocks noRot="1" noChangeAspect="1" noMove="1" noResize="1" noEditPoints="1" noAdjustHandles="1" noChangeArrowheads="1" noChangeShapeType="1" noTextEdit="1"/>
              </p:cNvSpPr>
              <p:nvPr/>
            </p:nvSpPr>
            <p:spPr>
              <a:xfrm>
                <a:off x="1038665" y="740900"/>
                <a:ext cx="10114669" cy="5129994"/>
              </a:xfrm>
              <a:prstGeom prst="rect">
                <a:avLst/>
              </a:prstGeom>
              <a:blipFill>
                <a:blip r:embed="rId2"/>
                <a:stretch>
                  <a:fillRect l="-904" t="-951" r="-904" b="-476"/>
                </a:stretch>
              </a:blipFill>
            </p:spPr>
            <p:txBody>
              <a:bodyPr/>
              <a:lstStyle/>
              <a:p>
                <a:r>
                  <a:rPr lang="en-IN">
                    <a:noFill/>
                  </a:rPr>
                  <a:t> </a:t>
                </a:r>
              </a:p>
            </p:txBody>
          </p:sp>
        </mc:Fallback>
      </mc:AlternateContent>
    </p:spTree>
    <p:extLst>
      <p:ext uri="{BB962C8B-B14F-4D97-AF65-F5344CB8AC3E}">
        <p14:creationId xmlns:p14="http://schemas.microsoft.com/office/powerpoint/2010/main" val="297705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C2FA5B-CBFE-4D58-E360-4D70F327D7C3}"/>
              </a:ext>
            </a:extLst>
          </p:cNvPr>
          <p:cNvSpPr txBox="1"/>
          <p:nvPr/>
        </p:nvSpPr>
        <p:spPr>
          <a:xfrm>
            <a:off x="109626" y="1106664"/>
            <a:ext cx="12000883" cy="1569660"/>
          </a:xfrm>
          <a:prstGeom prst="rect">
            <a:avLst/>
          </a:prstGeom>
          <a:noFill/>
        </p:spPr>
        <p:txBody>
          <a:bodyPr wrap="square" rtlCol="0">
            <a:spAutoFit/>
          </a:bodyPr>
          <a:lstStyle/>
          <a:p>
            <a:pPr marL="914400" lvl="1" indent="-457200" algn="just">
              <a:buFont typeface="+mj-lt"/>
              <a:buAutoNum type="arabicPeriod" startAt="3"/>
            </a:pPr>
            <a:r>
              <a:rPr lang="en-US" sz="2400" b="1" dirty="0">
                <a:latin typeface="Bell MT" panose="02020503060305020303" pitchFamily="18" charset="0"/>
                <a:cs typeface="Arial" panose="020B0604020202020204" pitchFamily="34" charset="0"/>
              </a:rPr>
              <a:t>Prediction of overall rating of movie</a:t>
            </a:r>
          </a:p>
          <a:p>
            <a:pPr lvl="1" algn="just"/>
            <a:r>
              <a:rPr lang="en-US" sz="2400" b="1" dirty="0">
                <a:latin typeface="Bell MT" panose="02020503060305020303" pitchFamily="18" charset="0"/>
                <a:cs typeface="Arial" panose="020B0604020202020204" pitchFamily="34" charset="0"/>
              </a:rPr>
              <a:t>	</a:t>
            </a:r>
            <a:r>
              <a:rPr lang="en-US" sz="2400" b="1" dirty="0">
                <a:latin typeface="Arial" panose="020B0604020202020204" pitchFamily="34" charset="0"/>
                <a:cs typeface="Arial" panose="020B0604020202020204" pitchFamily="34" charset="0"/>
              </a:rPr>
              <a:t>Example</a:t>
            </a:r>
          </a:p>
          <a:p>
            <a:pPr lvl="2" algn="just"/>
            <a:r>
              <a:rPr lang="en-US" sz="2400" b="1" dirty="0">
                <a:solidFill>
                  <a:srgbClr val="0070C0"/>
                </a:solidFill>
                <a:latin typeface="Bell MT" panose="02020503060305020303" pitchFamily="18" charset="0"/>
                <a:cs typeface="Arial" panose="020B0604020202020204" pitchFamily="34" charset="0"/>
              </a:rPr>
              <a:t>#lalsinghchaddha</a:t>
            </a:r>
          </a:p>
          <a:p>
            <a:pPr lvl="1" algn="just"/>
            <a:r>
              <a:rPr lang="en-US" sz="2400" b="1" dirty="0">
                <a:solidFill>
                  <a:srgbClr val="0070C0"/>
                </a:solidFill>
                <a:latin typeface="Bell MT" panose="02020503060305020303" pitchFamily="18" charset="0"/>
                <a:cs typeface="Arial" panose="020B0604020202020204" pitchFamily="34" charset="0"/>
              </a:rPr>
              <a:t>	</a:t>
            </a:r>
            <a:r>
              <a:rPr lang="en-US" sz="2400" dirty="0">
                <a:latin typeface="Bell MT" panose="02020503060305020303" pitchFamily="18" charset="0"/>
                <a:cs typeface="Arial" panose="020B0604020202020204" pitchFamily="34" charset="0"/>
              </a:rPr>
              <a:t>We take 100 tweets for this movie</a:t>
            </a:r>
          </a:p>
        </p:txBody>
      </p:sp>
      <p:graphicFrame>
        <p:nvGraphicFramePr>
          <p:cNvPr id="7" name="Table 7">
            <a:extLst>
              <a:ext uri="{FF2B5EF4-FFF2-40B4-BE49-F238E27FC236}">
                <a16:creationId xmlns:a16="http://schemas.microsoft.com/office/drawing/2014/main" id="{8C8FEA07-31C1-6810-6929-C61FEC214FD9}"/>
              </a:ext>
            </a:extLst>
          </p:cNvPr>
          <p:cNvGraphicFramePr>
            <a:graphicFrameLocks noGrp="1"/>
          </p:cNvGraphicFramePr>
          <p:nvPr>
            <p:extLst>
              <p:ext uri="{D42A27DB-BD31-4B8C-83A1-F6EECF244321}">
                <p14:modId xmlns:p14="http://schemas.microsoft.com/office/powerpoint/2010/main" val="3470484461"/>
              </p:ext>
            </p:extLst>
          </p:nvPr>
        </p:nvGraphicFramePr>
        <p:xfrm>
          <a:off x="2055446" y="3370102"/>
          <a:ext cx="8128000" cy="914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31579404"/>
                    </a:ext>
                  </a:extLst>
                </a:gridCol>
                <a:gridCol w="4064000">
                  <a:extLst>
                    <a:ext uri="{9D8B030D-6E8A-4147-A177-3AD203B41FA5}">
                      <a16:colId xmlns:a16="http://schemas.microsoft.com/office/drawing/2014/main" val="2229808411"/>
                    </a:ext>
                  </a:extLst>
                </a:gridCol>
              </a:tblGrid>
              <a:tr h="370840">
                <a:tc>
                  <a:txBody>
                    <a:bodyPr/>
                    <a:lstStyle/>
                    <a:p>
                      <a:pPr algn="ctr"/>
                      <a:r>
                        <a:rPr lang="en-US" sz="2400" dirty="0">
                          <a:latin typeface="Bell MT" panose="02020503060305020303" pitchFamily="18" charset="0"/>
                        </a:rPr>
                        <a:t>Positive</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Negative</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969504"/>
                  </a:ext>
                </a:extLst>
              </a:tr>
              <a:tr h="370840">
                <a:tc>
                  <a:txBody>
                    <a:bodyPr/>
                    <a:lstStyle/>
                    <a:p>
                      <a:pPr algn="ctr"/>
                      <a:r>
                        <a:rPr lang="en-US" sz="2400" dirty="0">
                          <a:latin typeface="Bell MT" panose="02020503060305020303" pitchFamily="18" charset="0"/>
                        </a:rPr>
                        <a:t>80 %</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20 %</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4361835"/>
                  </a:ext>
                </a:extLst>
              </a:tr>
            </a:tbl>
          </a:graphicData>
        </a:graphic>
      </p:graphicFrame>
      <p:sp>
        <p:nvSpPr>
          <p:cNvPr id="9" name="TextBox 8">
            <a:extLst>
              <a:ext uri="{FF2B5EF4-FFF2-40B4-BE49-F238E27FC236}">
                <a16:creationId xmlns:a16="http://schemas.microsoft.com/office/drawing/2014/main" id="{CA7DC3DC-8CBF-9982-F8B8-74E337E7EC98}"/>
              </a:ext>
            </a:extLst>
          </p:cNvPr>
          <p:cNvSpPr txBox="1"/>
          <p:nvPr/>
        </p:nvSpPr>
        <p:spPr>
          <a:xfrm>
            <a:off x="3005226" y="4569433"/>
            <a:ext cx="3114220" cy="461665"/>
          </a:xfrm>
          <a:prstGeom prst="rect">
            <a:avLst/>
          </a:prstGeom>
          <a:noFill/>
        </p:spPr>
        <p:txBody>
          <a:bodyPr wrap="square" rtlCol="0">
            <a:spAutoFit/>
          </a:bodyPr>
          <a:lstStyle/>
          <a:p>
            <a:pPr algn="ctr"/>
            <a:r>
              <a:rPr lang="en-US" sz="2400" b="1" dirty="0">
                <a:latin typeface="Bell MT" panose="02020503060305020303" pitchFamily="18" charset="0"/>
                <a:cs typeface="Arial" panose="020B0604020202020204" pitchFamily="34" charset="0"/>
              </a:rPr>
              <a:t>Movie Rating = 8/10</a:t>
            </a:r>
          </a:p>
        </p:txBody>
      </p:sp>
    </p:spTree>
    <p:extLst>
      <p:ext uri="{BB962C8B-B14F-4D97-AF65-F5344CB8AC3E}">
        <p14:creationId xmlns:p14="http://schemas.microsoft.com/office/powerpoint/2010/main" val="3482801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2FA67-086D-87C7-B278-1C8EE20CB5BA}"/>
              </a:ext>
            </a:extLst>
          </p:cNvPr>
          <p:cNvSpPr txBox="1"/>
          <p:nvPr/>
        </p:nvSpPr>
        <p:spPr>
          <a:xfrm>
            <a:off x="95558" y="797166"/>
            <a:ext cx="12000883" cy="1200329"/>
          </a:xfrm>
          <a:prstGeom prst="rect">
            <a:avLst/>
          </a:prstGeom>
          <a:noFill/>
        </p:spPr>
        <p:txBody>
          <a:bodyPr wrap="square" rtlCol="0">
            <a:spAutoFit/>
          </a:bodyPr>
          <a:lstStyle/>
          <a:p>
            <a:pPr algn="ctr"/>
            <a:r>
              <a:rPr lang="en-US" sz="2400" b="1" u="sng" dirty="0">
                <a:latin typeface="Arial" panose="020B0604020202020204" pitchFamily="34" charset="0"/>
                <a:cs typeface="Arial" panose="020B0604020202020204" pitchFamily="34" charset="0"/>
              </a:rPr>
              <a:t>Analysis</a:t>
            </a:r>
            <a:endParaRPr lang="en-US" sz="2000" b="1" u="sng" dirty="0">
              <a:latin typeface="Bell MT" panose="02020503060305020303" pitchFamily="18" charset="0"/>
              <a:cs typeface="Arial" panose="020B0604020202020204" pitchFamily="34" charset="0"/>
            </a:endParaRPr>
          </a:p>
          <a:p>
            <a:pPr algn="just"/>
            <a:endParaRPr lang="en-US" sz="2400" b="1" u="sng" dirty="0">
              <a:latin typeface="Arial" panose="020B0604020202020204" pitchFamily="34" charset="0"/>
              <a:cs typeface="Arial" panose="020B0604020202020204" pitchFamily="34" charset="0"/>
            </a:endParaRPr>
          </a:p>
          <a:p>
            <a:pPr marL="914400" lvl="1" indent="-457200" algn="just">
              <a:buFont typeface="+mj-lt"/>
              <a:buAutoNum type="arabicPeriod"/>
            </a:pPr>
            <a:r>
              <a:rPr lang="en-US" sz="2400" b="1" dirty="0">
                <a:latin typeface="Bell MT" panose="02020503060305020303" pitchFamily="18" charset="0"/>
                <a:cs typeface="Arial" panose="020B0604020202020204" pitchFamily="34" charset="0"/>
              </a:rPr>
              <a:t>Time efficiency</a:t>
            </a:r>
          </a:p>
        </p:txBody>
      </p:sp>
      <p:graphicFrame>
        <p:nvGraphicFramePr>
          <p:cNvPr id="5" name="Table 5">
            <a:extLst>
              <a:ext uri="{FF2B5EF4-FFF2-40B4-BE49-F238E27FC236}">
                <a16:creationId xmlns:a16="http://schemas.microsoft.com/office/drawing/2014/main" id="{F01F82D2-03C5-FE3C-ADB8-560DABC4733E}"/>
              </a:ext>
            </a:extLst>
          </p:cNvPr>
          <p:cNvGraphicFramePr>
            <a:graphicFrameLocks noGrp="1"/>
          </p:cNvGraphicFramePr>
          <p:nvPr>
            <p:extLst>
              <p:ext uri="{D42A27DB-BD31-4B8C-83A1-F6EECF244321}">
                <p14:modId xmlns:p14="http://schemas.microsoft.com/office/powerpoint/2010/main" val="792057162"/>
              </p:ext>
            </p:extLst>
          </p:nvPr>
        </p:nvGraphicFramePr>
        <p:xfrm>
          <a:off x="2032000" y="2660997"/>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23974457"/>
                    </a:ext>
                  </a:extLst>
                </a:gridCol>
                <a:gridCol w="4064000">
                  <a:extLst>
                    <a:ext uri="{9D8B030D-6E8A-4147-A177-3AD203B41FA5}">
                      <a16:colId xmlns:a16="http://schemas.microsoft.com/office/drawing/2014/main" val="3751419929"/>
                    </a:ext>
                  </a:extLst>
                </a:gridCol>
              </a:tblGrid>
              <a:tr h="370840">
                <a:tc>
                  <a:txBody>
                    <a:bodyPr/>
                    <a:lstStyle/>
                    <a:p>
                      <a:pPr algn="ctr"/>
                      <a:r>
                        <a:rPr lang="en-US" sz="2400" dirty="0">
                          <a:latin typeface="Bell MT" panose="02020503060305020303" pitchFamily="18" charset="0"/>
                        </a:rPr>
                        <a:t>Model</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Runtime</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672329"/>
                  </a:ext>
                </a:extLst>
              </a:tr>
              <a:tr h="370840">
                <a:tc>
                  <a:txBody>
                    <a:bodyPr/>
                    <a:lstStyle/>
                    <a:p>
                      <a:pPr marL="457200" indent="-457200" algn="l">
                        <a:buFont typeface="+mj-lt"/>
                        <a:buAutoNum type="arabicPeriod"/>
                      </a:pPr>
                      <a:r>
                        <a:rPr lang="en-US" sz="2400" dirty="0">
                          <a:latin typeface="Bell MT" panose="02020503060305020303" pitchFamily="18" charset="0"/>
                        </a:rPr>
                        <a:t>Gaussian 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0.004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304501"/>
                  </a:ext>
                </a:extLst>
              </a:tr>
              <a:tr h="370840">
                <a:tc>
                  <a:txBody>
                    <a:bodyPr/>
                    <a:lstStyle/>
                    <a:p>
                      <a:pPr marL="457200" indent="-457200">
                        <a:buFont typeface="+mj-lt"/>
                        <a:buAutoNum type="arabicPeriod" startAt="2"/>
                      </a:pPr>
                      <a:r>
                        <a:rPr lang="en-US" sz="2400" dirty="0">
                          <a:latin typeface="Bell MT" panose="02020503060305020303" pitchFamily="18" charset="0"/>
                        </a:rPr>
                        <a:t>Multinomial Naïve Bayes</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0.007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641840"/>
                  </a:ext>
                </a:extLst>
              </a:tr>
              <a:tr h="370840">
                <a:tc>
                  <a:txBody>
                    <a:bodyPr/>
                    <a:lstStyle/>
                    <a:p>
                      <a:pPr marL="457200" indent="-457200">
                        <a:buFont typeface="+mj-lt"/>
                        <a:buAutoNum type="arabicPeriod" startAt="3"/>
                      </a:pPr>
                      <a:r>
                        <a:rPr lang="en-IN" sz="2400" dirty="0">
                          <a:latin typeface="Bell MT" panose="02020503060305020303" pitchFamily="18" charset="0"/>
                        </a:rPr>
                        <a:t>Bernaulli 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0.006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0877072"/>
                  </a:ext>
                </a:extLst>
              </a:tr>
              <a:tr h="370840">
                <a:tc>
                  <a:txBody>
                    <a:bodyPr/>
                    <a:lstStyle/>
                    <a:p>
                      <a:pPr marL="457200" indent="-457200">
                        <a:buFont typeface="+mj-lt"/>
                        <a:buAutoNum type="arabicPeriod" startAt="4"/>
                      </a:pPr>
                      <a:r>
                        <a:rPr lang="en-IN" sz="2400" dirty="0">
                          <a:latin typeface="Bell MT" panose="02020503060305020303" pitchFamily="18" charset="0"/>
                        </a:rPr>
                        <a:t>K-Nearest Neighbors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0.186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267346"/>
                  </a:ext>
                </a:extLst>
              </a:tr>
            </a:tbl>
          </a:graphicData>
        </a:graphic>
      </p:graphicFrame>
    </p:spTree>
    <p:extLst>
      <p:ext uri="{BB962C8B-B14F-4D97-AF65-F5344CB8AC3E}">
        <p14:creationId xmlns:p14="http://schemas.microsoft.com/office/powerpoint/2010/main" val="55347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87001B-641D-11E5-BBF8-4E293F6D0F18}"/>
              </a:ext>
            </a:extLst>
          </p:cNvPr>
          <p:cNvSpPr txBox="1"/>
          <p:nvPr/>
        </p:nvSpPr>
        <p:spPr>
          <a:xfrm>
            <a:off x="517587" y="1024425"/>
            <a:ext cx="3491705" cy="461665"/>
          </a:xfrm>
          <a:prstGeom prst="rect">
            <a:avLst/>
          </a:prstGeom>
          <a:noFill/>
        </p:spPr>
        <p:txBody>
          <a:bodyPr wrap="square" rtlCol="0">
            <a:spAutoFit/>
          </a:bodyPr>
          <a:lstStyle/>
          <a:p>
            <a:pPr marL="457200" indent="-457200" algn="just">
              <a:buFont typeface="+mj-lt"/>
              <a:buAutoNum type="arabicPeriod" startAt="2"/>
            </a:pPr>
            <a:r>
              <a:rPr lang="en-US" sz="2400" b="1" dirty="0">
                <a:latin typeface="Bell MT" panose="02020503060305020303" pitchFamily="18" charset="0"/>
                <a:cs typeface="Arial" panose="020B0604020202020204" pitchFamily="34" charset="0"/>
              </a:rPr>
              <a:t>Comparative analysis</a:t>
            </a:r>
          </a:p>
        </p:txBody>
      </p:sp>
      <p:graphicFrame>
        <p:nvGraphicFramePr>
          <p:cNvPr id="6" name="Table 5">
            <a:extLst>
              <a:ext uri="{FF2B5EF4-FFF2-40B4-BE49-F238E27FC236}">
                <a16:creationId xmlns:a16="http://schemas.microsoft.com/office/drawing/2014/main" id="{6D21883F-87AF-40D9-C545-2B14ACF6613B}"/>
              </a:ext>
            </a:extLst>
          </p:cNvPr>
          <p:cNvGraphicFramePr>
            <a:graphicFrameLocks noGrp="1"/>
          </p:cNvGraphicFramePr>
          <p:nvPr>
            <p:extLst>
              <p:ext uri="{D42A27DB-BD31-4B8C-83A1-F6EECF244321}">
                <p14:modId xmlns:p14="http://schemas.microsoft.com/office/powerpoint/2010/main" val="1177222767"/>
              </p:ext>
            </p:extLst>
          </p:nvPr>
        </p:nvGraphicFramePr>
        <p:xfrm>
          <a:off x="1259843" y="2138291"/>
          <a:ext cx="9853634" cy="3200400"/>
        </p:xfrm>
        <a:graphic>
          <a:graphicData uri="http://schemas.openxmlformats.org/drawingml/2006/table">
            <a:tbl>
              <a:tblPr firstRow="1" bandRow="1">
                <a:tableStyleId>{5C22544A-7EE6-4342-B048-85BDC9FD1C3A}</a:tableStyleId>
              </a:tblPr>
              <a:tblGrid>
                <a:gridCol w="1820982">
                  <a:extLst>
                    <a:ext uri="{9D8B030D-6E8A-4147-A177-3AD203B41FA5}">
                      <a16:colId xmlns:a16="http://schemas.microsoft.com/office/drawing/2014/main" val="216774055"/>
                    </a:ext>
                  </a:extLst>
                </a:gridCol>
                <a:gridCol w="1927273">
                  <a:extLst>
                    <a:ext uri="{9D8B030D-6E8A-4147-A177-3AD203B41FA5}">
                      <a16:colId xmlns:a16="http://schemas.microsoft.com/office/drawing/2014/main" val="2116461258"/>
                    </a:ext>
                  </a:extLst>
                </a:gridCol>
                <a:gridCol w="2405576">
                  <a:extLst>
                    <a:ext uri="{9D8B030D-6E8A-4147-A177-3AD203B41FA5}">
                      <a16:colId xmlns:a16="http://schemas.microsoft.com/office/drawing/2014/main" val="117921276"/>
                    </a:ext>
                  </a:extLst>
                </a:gridCol>
                <a:gridCol w="1941341">
                  <a:extLst>
                    <a:ext uri="{9D8B030D-6E8A-4147-A177-3AD203B41FA5}">
                      <a16:colId xmlns:a16="http://schemas.microsoft.com/office/drawing/2014/main" val="3417391249"/>
                    </a:ext>
                  </a:extLst>
                </a:gridCol>
                <a:gridCol w="1758462">
                  <a:extLst>
                    <a:ext uri="{9D8B030D-6E8A-4147-A177-3AD203B41FA5}">
                      <a16:colId xmlns:a16="http://schemas.microsoft.com/office/drawing/2014/main" val="1057405160"/>
                    </a:ext>
                  </a:extLst>
                </a:gridCol>
              </a:tblGrid>
              <a:tr h="370840">
                <a:tc>
                  <a:txBody>
                    <a:bodyPr/>
                    <a:lstStyle/>
                    <a:p>
                      <a:pPr algn="ctr"/>
                      <a:r>
                        <a:rPr lang="en-IN" sz="2400" dirty="0">
                          <a:latin typeface="Bell MT" panose="02020503060305020303" pitchFamily="18" charset="0"/>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Bell MT" panose="02020503060305020303" pitchFamily="18" charset="0"/>
                        </a:rPr>
                        <a:t>Gaussian NB</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Multinomial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Bernaulli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532903"/>
                  </a:ext>
                </a:extLst>
              </a:tr>
              <a:tr h="370840">
                <a:tc>
                  <a:txBody>
                    <a:bodyPr/>
                    <a:lstStyle/>
                    <a:p>
                      <a:pPr marL="457200" indent="-457200">
                        <a:buFont typeface="+mj-lt"/>
                        <a:buAutoNum type="arabicPeriod"/>
                      </a:pPr>
                      <a:r>
                        <a:rPr lang="en-US" sz="2400" dirty="0">
                          <a:latin typeface="Bell MT" panose="02020503060305020303" pitchFamily="18" charset="0"/>
                        </a:rPr>
                        <a:t>Accuracy</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78.99 %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82.62 %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82.43 %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64.47 %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550817"/>
                  </a:ext>
                </a:extLst>
              </a:tr>
              <a:tr h="370840">
                <a:tc>
                  <a:txBody>
                    <a:bodyPr/>
                    <a:lstStyle/>
                    <a:p>
                      <a:pPr marL="457200" indent="-457200">
                        <a:buFont typeface="+mj-lt"/>
                        <a:buAutoNum type="arabicPeriod" startAt="2"/>
                      </a:pPr>
                      <a:r>
                        <a:rPr lang="en-US" sz="2400" dirty="0">
                          <a:latin typeface="Bell MT" panose="02020503060305020303" pitchFamily="18" charset="0"/>
                        </a:rPr>
                        <a:t>Runtime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0.004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0.007 msec.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0.006 msec.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0.186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896625"/>
                  </a:ext>
                </a:extLst>
              </a:tr>
              <a:tr h="370840">
                <a:tc>
                  <a:txBody>
                    <a:bodyPr/>
                    <a:lstStyle/>
                    <a:p>
                      <a:pPr marL="457200" indent="-457200">
                        <a:buFont typeface="+mj-lt"/>
                        <a:buAutoNum type="arabicPeriod" startAt="3"/>
                      </a:pPr>
                      <a:r>
                        <a:rPr lang="en-US" sz="2400" dirty="0">
                          <a:latin typeface="Bell MT" panose="02020503060305020303" pitchFamily="18" charset="0"/>
                        </a:rPr>
                        <a:t>TP</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5595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6330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5309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781238"/>
                  </a:ext>
                </a:extLst>
              </a:tr>
              <a:tr h="370840">
                <a:tc>
                  <a:txBody>
                    <a:bodyPr/>
                    <a:lstStyle/>
                    <a:p>
                      <a:pPr marL="457200" indent="-457200">
                        <a:buFont typeface="+mj-lt"/>
                        <a:buAutoNum type="arabicPeriod" startAt="4"/>
                      </a:pPr>
                      <a:r>
                        <a:rPr lang="en-US" sz="2400" dirty="0">
                          <a:latin typeface="Bell MT" panose="02020503060305020303" pitchFamily="18" charset="0"/>
                        </a:rPr>
                        <a:t>TN</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5932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4282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461895"/>
                  </a:ext>
                </a:extLst>
              </a:tr>
              <a:tr h="370840">
                <a:tc>
                  <a:txBody>
                    <a:bodyPr/>
                    <a:lstStyle/>
                    <a:p>
                      <a:pPr marL="457200" indent="-457200">
                        <a:buFont typeface="+mj-lt"/>
                        <a:buAutoNum type="arabicPeriod" startAt="5"/>
                      </a:pPr>
                      <a:r>
                        <a:rPr lang="en-US" sz="2400" dirty="0">
                          <a:latin typeface="Bell MT" panose="02020503060305020303" pitchFamily="18" charset="0"/>
                        </a:rPr>
                        <a:t>FP</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1248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1310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1472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3122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432949"/>
                  </a:ext>
                </a:extLst>
              </a:tr>
              <a:tr h="370840">
                <a:tc>
                  <a:txBody>
                    <a:bodyPr/>
                    <a:lstStyle/>
                    <a:p>
                      <a:pPr marL="457200" indent="-457200">
                        <a:buFont typeface="+mj-lt"/>
                        <a:buAutoNum type="arabicPeriod" startAt="6"/>
                      </a:pPr>
                      <a:r>
                        <a:rPr lang="en-US" sz="2400" dirty="0">
                          <a:latin typeface="Bell MT" panose="02020503060305020303" pitchFamily="18" charset="0"/>
                        </a:rPr>
                        <a:t>FN</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1876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1274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1141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2162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717734"/>
                  </a:ext>
                </a:extLst>
              </a:tr>
            </a:tbl>
          </a:graphicData>
        </a:graphic>
      </p:graphicFrame>
    </p:spTree>
    <p:extLst>
      <p:ext uri="{BB962C8B-B14F-4D97-AF65-F5344CB8AC3E}">
        <p14:creationId xmlns:p14="http://schemas.microsoft.com/office/powerpoint/2010/main" val="1417079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87001B-641D-11E5-BBF8-4E293F6D0F18}"/>
              </a:ext>
            </a:extLst>
          </p:cNvPr>
          <p:cNvSpPr txBox="1"/>
          <p:nvPr/>
        </p:nvSpPr>
        <p:spPr>
          <a:xfrm>
            <a:off x="517587" y="1601199"/>
            <a:ext cx="7149305" cy="461665"/>
          </a:xfrm>
          <a:prstGeom prst="rect">
            <a:avLst/>
          </a:prstGeom>
          <a:noFill/>
        </p:spPr>
        <p:txBody>
          <a:bodyPr wrap="square" rtlCol="0">
            <a:spAutoFit/>
          </a:bodyPr>
          <a:lstStyle/>
          <a:p>
            <a:pPr marL="457200" indent="-457200" algn="just">
              <a:buFont typeface="+mj-lt"/>
              <a:buAutoNum type="arabicPeriod" startAt="3"/>
            </a:pPr>
            <a:r>
              <a:rPr lang="en-US" sz="2400" b="1" dirty="0">
                <a:latin typeface="Bell MT" panose="02020503060305020303" pitchFamily="18" charset="0"/>
                <a:cs typeface="Arial" panose="020B0604020202020204" pitchFamily="34" charset="0"/>
              </a:rPr>
              <a:t>Comparison with the state-of-the-art literature</a:t>
            </a:r>
          </a:p>
        </p:txBody>
      </p:sp>
      <p:graphicFrame>
        <p:nvGraphicFramePr>
          <p:cNvPr id="2" name="Table 2">
            <a:extLst>
              <a:ext uri="{FF2B5EF4-FFF2-40B4-BE49-F238E27FC236}">
                <a16:creationId xmlns:a16="http://schemas.microsoft.com/office/drawing/2014/main" id="{695E4104-08EF-27F8-A306-B848F603AB8C}"/>
              </a:ext>
            </a:extLst>
          </p:cNvPr>
          <p:cNvGraphicFramePr>
            <a:graphicFrameLocks noGrp="1"/>
          </p:cNvGraphicFramePr>
          <p:nvPr>
            <p:extLst>
              <p:ext uri="{D42A27DB-BD31-4B8C-83A1-F6EECF244321}">
                <p14:modId xmlns:p14="http://schemas.microsoft.com/office/powerpoint/2010/main" val="665464265"/>
              </p:ext>
            </p:extLst>
          </p:nvPr>
        </p:nvGraphicFramePr>
        <p:xfrm>
          <a:off x="1094370" y="2888968"/>
          <a:ext cx="10863176" cy="2103120"/>
        </p:xfrm>
        <a:graphic>
          <a:graphicData uri="http://schemas.openxmlformats.org/drawingml/2006/table">
            <a:tbl>
              <a:tblPr firstRow="1" bandRow="1">
                <a:tableStyleId>{5C22544A-7EE6-4342-B048-85BDC9FD1C3A}</a:tableStyleId>
              </a:tblPr>
              <a:tblGrid>
                <a:gridCol w="1800665">
                  <a:extLst>
                    <a:ext uri="{9D8B030D-6E8A-4147-A177-3AD203B41FA5}">
                      <a16:colId xmlns:a16="http://schemas.microsoft.com/office/drawing/2014/main" val="3423979977"/>
                    </a:ext>
                  </a:extLst>
                </a:gridCol>
                <a:gridCol w="1188720">
                  <a:extLst>
                    <a:ext uri="{9D8B030D-6E8A-4147-A177-3AD203B41FA5}">
                      <a16:colId xmlns:a16="http://schemas.microsoft.com/office/drawing/2014/main" val="660329243"/>
                    </a:ext>
                  </a:extLst>
                </a:gridCol>
                <a:gridCol w="1181686">
                  <a:extLst>
                    <a:ext uri="{9D8B030D-6E8A-4147-A177-3AD203B41FA5}">
                      <a16:colId xmlns:a16="http://schemas.microsoft.com/office/drawing/2014/main" val="2427888595"/>
                    </a:ext>
                  </a:extLst>
                </a:gridCol>
                <a:gridCol w="1195754">
                  <a:extLst>
                    <a:ext uri="{9D8B030D-6E8A-4147-A177-3AD203B41FA5}">
                      <a16:colId xmlns:a16="http://schemas.microsoft.com/office/drawing/2014/main" val="390431968"/>
                    </a:ext>
                  </a:extLst>
                </a:gridCol>
                <a:gridCol w="1195754">
                  <a:extLst>
                    <a:ext uri="{9D8B030D-6E8A-4147-A177-3AD203B41FA5}">
                      <a16:colId xmlns:a16="http://schemas.microsoft.com/office/drawing/2014/main" val="1424467072"/>
                    </a:ext>
                  </a:extLst>
                </a:gridCol>
                <a:gridCol w="1427871">
                  <a:extLst>
                    <a:ext uri="{9D8B030D-6E8A-4147-A177-3AD203B41FA5}">
                      <a16:colId xmlns:a16="http://schemas.microsoft.com/office/drawing/2014/main" val="401959723"/>
                    </a:ext>
                  </a:extLst>
                </a:gridCol>
                <a:gridCol w="1434905">
                  <a:extLst>
                    <a:ext uri="{9D8B030D-6E8A-4147-A177-3AD203B41FA5}">
                      <a16:colId xmlns:a16="http://schemas.microsoft.com/office/drawing/2014/main" val="806709773"/>
                    </a:ext>
                  </a:extLst>
                </a:gridCol>
                <a:gridCol w="1437821">
                  <a:extLst>
                    <a:ext uri="{9D8B030D-6E8A-4147-A177-3AD203B41FA5}">
                      <a16:colId xmlns:a16="http://schemas.microsoft.com/office/drawing/2014/main" val="2799005042"/>
                    </a:ext>
                  </a:extLst>
                </a:gridCol>
              </a:tblGrid>
              <a:tr h="557628">
                <a:tc>
                  <a:txBody>
                    <a:bodyPr/>
                    <a:lstStyle/>
                    <a:p>
                      <a:pPr algn="ctr"/>
                      <a:r>
                        <a:rPr lang="en-IN" sz="2400" dirty="0">
                          <a:latin typeface="Bell MT" panose="02020503060305020303" pitchFamily="18" charset="0"/>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Bell MT" panose="02020503060305020303" pitchFamily="18" charset="0"/>
                        </a:rPr>
                        <a:t>G. NB</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M.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B. NB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Paper 1</a:t>
                      </a:r>
                    </a:p>
                    <a:p>
                      <a:pPr algn="ctr"/>
                      <a:r>
                        <a:rPr lang="en-IN" sz="2400" dirty="0">
                          <a:latin typeface="Bell MT" panose="02020503060305020303" pitchFamily="18" charset="0"/>
                        </a:rPr>
                        <a:t>Ref. no.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Paper 2</a:t>
                      </a:r>
                    </a:p>
                    <a:p>
                      <a:pPr algn="ctr"/>
                      <a:r>
                        <a:rPr lang="en-IN" sz="2400" dirty="0">
                          <a:latin typeface="Bell MT" panose="02020503060305020303" pitchFamily="18" charset="0"/>
                        </a:rPr>
                        <a:t>Ref. no.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Paper 3</a:t>
                      </a:r>
                    </a:p>
                    <a:p>
                      <a:pPr algn="ctr"/>
                      <a:r>
                        <a:rPr lang="en-IN" sz="2400" dirty="0">
                          <a:latin typeface="Bell MT" panose="02020503060305020303" pitchFamily="18" charset="0"/>
                        </a:rPr>
                        <a:t>Ref. no.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3306"/>
                  </a:ext>
                </a:extLst>
              </a:tr>
              <a:tr h="370840">
                <a:tc>
                  <a:txBody>
                    <a:bodyPr/>
                    <a:lstStyle/>
                    <a:p>
                      <a:pPr marL="457200" indent="-457200">
                        <a:buFont typeface="+mj-lt"/>
                        <a:buAutoNum type="arabicPeriod"/>
                      </a:pPr>
                      <a:r>
                        <a:rPr lang="en-US" sz="2400" dirty="0">
                          <a:latin typeface="Bell MT" panose="02020503060305020303" pitchFamily="18" charset="0"/>
                        </a:rPr>
                        <a:t>Accuracy</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78.99 %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82.62 %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82.43 %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64.47 %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89.20 %</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67.19 %</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91.98 %</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542745"/>
                  </a:ext>
                </a:extLst>
              </a:tr>
              <a:tr h="370840">
                <a:tc>
                  <a:txBody>
                    <a:bodyPr/>
                    <a:lstStyle/>
                    <a:p>
                      <a:pPr marL="457200" indent="-457200">
                        <a:buFont typeface="+mj-lt"/>
                        <a:buAutoNum type="arabicPeriod" startAt="2"/>
                      </a:pPr>
                      <a:r>
                        <a:rPr lang="en-US" sz="2400" dirty="0">
                          <a:latin typeface="Bell MT" panose="02020503060305020303" pitchFamily="18" charset="0"/>
                        </a:rPr>
                        <a:t>Runtime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0.004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0.007 msec.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Bell MT" panose="02020503060305020303" pitchFamily="18" charset="0"/>
                        </a:rPr>
                        <a:t>0.006 msec.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Bell MT" panose="02020503060305020303" pitchFamily="18" charset="0"/>
                        </a:rPr>
                        <a:t>0.186 msec.</a:t>
                      </a: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Bell MT" panose="0202050306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953058"/>
                  </a:ext>
                </a:extLst>
              </a:tr>
            </a:tbl>
          </a:graphicData>
        </a:graphic>
      </p:graphicFrame>
      <p:graphicFrame>
        <p:nvGraphicFramePr>
          <p:cNvPr id="4" name="Table 6">
            <a:extLst>
              <a:ext uri="{FF2B5EF4-FFF2-40B4-BE49-F238E27FC236}">
                <a16:creationId xmlns:a16="http://schemas.microsoft.com/office/drawing/2014/main" id="{38213722-4333-2AD9-91F5-514729808F73}"/>
              </a:ext>
            </a:extLst>
          </p:cNvPr>
          <p:cNvGraphicFramePr>
            <a:graphicFrameLocks noGrp="1"/>
          </p:cNvGraphicFramePr>
          <p:nvPr>
            <p:extLst>
              <p:ext uri="{D42A27DB-BD31-4B8C-83A1-F6EECF244321}">
                <p14:modId xmlns:p14="http://schemas.microsoft.com/office/powerpoint/2010/main" val="2578642232"/>
              </p:ext>
            </p:extLst>
          </p:nvPr>
        </p:nvGraphicFramePr>
        <p:xfrm>
          <a:off x="2890134" y="2377453"/>
          <a:ext cx="4776763" cy="518160"/>
        </p:xfrm>
        <a:graphic>
          <a:graphicData uri="http://schemas.openxmlformats.org/drawingml/2006/table">
            <a:tbl>
              <a:tblPr firstRow="1" bandRow="1">
                <a:tableStyleId>{5C22544A-7EE6-4342-B048-85BDC9FD1C3A}</a:tableStyleId>
              </a:tblPr>
              <a:tblGrid>
                <a:gridCol w="4776763">
                  <a:extLst>
                    <a:ext uri="{9D8B030D-6E8A-4147-A177-3AD203B41FA5}">
                      <a16:colId xmlns:a16="http://schemas.microsoft.com/office/drawing/2014/main" val="1369141385"/>
                    </a:ext>
                  </a:extLst>
                </a:gridCol>
              </a:tblGrid>
              <a:tr h="370840">
                <a:tc>
                  <a:txBody>
                    <a:bodyPr/>
                    <a:lstStyle/>
                    <a:p>
                      <a:pPr algn="ctr"/>
                      <a:r>
                        <a:rPr lang="en-IN" sz="2800" dirty="0">
                          <a:latin typeface="Bell MT" panose="02020503060305020303" pitchFamily="18" charset="0"/>
                        </a:rPr>
                        <a:t>Proposed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345347"/>
                  </a:ext>
                </a:extLst>
              </a:tr>
            </a:tbl>
          </a:graphicData>
        </a:graphic>
      </p:graphicFrame>
      <p:cxnSp>
        <p:nvCxnSpPr>
          <p:cNvPr id="6" name="Straight Connector 5">
            <a:extLst>
              <a:ext uri="{FF2B5EF4-FFF2-40B4-BE49-F238E27FC236}">
                <a16:creationId xmlns:a16="http://schemas.microsoft.com/office/drawing/2014/main" id="{3420AD42-6BEE-8D44-E449-5C5713043976}"/>
              </a:ext>
            </a:extLst>
          </p:cNvPr>
          <p:cNvCxnSpPr>
            <a:cxnSpLocks/>
          </p:cNvCxnSpPr>
          <p:nvPr/>
        </p:nvCxnSpPr>
        <p:spPr>
          <a:xfrm>
            <a:off x="11127549" y="4557933"/>
            <a:ext cx="2250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E165E2-492F-4B3E-A2CE-DB9928398DCB}"/>
              </a:ext>
            </a:extLst>
          </p:cNvPr>
          <p:cNvCxnSpPr>
            <a:cxnSpLocks/>
          </p:cNvCxnSpPr>
          <p:nvPr/>
        </p:nvCxnSpPr>
        <p:spPr>
          <a:xfrm>
            <a:off x="9690304" y="4555585"/>
            <a:ext cx="2250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1008F3-FE51-78F8-95B2-093AD46A446B}"/>
              </a:ext>
            </a:extLst>
          </p:cNvPr>
          <p:cNvCxnSpPr>
            <a:cxnSpLocks/>
          </p:cNvCxnSpPr>
          <p:nvPr/>
        </p:nvCxnSpPr>
        <p:spPr>
          <a:xfrm>
            <a:off x="8238983" y="4553237"/>
            <a:ext cx="2250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51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5A02D-6D4F-A5B7-55A0-E390DED34146}"/>
              </a:ext>
            </a:extLst>
          </p:cNvPr>
          <p:cNvSpPr/>
          <p:nvPr/>
        </p:nvSpPr>
        <p:spPr>
          <a:xfrm>
            <a:off x="1795669" y="676928"/>
            <a:ext cx="8600660" cy="769441"/>
          </a:xfrm>
          <a:prstGeom prst="rect">
            <a:avLst/>
          </a:prstGeom>
          <a:noFill/>
        </p:spPr>
        <p:txBody>
          <a:bodyPr wrap="square" lIns="91440" tIns="45720" rIns="91440" bIns="45720">
            <a:spAutoFit/>
          </a:bodyPr>
          <a:lstStyle/>
          <a:p>
            <a:pPr algn="ctr"/>
            <a:r>
              <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 &amp; FUTURE SCOPE</a:t>
            </a:r>
          </a:p>
        </p:txBody>
      </p:sp>
      <p:sp>
        <p:nvSpPr>
          <p:cNvPr id="6" name="TextBox 5">
            <a:extLst>
              <a:ext uri="{FF2B5EF4-FFF2-40B4-BE49-F238E27FC236}">
                <a16:creationId xmlns:a16="http://schemas.microsoft.com/office/drawing/2014/main" id="{B92AB3A9-DA9D-F655-829B-10AF0FD4EFF7}"/>
              </a:ext>
            </a:extLst>
          </p:cNvPr>
          <p:cNvSpPr txBox="1"/>
          <p:nvPr/>
        </p:nvSpPr>
        <p:spPr>
          <a:xfrm>
            <a:off x="385891" y="1852926"/>
            <a:ext cx="11420215" cy="3785652"/>
          </a:xfrm>
          <a:prstGeom prst="rect">
            <a:avLst/>
          </a:prstGeom>
          <a:noFill/>
        </p:spPr>
        <p:txBody>
          <a:bodyPr wrap="square" rtlCol="0">
            <a:spAutoFit/>
          </a:bodyPr>
          <a:lstStyle/>
          <a:p>
            <a:pPr marL="342900" indent="-342900" algn="just" rtl="0">
              <a:buFont typeface="Arial" panose="020B0604020202020204" pitchFamily="34" charset="0"/>
              <a:buChar char="•"/>
            </a:pPr>
            <a:r>
              <a:rPr lang="en-US" sz="2400" i="0" dirty="0">
                <a:solidFill>
                  <a:srgbClr val="000000"/>
                </a:solidFill>
                <a:effectLst/>
                <a:latin typeface="Bell MT" panose="02020503060305020303" pitchFamily="18" charset="0"/>
              </a:rPr>
              <a:t>Results &amp; Analysis shows that multinomial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aïve </a:t>
            </a:r>
            <a:r>
              <a:rPr lang="en-US" sz="2400" dirty="0">
                <a:solidFill>
                  <a:srgbClr val="000000"/>
                </a:solidFill>
                <a:latin typeface="Bell MT" panose="02020503060305020303" pitchFamily="18" charset="0"/>
              </a:rPr>
              <a:t>b</a:t>
            </a:r>
            <a:r>
              <a:rPr lang="en-US" sz="2400" i="0" dirty="0">
                <a:solidFill>
                  <a:srgbClr val="000000"/>
                </a:solidFill>
                <a:effectLst/>
                <a:latin typeface="Bell MT" panose="02020503060305020303" pitchFamily="18" charset="0"/>
              </a:rPr>
              <a:t>ayes model and bernaulli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aïve </a:t>
            </a:r>
            <a:r>
              <a:rPr lang="en-US" sz="2400" dirty="0">
                <a:solidFill>
                  <a:srgbClr val="000000"/>
                </a:solidFill>
                <a:latin typeface="Bell MT" panose="02020503060305020303" pitchFamily="18" charset="0"/>
              </a:rPr>
              <a:t>b</a:t>
            </a:r>
            <a:r>
              <a:rPr lang="en-US" sz="2400" i="0" dirty="0">
                <a:solidFill>
                  <a:srgbClr val="000000"/>
                </a:solidFill>
                <a:effectLst/>
                <a:latin typeface="Bell MT" panose="02020503060305020303" pitchFamily="18" charset="0"/>
              </a:rPr>
              <a:t>ayes model have higher classification accuracy than gaussian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aïve </a:t>
            </a:r>
            <a:r>
              <a:rPr lang="en-US" sz="2400" dirty="0">
                <a:solidFill>
                  <a:srgbClr val="000000"/>
                </a:solidFill>
                <a:latin typeface="Bell MT" panose="02020503060305020303" pitchFamily="18" charset="0"/>
              </a:rPr>
              <a:t>b</a:t>
            </a:r>
            <a:r>
              <a:rPr lang="en-US" sz="2400" i="0" dirty="0">
                <a:solidFill>
                  <a:srgbClr val="000000"/>
                </a:solidFill>
                <a:effectLst/>
                <a:latin typeface="Bell MT" panose="02020503060305020303" pitchFamily="18" charset="0"/>
              </a:rPr>
              <a:t>ayes model and k-nearest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eighbors model.</a:t>
            </a:r>
          </a:p>
          <a:p>
            <a:pPr marL="342900" indent="-342900" algn="just" rtl="0">
              <a:buFont typeface="Arial" panose="020B0604020202020204" pitchFamily="34" charset="0"/>
              <a:buChar char="•"/>
            </a:pPr>
            <a:endParaRPr lang="en-US" sz="2400" dirty="0">
              <a:solidFill>
                <a:srgbClr val="000000"/>
              </a:solidFill>
              <a:latin typeface="Bell MT" panose="02020503060305020303" pitchFamily="18" charset="0"/>
            </a:endParaRPr>
          </a:p>
          <a:p>
            <a:pPr marL="342900" indent="-342900" algn="just" rtl="0">
              <a:buFont typeface="Arial" panose="020B0604020202020204" pitchFamily="34" charset="0"/>
              <a:buChar char="•"/>
            </a:pPr>
            <a:r>
              <a:rPr lang="en-US" sz="2400" i="0" dirty="0">
                <a:solidFill>
                  <a:srgbClr val="000000"/>
                </a:solidFill>
                <a:effectLst/>
                <a:latin typeface="Bell MT" panose="02020503060305020303" pitchFamily="18" charset="0"/>
              </a:rPr>
              <a:t>Both multinomial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aïve </a:t>
            </a:r>
            <a:r>
              <a:rPr lang="en-US" sz="2400" dirty="0">
                <a:solidFill>
                  <a:srgbClr val="000000"/>
                </a:solidFill>
                <a:latin typeface="Bell MT" panose="02020503060305020303" pitchFamily="18" charset="0"/>
              </a:rPr>
              <a:t>b</a:t>
            </a:r>
            <a:r>
              <a:rPr lang="en-US" sz="2400" i="0" dirty="0">
                <a:solidFill>
                  <a:srgbClr val="000000"/>
                </a:solidFill>
                <a:effectLst/>
                <a:latin typeface="Bell MT" panose="02020503060305020303" pitchFamily="18" charset="0"/>
              </a:rPr>
              <a:t>ayes model, bernaulli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aïve </a:t>
            </a:r>
            <a:r>
              <a:rPr lang="en-US" sz="2400" dirty="0">
                <a:solidFill>
                  <a:srgbClr val="000000"/>
                </a:solidFill>
                <a:latin typeface="Bell MT" panose="02020503060305020303" pitchFamily="18" charset="0"/>
              </a:rPr>
              <a:t>b</a:t>
            </a:r>
            <a:r>
              <a:rPr lang="en-US" sz="2400" i="0" dirty="0">
                <a:solidFill>
                  <a:srgbClr val="000000"/>
                </a:solidFill>
                <a:effectLst/>
                <a:latin typeface="Bell MT" panose="02020503060305020303" pitchFamily="18" charset="0"/>
              </a:rPr>
              <a:t>ayes model and gaussian </a:t>
            </a:r>
            <a:r>
              <a:rPr lang="en-US" sz="2400" dirty="0">
                <a:solidFill>
                  <a:srgbClr val="000000"/>
                </a:solidFill>
                <a:latin typeface="Bell MT" panose="02020503060305020303" pitchFamily="18" charset="0"/>
              </a:rPr>
              <a:t>n</a:t>
            </a:r>
            <a:r>
              <a:rPr lang="en-US" sz="2400" i="0" dirty="0">
                <a:solidFill>
                  <a:srgbClr val="000000"/>
                </a:solidFill>
                <a:effectLst/>
                <a:latin typeface="Bell MT" panose="02020503060305020303" pitchFamily="18" charset="0"/>
              </a:rPr>
              <a:t>aïve </a:t>
            </a:r>
            <a:r>
              <a:rPr lang="en-US" sz="2400" dirty="0">
                <a:solidFill>
                  <a:srgbClr val="000000"/>
                </a:solidFill>
                <a:latin typeface="Bell MT" panose="02020503060305020303" pitchFamily="18" charset="0"/>
              </a:rPr>
              <a:t>b</a:t>
            </a:r>
            <a:r>
              <a:rPr lang="en-US" sz="2400" i="0" dirty="0">
                <a:solidFill>
                  <a:srgbClr val="000000"/>
                </a:solidFill>
                <a:effectLst/>
                <a:latin typeface="Bell MT" panose="02020503060305020303" pitchFamily="18" charset="0"/>
              </a:rPr>
              <a:t>ayes model tends to classify faster than k-nearest neighbors model.</a:t>
            </a:r>
          </a:p>
          <a:p>
            <a:pPr marL="342900" indent="-342900" algn="just" rtl="0">
              <a:buFont typeface="Arial" panose="020B0604020202020204" pitchFamily="34" charset="0"/>
              <a:buChar char="•"/>
            </a:pPr>
            <a:endParaRPr lang="en-US" sz="2400" dirty="0">
              <a:solidFill>
                <a:srgbClr val="000000"/>
              </a:solidFill>
              <a:latin typeface="Bell MT" panose="02020503060305020303" pitchFamily="18" charset="0"/>
            </a:endParaRPr>
          </a:p>
          <a:p>
            <a:pPr marL="342900" indent="-342900" algn="just" rtl="0">
              <a:buFont typeface="Arial" panose="020B0604020202020204" pitchFamily="34" charset="0"/>
              <a:buChar char="•"/>
            </a:pPr>
            <a:r>
              <a:rPr lang="en-US" sz="2400" i="0" dirty="0">
                <a:solidFill>
                  <a:srgbClr val="000000"/>
                </a:solidFill>
                <a:effectLst/>
                <a:latin typeface="Bell MT" panose="02020503060305020303" pitchFamily="18" charset="0"/>
              </a:rPr>
              <a:t>These models can be enhanced to increase the classification accuracy.</a:t>
            </a:r>
          </a:p>
          <a:p>
            <a:pPr marL="342900" indent="-342900" algn="just" rtl="0">
              <a:buFont typeface="Arial" panose="020B0604020202020204" pitchFamily="34" charset="0"/>
              <a:buChar char="•"/>
            </a:pPr>
            <a:endParaRPr lang="en-US" sz="2400" dirty="0">
              <a:solidFill>
                <a:srgbClr val="000000"/>
              </a:solidFill>
              <a:latin typeface="Bell MT" panose="02020503060305020303" pitchFamily="18" charset="0"/>
            </a:endParaRPr>
          </a:p>
          <a:p>
            <a:pPr marL="342900" indent="-342900" algn="just" rtl="0">
              <a:buFont typeface="Arial" panose="020B0604020202020204" pitchFamily="34" charset="0"/>
              <a:buChar char="•"/>
            </a:pPr>
            <a:r>
              <a:rPr lang="en-US" sz="2400" i="0" dirty="0">
                <a:solidFill>
                  <a:srgbClr val="000000"/>
                </a:solidFill>
                <a:effectLst/>
                <a:latin typeface="Bell MT" panose="02020503060305020303" pitchFamily="18" charset="0"/>
              </a:rPr>
              <a:t>These models can be improved to deal with sarcastic tweets.</a:t>
            </a:r>
          </a:p>
        </p:txBody>
      </p:sp>
    </p:spTree>
    <p:extLst>
      <p:ext uri="{BB962C8B-B14F-4D97-AF65-F5344CB8AC3E}">
        <p14:creationId xmlns:p14="http://schemas.microsoft.com/office/powerpoint/2010/main" val="2549812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161FF7-1A26-D5C5-0FDD-4382DFD58B6F}"/>
              </a:ext>
            </a:extLst>
          </p:cNvPr>
          <p:cNvSpPr/>
          <p:nvPr/>
        </p:nvSpPr>
        <p:spPr>
          <a:xfrm>
            <a:off x="4193868" y="433901"/>
            <a:ext cx="3804264" cy="769441"/>
          </a:xfrm>
          <a:prstGeom prst="rect">
            <a:avLst/>
          </a:prstGeom>
          <a:noFill/>
        </p:spPr>
        <p:txBody>
          <a:bodyPr wrap="square" lIns="91440" tIns="45720" rIns="91440" bIns="45720">
            <a:spAutoFit/>
          </a:bodyPr>
          <a:lstStyle/>
          <a:p>
            <a:pPr algn="ctr"/>
            <a:r>
              <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C6849A85-5214-EBF2-99A0-D602C850ECB3}"/>
              </a:ext>
            </a:extLst>
          </p:cNvPr>
          <p:cNvSpPr txBox="1"/>
          <p:nvPr/>
        </p:nvSpPr>
        <p:spPr>
          <a:xfrm>
            <a:off x="337624" y="1616661"/>
            <a:ext cx="11516752"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[1]</a:t>
            </a:r>
            <a:r>
              <a:rPr lang="en-US" sz="2000" dirty="0">
                <a:latin typeface="Bell MT" panose="02020503060305020303" pitchFamily="18" charset="0"/>
              </a:rPr>
              <a:t> Kumar, H. M., Harish, B. S., &amp; Darshan, H. K. (2018). Sentiment Analysis on IMDb Movie Reviews Using Hybrid Feature Extraction Method. International Journal of Interactive Multimedia &amp; Artificial Intelligence, 5(5).</a:t>
            </a:r>
          </a:p>
          <a:p>
            <a:pPr algn="just"/>
            <a:endParaRPr lang="en-US" sz="2000" dirty="0">
              <a:latin typeface="Bell MT" panose="02020503060305020303" pitchFamily="18" charset="0"/>
            </a:endParaRPr>
          </a:p>
          <a:p>
            <a:pPr algn="just"/>
            <a:r>
              <a:rPr lang="en-US" sz="2000" dirty="0">
                <a:latin typeface="Times New Roman" panose="02020603050405020304" pitchFamily="18" charset="0"/>
                <a:cs typeface="Times New Roman" panose="02020603050405020304" pitchFamily="18" charset="0"/>
              </a:rPr>
              <a:t>[2]</a:t>
            </a:r>
            <a:r>
              <a:rPr lang="en-US" sz="2000" dirty="0">
                <a:latin typeface="Bell MT" panose="02020503060305020303" pitchFamily="18" charset="0"/>
              </a:rPr>
              <a:t> Brar, G. S., &amp; Sharma, A. (2018). Sentiment analysis of movie review using supervised machine learning techniques. International Journal of Applied Engineering Research, 13(16), 12788-12791.</a:t>
            </a:r>
          </a:p>
          <a:p>
            <a:pPr algn="just"/>
            <a:endParaRPr lang="en-US" sz="2000" dirty="0">
              <a:latin typeface="Bell MT" panose="02020503060305020303" pitchFamily="18" charset="0"/>
            </a:endParaRPr>
          </a:p>
          <a:p>
            <a:pPr algn="just"/>
            <a:r>
              <a:rPr lang="en-US" sz="2000" dirty="0">
                <a:latin typeface="Times New Roman" panose="02020603050405020304" pitchFamily="18" charset="0"/>
                <a:cs typeface="Times New Roman" panose="02020603050405020304" pitchFamily="18" charset="0"/>
              </a:rPr>
              <a:t>[3]</a:t>
            </a:r>
            <a:r>
              <a:rPr lang="en-US" sz="2000" dirty="0">
                <a:latin typeface="Bell MT" panose="02020503060305020303" pitchFamily="18" charset="0"/>
              </a:rPr>
              <a:t> Ali, N. M., Abd El Hamid, M. M., &amp; Youssif, A. (2019). Sentiment analysis for movies reviews dataset using deep learning models. International Journal of Data Mining &amp; Knowledge Management Process (IJDKP) Vol, 9.</a:t>
            </a:r>
          </a:p>
          <a:p>
            <a:pPr algn="just"/>
            <a:endParaRPr lang="en-US" sz="2000" dirty="0">
              <a:latin typeface="Bell MT" panose="02020503060305020303" pitchFamily="18" charset="0"/>
            </a:endParaRPr>
          </a:p>
          <a:p>
            <a:pPr algn="just"/>
            <a:r>
              <a:rPr lang="en-US" sz="2000" dirty="0">
                <a:latin typeface="Times New Roman" panose="02020603050405020304" pitchFamily="18" charset="0"/>
                <a:cs typeface="Times New Roman" panose="02020603050405020304" pitchFamily="18" charset="0"/>
              </a:rPr>
              <a:t>[4]</a:t>
            </a:r>
            <a:r>
              <a:rPr lang="en-US" sz="2000" dirty="0">
                <a:latin typeface="Bell MT" panose="02020503060305020303" pitchFamily="18" charset="0"/>
              </a:rPr>
              <a:t> Onalaja, S., Romero, E., &amp; Yun, B. (2021). Aspect-based Sentiment Analysis of Movie Reviews. SMU Data Science Review, 5(3), 10.</a:t>
            </a:r>
          </a:p>
          <a:p>
            <a:pPr algn="just"/>
            <a:endParaRPr lang="en-US" sz="2000" dirty="0">
              <a:latin typeface="Bell MT" panose="02020503060305020303" pitchFamily="18" charset="0"/>
            </a:endParaRPr>
          </a:p>
          <a:p>
            <a:pPr algn="just"/>
            <a:r>
              <a:rPr lang="en-US" sz="2000" dirty="0">
                <a:latin typeface="Times New Roman" panose="02020603050405020304" pitchFamily="18" charset="0"/>
                <a:cs typeface="Times New Roman" panose="02020603050405020304" pitchFamily="18" charset="0"/>
              </a:rPr>
              <a:t>[5]</a:t>
            </a:r>
            <a:r>
              <a:rPr lang="en-US" sz="2000" dirty="0">
                <a:latin typeface="Bell MT" panose="02020503060305020303" pitchFamily="18" charset="0"/>
              </a:rPr>
              <a:t> Ullah, K., Rashad, A., Khan, M., Ghadi, Y., Aljuaid, H., &amp; Nawaz, Z. (2022). A Deep Neural Network-Based Approach for Sentiment Analysis of Movie Reviews. Complexity, 2022.</a:t>
            </a:r>
          </a:p>
        </p:txBody>
      </p:sp>
    </p:spTree>
    <p:extLst>
      <p:ext uri="{BB962C8B-B14F-4D97-AF65-F5344CB8AC3E}">
        <p14:creationId xmlns:p14="http://schemas.microsoft.com/office/powerpoint/2010/main" val="3837653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D371AA-AF09-9616-3FA3-9BCA05CE728F}"/>
              </a:ext>
            </a:extLst>
          </p:cNvPr>
          <p:cNvSpPr/>
          <p:nvPr/>
        </p:nvSpPr>
        <p:spPr>
          <a:xfrm>
            <a:off x="2207659" y="2644170"/>
            <a:ext cx="7776681"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latin typeface="Bell MT" panose="02020503060305020303" pitchFamily="18" charset="0"/>
                <a:cs typeface="Times New Roman" panose="02020603050405020304" pitchFamily="18" charset="0"/>
              </a:rPr>
              <a:t>THANK YOU</a:t>
            </a:r>
          </a:p>
        </p:txBody>
      </p:sp>
    </p:spTree>
    <p:extLst>
      <p:ext uri="{BB962C8B-B14F-4D97-AF65-F5344CB8AC3E}">
        <p14:creationId xmlns:p14="http://schemas.microsoft.com/office/powerpoint/2010/main" val="422438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DDB53-9131-A73C-4817-676EFEDFBD6F}"/>
              </a:ext>
            </a:extLst>
          </p:cNvPr>
          <p:cNvSpPr/>
          <p:nvPr/>
        </p:nvSpPr>
        <p:spPr>
          <a:xfrm>
            <a:off x="4191104" y="743391"/>
            <a:ext cx="3809792" cy="769441"/>
          </a:xfrm>
          <a:prstGeom prst="rect">
            <a:avLst/>
          </a:prstGeom>
          <a:noFill/>
        </p:spPr>
        <p:txBody>
          <a:bodyPr wrap="square" lIns="91440" tIns="45720" rIns="91440" bIns="45720">
            <a:spAutoFit/>
          </a:bodyPr>
          <a:lstStyle/>
          <a:p>
            <a:pPr algn="ctr"/>
            <a:r>
              <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MOTIVATION</a:t>
            </a:r>
          </a:p>
        </p:txBody>
      </p:sp>
      <p:sp>
        <p:nvSpPr>
          <p:cNvPr id="3" name="TextBox 2">
            <a:extLst>
              <a:ext uri="{FF2B5EF4-FFF2-40B4-BE49-F238E27FC236}">
                <a16:creationId xmlns:a16="http://schemas.microsoft.com/office/drawing/2014/main" id="{D40937BB-D3CC-4B13-D943-6021BF32B33E}"/>
              </a:ext>
            </a:extLst>
          </p:cNvPr>
          <p:cNvSpPr txBox="1"/>
          <p:nvPr/>
        </p:nvSpPr>
        <p:spPr>
          <a:xfrm>
            <a:off x="428504" y="2167099"/>
            <a:ext cx="11334992"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effectLst/>
                <a:latin typeface="Bell MT" panose="02020503060305020303" pitchFamily="18" charset="0"/>
              </a:rPr>
              <a:t>Since humans express their thoughts and feelings more openly than ever before, m</a:t>
            </a:r>
            <a:r>
              <a:rPr lang="en-US" sz="2400" dirty="0">
                <a:latin typeface="Bell MT" panose="02020503060305020303" pitchFamily="18" charset="0"/>
              </a:rPr>
              <a:t>ovie rating system</a:t>
            </a:r>
            <a:r>
              <a:rPr lang="en-US" sz="2400" dirty="0">
                <a:effectLst/>
                <a:latin typeface="Bell MT" panose="02020503060305020303" pitchFamily="18" charset="0"/>
              </a:rPr>
              <a:t> is fast becoming an essential tool to monitor and understand sentiment in all types of data.</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Automatically analyzing customer feedback, such as opinions in survey responses and social media conversations, allows brands to learn what makes customers happy or frustrated, so that they can tailor products and services to meet their customer’s needs.</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Movie Rating System, helps political organizations in understanding the behavior of voters.</a:t>
            </a:r>
          </a:p>
        </p:txBody>
      </p:sp>
    </p:spTree>
    <p:extLst>
      <p:ext uri="{BB962C8B-B14F-4D97-AF65-F5344CB8AC3E}">
        <p14:creationId xmlns:p14="http://schemas.microsoft.com/office/powerpoint/2010/main" val="74431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D5CBD7-C55C-F5C4-DAAC-6BF4BFC6C528}"/>
              </a:ext>
            </a:extLst>
          </p:cNvPr>
          <p:cNvSpPr/>
          <p:nvPr/>
        </p:nvSpPr>
        <p:spPr>
          <a:xfrm>
            <a:off x="3131640" y="518104"/>
            <a:ext cx="5928713" cy="769441"/>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307BFE-7850-8D49-3FBE-1CECAB405A6F}"/>
              </a:ext>
            </a:extLst>
          </p:cNvPr>
          <p:cNvSpPr txBox="1"/>
          <p:nvPr/>
        </p:nvSpPr>
        <p:spPr>
          <a:xfrm>
            <a:off x="419683" y="1409142"/>
            <a:ext cx="11352628"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effectLst/>
                <a:latin typeface="Bell MT" panose="02020503060305020303" pitchFamily="18" charset="0"/>
              </a:rPr>
              <a:t>In the year 2018, H. M. Keerthi Kumar et. al.</a:t>
            </a:r>
            <a:r>
              <a:rPr lang="en-US" sz="2400" baseline="30000" dirty="0">
                <a:effectLst/>
                <a:latin typeface="Times New Roman" panose="02020603050405020304" pitchFamily="18" charset="0"/>
                <a:cs typeface="Times New Roman" panose="02020603050405020304" pitchFamily="18" charset="0"/>
              </a:rPr>
              <a:t>[1]</a:t>
            </a:r>
            <a:r>
              <a:rPr lang="en-US" sz="2400" dirty="0">
                <a:effectLst/>
                <a:latin typeface="Bell MT" panose="02020503060305020303" pitchFamily="18" charset="0"/>
              </a:rPr>
              <a:t> used hybrid </a:t>
            </a:r>
            <a:r>
              <a:rPr lang="en-US" sz="2400" dirty="0">
                <a:latin typeface="Bell MT" panose="02020503060305020303" pitchFamily="18" charset="0"/>
              </a:rPr>
              <a:t>f</a:t>
            </a:r>
            <a:r>
              <a:rPr lang="en-US" sz="2400" dirty="0">
                <a:effectLst/>
                <a:latin typeface="Bell MT" panose="02020503060305020303" pitchFamily="18" charset="0"/>
              </a:rPr>
              <a:t>eature </a:t>
            </a:r>
            <a:r>
              <a:rPr lang="en-US" sz="2400" dirty="0">
                <a:latin typeface="Bell MT" panose="02020503060305020303" pitchFamily="18" charset="0"/>
              </a:rPr>
              <a:t>e</a:t>
            </a:r>
            <a:r>
              <a:rPr lang="en-US" sz="2400" dirty="0">
                <a:effectLst/>
                <a:latin typeface="Bell MT" panose="02020503060305020303" pitchFamily="18" charset="0"/>
              </a:rPr>
              <a:t>xtraction </a:t>
            </a:r>
            <a:r>
              <a:rPr lang="en-US" sz="2400" dirty="0">
                <a:latin typeface="Bell MT" panose="02020503060305020303" pitchFamily="18" charset="0"/>
              </a:rPr>
              <a:t>m</a:t>
            </a:r>
            <a:r>
              <a:rPr lang="en-US" sz="2400" dirty="0">
                <a:effectLst/>
                <a:latin typeface="Bell MT" panose="02020503060305020303" pitchFamily="18" charset="0"/>
              </a:rPr>
              <a:t>ethod where the features are extracted by using both statistical and lexicon methods.</a:t>
            </a:r>
          </a:p>
          <a:p>
            <a:pPr marL="342900" indent="-342900" algn="just">
              <a:buFont typeface="Arial" panose="020B0604020202020204" pitchFamily="34" charset="0"/>
              <a:buChar char="•"/>
            </a:pPr>
            <a:endParaRPr lang="en-US" sz="2400" dirty="0">
              <a:effectLst/>
              <a:latin typeface="Bell MT" panose="02020503060305020303" pitchFamily="18" charset="0"/>
            </a:endParaRPr>
          </a:p>
          <a:p>
            <a:pPr marL="342900" indent="-342900" algn="just">
              <a:buFont typeface="Arial" panose="020B0604020202020204" pitchFamily="34" charset="0"/>
              <a:buChar char="•"/>
            </a:pPr>
            <a:r>
              <a:rPr lang="en-US" sz="2400" dirty="0">
                <a:effectLst/>
                <a:latin typeface="Bell MT" panose="02020503060305020303" pitchFamily="18" charset="0"/>
              </a:rPr>
              <a:t>In the year 2018, Gurshobit Singh Brar et. </a:t>
            </a:r>
            <a:r>
              <a:rPr lang="en-US" sz="2400" dirty="0">
                <a:latin typeface="Bell MT" panose="02020503060305020303" pitchFamily="18" charset="0"/>
              </a:rPr>
              <a:t>a</a:t>
            </a:r>
            <a:r>
              <a:rPr lang="en-US" sz="2400" dirty="0">
                <a:effectLst/>
                <a:latin typeface="Bell MT" panose="02020503060305020303" pitchFamily="18" charset="0"/>
              </a:rPr>
              <a:t>l.</a:t>
            </a:r>
            <a:r>
              <a:rPr lang="en-US" sz="2400" baseline="30000" dirty="0">
                <a:effectLst/>
                <a:latin typeface="Times New Roman" panose="02020603050405020304" pitchFamily="18" charset="0"/>
                <a:cs typeface="Times New Roman" panose="02020603050405020304" pitchFamily="18" charset="0"/>
              </a:rPr>
              <a:t>[2]</a:t>
            </a:r>
            <a:r>
              <a:rPr lang="en-US" sz="2400" baseline="30000" dirty="0">
                <a:effectLst/>
                <a:latin typeface="Bell MT" panose="02020503060305020303" pitchFamily="18" charset="0"/>
                <a:cs typeface="Times New Roman" panose="02020603050405020304" pitchFamily="18" charset="0"/>
              </a:rPr>
              <a:t> </a:t>
            </a:r>
            <a:r>
              <a:rPr lang="en-US" sz="2400" dirty="0">
                <a:effectLst/>
                <a:latin typeface="Bell MT" panose="02020503060305020303" pitchFamily="18" charset="0"/>
              </a:rPr>
              <a:t>proposed sentiment analysis system of movie review using supervised machine learning techniques.</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effectLst/>
                <a:latin typeface="Bell MT" panose="02020503060305020303" pitchFamily="18" charset="0"/>
              </a:rPr>
              <a:t>In the year 2019, Nehal Mohamed Ali et. al.</a:t>
            </a:r>
            <a:r>
              <a:rPr lang="en-US" sz="2400" baseline="30000" dirty="0">
                <a:effectLst/>
                <a:latin typeface="Times New Roman" panose="02020603050405020304" pitchFamily="18" charset="0"/>
                <a:cs typeface="Times New Roman" panose="02020603050405020304" pitchFamily="18" charset="0"/>
              </a:rPr>
              <a:t>[3]</a:t>
            </a:r>
            <a:r>
              <a:rPr lang="en-US" sz="2400" dirty="0">
                <a:effectLst/>
                <a:latin typeface="Bell MT" panose="02020503060305020303" pitchFamily="18" charset="0"/>
              </a:rPr>
              <a:t> proposed sentiment analysis system of movie reviews using deep learning.</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effectLst/>
                <a:latin typeface="Bell MT" panose="02020503060305020303" pitchFamily="18" charset="0"/>
              </a:rPr>
              <a:t>In the year 2021, Samuel Onalaja et. </a:t>
            </a:r>
            <a:r>
              <a:rPr lang="en-US" sz="2400" dirty="0">
                <a:latin typeface="Bell MT" panose="02020503060305020303" pitchFamily="18" charset="0"/>
              </a:rPr>
              <a:t>a</a:t>
            </a:r>
            <a:r>
              <a:rPr lang="en-US" sz="2400" dirty="0">
                <a:effectLst/>
                <a:latin typeface="Bell MT" panose="02020503060305020303" pitchFamily="18" charset="0"/>
              </a:rPr>
              <a:t>l.</a:t>
            </a:r>
            <a:r>
              <a:rPr lang="en-US" sz="2400" baseline="30000" dirty="0">
                <a:effectLst/>
                <a:latin typeface="Times New Roman" panose="02020603050405020304" pitchFamily="18" charset="0"/>
                <a:cs typeface="Times New Roman" panose="02020603050405020304" pitchFamily="18" charset="0"/>
              </a:rPr>
              <a:t>[4]</a:t>
            </a:r>
            <a:r>
              <a:rPr lang="en-US" sz="2400" dirty="0">
                <a:effectLst/>
                <a:latin typeface="Bell MT" panose="02020503060305020303" pitchFamily="18" charset="0"/>
              </a:rPr>
              <a:t> proposed aspect-based approach sentiment analysis system of movie reviews.</a:t>
            </a:r>
            <a:endParaRPr lang="en-US" sz="2400" dirty="0">
              <a:latin typeface="Bell MT" panose="02020503060305020303" pitchFamily="18" charset="0"/>
            </a:endParaRP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effectLst/>
                <a:latin typeface="Bell MT" panose="02020503060305020303" pitchFamily="18" charset="0"/>
              </a:rPr>
              <a:t>In the year 2022, Kifayat Ullah et. </a:t>
            </a:r>
            <a:r>
              <a:rPr lang="en-US" sz="2400" dirty="0">
                <a:latin typeface="Bell MT" panose="02020503060305020303" pitchFamily="18" charset="0"/>
              </a:rPr>
              <a:t>a</a:t>
            </a:r>
            <a:r>
              <a:rPr lang="en-US" sz="2400" dirty="0">
                <a:effectLst/>
                <a:latin typeface="Bell MT" panose="02020503060305020303" pitchFamily="18" charset="0"/>
              </a:rPr>
              <a:t>l.</a:t>
            </a:r>
            <a:r>
              <a:rPr lang="en-US" sz="2400" baseline="30000" dirty="0">
                <a:effectLst/>
                <a:latin typeface="Times New Roman" panose="02020603050405020304" pitchFamily="18" charset="0"/>
                <a:cs typeface="Times New Roman" panose="02020603050405020304" pitchFamily="18" charset="0"/>
              </a:rPr>
              <a:t>[5]</a:t>
            </a:r>
            <a:r>
              <a:rPr lang="en-US" sz="2400" dirty="0">
                <a:effectLst/>
                <a:latin typeface="Bell MT" panose="02020503060305020303" pitchFamily="18" charset="0"/>
              </a:rPr>
              <a:t> proposed deep </a:t>
            </a:r>
            <a:r>
              <a:rPr lang="en-US" sz="2400" dirty="0">
                <a:latin typeface="Bell MT" panose="02020503060305020303" pitchFamily="18" charset="0"/>
              </a:rPr>
              <a:t>n</a:t>
            </a:r>
            <a:r>
              <a:rPr lang="en-US" sz="2400" dirty="0">
                <a:effectLst/>
                <a:latin typeface="Bell MT" panose="02020503060305020303" pitchFamily="18" charset="0"/>
              </a:rPr>
              <a:t>eural </a:t>
            </a:r>
            <a:r>
              <a:rPr lang="en-US" sz="2400" dirty="0">
                <a:latin typeface="Bell MT" panose="02020503060305020303" pitchFamily="18" charset="0"/>
              </a:rPr>
              <a:t>n</a:t>
            </a:r>
            <a:r>
              <a:rPr lang="en-US" sz="2400" dirty="0">
                <a:effectLst/>
                <a:latin typeface="Bell MT" panose="02020503060305020303" pitchFamily="18" charset="0"/>
              </a:rPr>
              <a:t>etwork-based </a:t>
            </a:r>
            <a:r>
              <a:rPr lang="en-US" sz="2400" dirty="0">
                <a:latin typeface="Bell MT" panose="02020503060305020303" pitchFamily="18" charset="0"/>
              </a:rPr>
              <a:t>a</a:t>
            </a:r>
            <a:r>
              <a:rPr lang="en-US" sz="2400" dirty="0">
                <a:effectLst/>
                <a:latin typeface="Bell MT" panose="02020503060305020303" pitchFamily="18" charset="0"/>
              </a:rPr>
              <a:t>pproach for </a:t>
            </a:r>
            <a:r>
              <a:rPr lang="en-US" sz="2400" dirty="0">
                <a:latin typeface="Bell MT" panose="02020503060305020303" pitchFamily="18" charset="0"/>
              </a:rPr>
              <a:t>s</a:t>
            </a:r>
            <a:r>
              <a:rPr lang="en-US" sz="2400" dirty="0">
                <a:effectLst/>
                <a:latin typeface="Bell MT" panose="02020503060305020303" pitchFamily="18" charset="0"/>
              </a:rPr>
              <a:t>entiment </a:t>
            </a:r>
            <a:r>
              <a:rPr lang="en-US" sz="2400" dirty="0">
                <a:latin typeface="Bell MT" panose="02020503060305020303" pitchFamily="18" charset="0"/>
              </a:rPr>
              <a:t>a</a:t>
            </a:r>
            <a:r>
              <a:rPr lang="en-US" sz="2400" dirty="0">
                <a:effectLst/>
                <a:latin typeface="Bell MT" panose="02020503060305020303" pitchFamily="18" charset="0"/>
              </a:rPr>
              <a:t>nalysis of </a:t>
            </a:r>
            <a:r>
              <a:rPr lang="en-US" sz="2400" dirty="0">
                <a:latin typeface="Bell MT" panose="02020503060305020303" pitchFamily="18" charset="0"/>
              </a:rPr>
              <a:t>m</a:t>
            </a:r>
            <a:r>
              <a:rPr lang="en-US" sz="2400" dirty="0">
                <a:effectLst/>
                <a:latin typeface="Bell MT" panose="02020503060305020303" pitchFamily="18" charset="0"/>
              </a:rPr>
              <a:t>ovie reviews.</a:t>
            </a:r>
          </a:p>
        </p:txBody>
      </p:sp>
    </p:spTree>
    <p:extLst>
      <p:ext uri="{BB962C8B-B14F-4D97-AF65-F5344CB8AC3E}">
        <p14:creationId xmlns:p14="http://schemas.microsoft.com/office/powerpoint/2010/main" val="218639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023917-3546-D4EE-2051-C97781E0B5CC}"/>
              </a:ext>
            </a:extLst>
          </p:cNvPr>
          <p:cNvSpPr/>
          <p:nvPr/>
        </p:nvSpPr>
        <p:spPr>
          <a:xfrm>
            <a:off x="4288787" y="743391"/>
            <a:ext cx="3614426" cy="769441"/>
          </a:xfrm>
          <a:prstGeom prst="rect">
            <a:avLst/>
          </a:prstGeom>
          <a:noFill/>
        </p:spPr>
        <p:txBody>
          <a:bodyPr wrap="square" lIns="91440" tIns="45720" rIns="91440" bIns="45720">
            <a:spAutoFit/>
          </a:bodyPr>
          <a:lstStyle/>
          <a:p>
            <a:pPr algn="ctr"/>
            <a:r>
              <a:rPr lang="en-US" sz="4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75D06C2C-79CE-0BC5-31BF-9D5C040FB1C6}"/>
              </a:ext>
            </a:extLst>
          </p:cNvPr>
          <p:cNvSpPr txBox="1"/>
          <p:nvPr/>
        </p:nvSpPr>
        <p:spPr>
          <a:xfrm>
            <a:off x="748748" y="2299620"/>
            <a:ext cx="1069450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Bell MT" panose="02020503060305020303" pitchFamily="18" charset="0"/>
              </a:rPr>
              <a:t>C</a:t>
            </a:r>
            <a:r>
              <a:rPr lang="en-US" sz="2400" dirty="0">
                <a:effectLst/>
                <a:latin typeface="Bell MT" panose="02020503060305020303" pitchFamily="18" charset="0"/>
              </a:rPr>
              <a:t>lassify tweets on the basis of positive and negative sentiments.</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Design and develop sentiment analysis system using machine learning.</a:t>
            </a:r>
          </a:p>
          <a:p>
            <a:pPr marL="342900" indent="-342900" algn="just">
              <a:buFont typeface="Arial" panose="020B0604020202020204" pitchFamily="34" charset="0"/>
              <a:buChar char="•"/>
            </a:pPr>
            <a:endParaRPr lang="en-US" sz="2400" dirty="0">
              <a:latin typeface="Bell MT" panose="02020503060305020303" pitchFamily="18" charset="0"/>
            </a:endParaRPr>
          </a:p>
          <a:p>
            <a:pPr marL="342900" indent="-342900" algn="just">
              <a:buFont typeface="Arial" panose="020B0604020202020204" pitchFamily="34" charset="0"/>
              <a:buChar char="•"/>
            </a:pPr>
            <a:r>
              <a:rPr lang="en-US" sz="2400" dirty="0">
                <a:latin typeface="Bell MT" panose="02020503060305020303" pitchFamily="18" charset="0"/>
              </a:rPr>
              <a:t>Comparative analysis of machine learning algorithm.</a:t>
            </a:r>
          </a:p>
        </p:txBody>
      </p:sp>
    </p:spTree>
    <p:extLst>
      <p:ext uri="{BB962C8B-B14F-4D97-AF65-F5344CB8AC3E}">
        <p14:creationId xmlns:p14="http://schemas.microsoft.com/office/powerpoint/2010/main" val="245120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FBC826-36AD-E893-8317-CCC640818849}"/>
              </a:ext>
            </a:extLst>
          </p:cNvPr>
          <p:cNvSpPr/>
          <p:nvPr/>
        </p:nvSpPr>
        <p:spPr>
          <a:xfrm>
            <a:off x="3178845" y="981930"/>
            <a:ext cx="5834310" cy="769441"/>
          </a:xfrm>
          <a:prstGeom prst="rect">
            <a:avLst/>
          </a:prstGeom>
          <a:noFill/>
        </p:spPr>
        <p:txBody>
          <a:bodyPr wrap="square" lIns="91440" tIns="45720" rIns="91440" bIns="45720">
            <a:spAutoFit/>
          </a:bodyPr>
          <a:lstStyle/>
          <a:p>
            <a:pPr algn="ctr"/>
            <a:r>
              <a:rPr lang="en-U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a:t>
            </a:r>
          </a:p>
        </p:txBody>
      </p:sp>
      <p:sp>
        <p:nvSpPr>
          <p:cNvPr id="2" name="TextBox 1">
            <a:extLst>
              <a:ext uri="{FF2B5EF4-FFF2-40B4-BE49-F238E27FC236}">
                <a16:creationId xmlns:a16="http://schemas.microsoft.com/office/drawing/2014/main" id="{085F49BA-DD64-8B69-0F5B-7E5AFC294A7A}"/>
              </a:ext>
            </a:extLst>
          </p:cNvPr>
          <p:cNvSpPr txBox="1"/>
          <p:nvPr/>
        </p:nvSpPr>
        <p:spPr>
          <a:xfrm>
            <a:off x="653791" y="2274838"/>
            <a:ext cx="10884418" cy="3046988"/>
          </a:xfrm>
          <a:prstGeom prst="rect">
            <a:avLst/>
          </a:prstGeom>
          <a:noFill/>
        </p:spPr>
        <p:txBody>
          <a:bodyPr wrap="square" rtlCol="0">
            <a:spAutoFit/>
          </a:bodyPr>
          <a:lstStyle/>
          <a:p>
            <a:pPr algn="just"/>
            <a:r>
              <a:rPr lang="en-US" sz="2400" dirty="0">
                <a:latin typeface="Bell MT" panose="02020503060305020303" pitchFamily="18" charset="0"/>
              </a:rPr>
              <a:t>Machine Learning is a branch of artificial intelligence (AI) and computer science which focuses on the use of data and algorithms to imitate the way that humans learn. So, m</a:t>
            </a:r>
            <a:r>
              <a:rPr lang="en-US" sz="2400" dirty="0">
                <a:effectLst/>
                <a:latin typeface="Bell MT" panose="02020503060305020303" pitchFamily="18" charset="0"/>
              </a:rPr>
              <a:t>achine learning is a technique where the machine learns from the available data that it reads and automates accordingly. Machine </a:t>
            </a:r>
            <a:r>
              <a:rPr lang="en-US" sz="2400" dirty="0">
                <a:latin typeface="Bell MT" panose="02020503060305020303" pitchFamily="18" charset="0"/>
              </a:rPr>
              <a:t>L</a:t>
            </a:r>
            <a:r>
              <a:rPr lang="en-US" sz="2400" dirty="0">
                <a:effectLst/>
                <a:latin typeface="Bell MT" panose="02020503060305020303" pitchFamily="18" charset="0"/>
              </a:rPr>
              <a:t>earning</a:t>
            </a:r>
            <a:r>
              <a:rPr lang="en-US" sz="2400" dirty="0">
                <a:latin typeface="Bell MT" panose="02020503060305020303" pitchFamily="18" charset="0"/>
              </a:rPr>
              <a:t> is done in two ways:</a:t>
            </a:r>
          </a:p>
          <a:p>
            <a:pPr algn="just"/>
            <a:endParaRPr lang="en-US" sz="2400" dirty="0">
              <a:latin typeface="Bell MT" panose="02020503060305020303" pitchFamily="18" charset="0"/>
            </a:endParaRPr>
          </a:p>
          <a:p>
            <a:pPr marL="457200" indent="-457200" algn="just">
              <a:buAutoNum type="arabicParenR"/>
            </a:pPr>
            <a:r>
              <a:rPr lang="en-US" sz="2400" dirty="0">
                <a:latin typeface="Bell MT" panose="02020503060305020303" pitchFamily="18" charset="0"/>
              </a:rPr>
              <a:t>Supervised Learning</a:t>
            </a:r>
          </a:p>
          <a:p>
            <a:pPr marL="457200" indent="-457200" algn="just">
              <a:buAutoNum type="arabicParenR"/>
            </a:pPr>
            <a:endParaRPr lang="en-US" sz="2400" dirty="0">
              <a:latin typeface="Bell MT" panose="02020503060305020303" pitchFamily="18" charset="0"/>
            </a:endParaRPr>
          </a:p>
          <a:p>
            <a:pPr marL="457200" indent="-457200" algn="just">
              <a:buAutoNum type="arabicParenR"/>
            </a:pPr>
            <a:r>
              <a:rPr lang="en-US" sz="2400" dirty="0">
                <a:latin typeface="Bell MT" panose="02020503060305020303" pitchFamily="18" charset="0"/>
              </a:rPr>
              <a:t>Unsupervised Learning</a:t>
            </a:r>
          </a:p>
        </p:txBody>
      </p:sp>
    </p:spTree>
    <p:extLst>
      <p:ext uri="{BB962C8B-B14F-4D97-AF65-F5344CB8AC3E}">
        <p14:creationId xmlns:p14="http://schemas.microsoft.com/office/powerpoint/2010/main" val="106119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4A0E12B-5EDA-2D92-1033-DBCE2ED5A9AB}"/>
              </a:ext>
            </a:extLst>
          </p:cNvPr>
          <p:cNvSpPr/>
          <p:nvPr/>
        </p:nvSpPr>
        <p:spPr>
          <a:xfrm>
            <a:off x="671815" y="356624"/>
            <a:ext cx="3462997"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Supervised</a:t>
            </a:r>
            <a:r>
              <a:rPr lang="en-US" sz="2800" b="1" dirty="0">
                <a:solidFill>
                  <a:schemeClr val="tx1"/>
                </a:solidFill>
                <a:effectLst/>
                <a:latin typeface="Bell MT" panose="02020503060305020303" pitchFamily="18" charset="0"/>
                <a:ea typeface="Tahoma" panose="020B0604030504040204" pitchFamily="34" charset="0"/>
                <a:cs typeface="Arial" panose="020B0604020202020204" pitchFamily="34" charset="0"/>
              </a:rPr>
              <a:t> Learning</a:t>
            </a:r>
          </a:p>
        </p:txBody>
      </p:sp>
      <p:pic>
        <p:nvPicPr>
          <p:cNvPr id="64" name="Picture 63">
            <a:extLst>
              <a:ext uri="{FF2B5EF4-FFF2-40B4-BE49-F238E27FC236}">
                <a16:creationId xmlns:a16="http://schemas.microsoft.com/office/drawing/2014/main" id="{A8359E44-1D13-D074-15C9-017022CB5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074" y="2623931"/>
            <a:ext cx="7747851" cy="3630413"/>
          </a:xfrm>
          <a:prstGeom prst="rect">
            <a:avLst/>
          </a:prstGeom>
        </p:spPr>
      </p:pic>
      <p:sp>
        <p:nvSpPr>
          <p:cNvPr id="65" name="TextBox 64">
            <a:extLst>
              <a:ext uri="{FF2B5EF4-FFF2-40B4-BE49-F238E27FC236}">
                <a16:creationId xmlns:a16="http://schemas.microsoft.com/office/drawing/2014/main" id="{E7DDACBF-3124-547B-108B-455E35611BFF}"/>
              </a:ext>
            </a:extLst>
          </p:cNvPr>
          <p:cNvSpPr txBox="1"/>
          <p:nvPr/>
        </p:nvSpPr>
        <p:spPr>
          <a:xfrm>
            <a:off x="751207" y="1054271"/>
            <a:ext cx="10689586" cy="1569660"/>
          </a:xfrm>
          <a:prstGeom prst="rect">
            <a:avLst/>
          </a:prstGeom>
          <a:noFill/>
        </p:spPr>
        <p:txBody>
          <a:bodyPr wrap="square" rtlCol="0">
            <a:spAutoFit/>
          </a:bodyPr>
          <a:lstStyle/>
          <a:p>
            <a:pPr algn="just"/>
            <a:r>
              <a:rPr lang="en-US" sz="2400" dirty="0">
                <a:latin typeface="Bell MT" panose="02020503060305020303" pitchFamily="18" charset="0"/>
              </a:rPr>
              <a:t>Supervised learning is where we have input variables (X) and an output variable (Y). We use a machine learning algorithm to learn the mapping function from the input to the output. It is called supervised learning because the process of learning from training data can be thought of as a teacher who is supervising the learning process.</a:t>
            </a:r>
          </a:p>
        </p:txBody>
      </p:sp>
      <p:sp>
        <p:nvSpPr>
          <p:cNvPr id="66" name="TextBox 65">
            <a:extLst>
              <a:ext uri="{FF2B5EF4-FFF2-40B4-BE49-F238E27FC236}">
                <a16:creationId xmlns:a16="http://schemas.microsoft.com/office/drawing/2014/main" id="{5D227ED5-0BB3-C3CF-1F77-74F0C236CDBA}"/>
              </a:ext>
            </a:extLst>
          </p:cNvPr>
          <p:cNvSpPr txBox="1"/>
          <p:nvPr/>
        </p:nvSpPr>
        <p:spPr>
          <a:xfrm>
            <a:off x="751207" y="6270543"/>
            <a:ext cx="10194968" cy="461665"/>
          </a:xfrm>
          <a:prstGeom prst="rect">
            <a:avLst/>
          </a:prstGeom>
          <a:noFill/>
        </p:spPr>
        <p:txBody>
          <a:bodyPr wrap="square" rtlCol="0">
            <a:spAutoFit/>
          </a:bodyPr>
          <a:lstStyle/>
          <a:p>
            <a:pPr algn="just"/>
            <a:r>
              <a:rPr lang="en-US" sz="2400" dirty="0">
                <a:latin typeface="Bell MT" panose="02020503060305020303" pitchFamily="18" charset="0"/>
              </a:rPr>
              <a:t>In the this figure, the teacher explicitly provides information on the input data.</a:t>
            </a:r>
          </a:p>
        </p:txBody>
      </p:sp>
    </p:spTree>
    <p:extLst>
      <p:ext uri="{BB962C8B-B14F-4D97-AF65-F5344CB8AC3E}">
        <p14:creationId xmlns:p14="http://schemas.microsoft.com/office/powerpoint/2010/main" val="378917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E3738C5-7A38-B4E0-4E8E-837EB6B0324D}"/>
              </a:ext>
            </a:extLst>
          </p:cNvPr>
          <p:cNvSpPr/>
          <p:nvPr/>
        </p:nvSpPr>
        <p:spPr>
          <a:xfrm>
            <a:off x="631936" y="362401"/>
            <a:ext cx="3856892" cy="7049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ell MT" panose="02020503060305020303" pitchFamily="18" charset="0"/>
              </a:rPr>
              <a:t>Unsupervised</a:t>
            </a:r>
            <a:r>
              <a:rPr lang="en-US" sz="2800" b="1" dirty="0">
                <a:solidFill>
                  <a:schemeClr val="tx1"/>
                </a:solidFill>
                <a:effectLst/>
                <a:latin typeface="Bell MT" panose="02020503060305020303" pitchFamily="18" charset="0"/>
                <a:ea typeface="Tahoma" panose="020B0604030504040204" pitchFamily="34" charset="0"/>
                <a:cs typeface="Arial" panose="020B0604020202020204" pitchFamily="34" charset="0"/>
              </a:rPr>
              <a:t> Learning</a:t>
            </a:r>
          </a:p>
        </p:txBody>
      </p:sp>
      <p:sp>
        <p:nvSpPr>
          <p:cNvPr id="3" name="TextBox 2">
            <a:extLst>
              <a:ext uri="{FF2B5EF4-FFF2-40B4-BE49-F238E27FC236}">
                <a16:creationId xmlns:a16="http://schemas.microsoft.com/office/drawing/2014/main" id="{6C160A89-D2B8-9689-35CC-6B3A8472C6EC}"/>
              </a:ext>
            </a:extLst>
          </p:cNvPr>
          <p:cNvSpPr txBox="1"/>
          <p:nvPr/>
        </p:nvSpPr>
        <p:spPr>
          <a:xfrm>
            <a:off x="751205" y="1067397"/>
            <a:ext cx="10689586" cy="1200329"/>
          </a:xfrm>
          <a:prstGeom prst="rect">
            <a:avLst/>
          </a:prstGeom>
          <a:noFill/>
        </p:spPr>
        <p:txBody>
          <a:bodyPr wrap="square" rtlCol="0">
            <a:spAutoFit/>
          </a:bodyPr>
          <a:lstStyle/>
          <a:p>
            <a:pPr algn="just"/>
            <a:r>
              <a:rPr lang="en-US" sz="2400" dirty="0">
                <a:latin typeface="Bell MT" panose="02020503060305020303" pitchFamily="18" charset="0"/>
              </a:rPr>
              <a:t>Unsupervised learning is where machine learning algorithms analyze the data and segregate them based on their shape, size and color. It is called unsupervised because no explicit output data is required and can be termed unsupervised.</a:t>
            </a:r>
          </a:p>
        </p:txBody>
      </p:sp>
      <p:sp>
        <p:nvSpPr>
          <p:cNvPr id="6" name="TextBox 5">
            <a:extLst>
              <a:ext uri="{FF2B5EF4-FFF2-40B4-BE49-F238E27FC236}">
                <a16:creationId xmlns:a16="http://schemas.microsoft.com/office/drawing/2014/main" id="{176F6E2C-9FD9-EDF0-6A9E-A9B1B6F5D053}"/>
              </a:ext>
            </a:extLst>
          </p:cNvPr>
          <p:cNvSpPr txBox="1"/>
          <p:nvPr/>
        </p:nvSpPr>
        <p:spPr>
          <a:xfrm>
            <a:off x="607513" y="4821107"/>
            <a:ext cx="10976969" cy="1938992"/>
          </a:xfrm>
          <a:prstGeom prst="rect">
            <a:avLst/>
          </a:prstGeom>
          <a:noFill/>
        </p:spPr>
        <p:txBody>
          <a:bodyPr wrap="square" rtlCol="0">
            <a:spAutoFit/>
          </a:bodyPr>
          <a:lstStyle/>
          <a:p>
            <a:pPr algn="just"/>
            <a:r>
              <a:rPr lang="en-US" sz="2400" dirty="0">
                <a:latin typeface="Bell MT" panose="02020503060305020303" pitchFamily="18" charset="0"/>
              </a:rPr>
              <a:t>In this figure, segregation is done by machine learning algorithms on unlabelled data.</a:t>
            </a:r>
          </a:p>
          <a:p>
            <a:pPr algn="just"/>
            <a:endParaRPr lang="en-US" sz="2400" dirty="0">
              <a:latin typeface="Bell MT" panose="02020503060305020303" pitchFamily="18" charset="0"/>
            </a:endParaRPr>
          </a:p>
          <a:p>
            <a:pPr algn="just"/>
            <a:r>
              <a:rPr lang="en-US" sz="2400" b="1" dirty="0">
                <a:latin typeface="Bell MT" panose="02020503060305020303" pitchFamily="18" charset="0"/>
              </a:rPr>
              <a:t>For this project, </a:t>
            </a:r>
            <a:r>
              <a:rPr lang="en-US" sz="2400" b="1">
                <a:latin typeface="Bell MT" panose="02020503060305020303" pitchFamily="18" charset="0"/>
              </a:rPr>
              <a:t>we used </a:t>
            </a:r>
            <a:r>
              <a:rPr lang="en-US" sz="2400" b="1" dirty="0">
                <a:latin typeface="Bell MT" panose="02020503060305020303" pitchFamily="18" charset="0"/>
              </a:rPr>
              <a:t>Naïve Bayes algorithm and K-Nearest Neighbour (KNN) algorithm for classification of tweets and both are supervised learning algorithms.</a:t>
            </a:r>
          </a:p>
        </p:txBody>
      </p:sp>
      <p:pic>
        <p:nvPicPr>
          <p:cNvPr id="11" name="Picture 10">
            <a:extLst>
              <a:ext uri="{FF2B5EF4-FFF2-40B4-BE49-F238E27FC236}">
                <a16:creationId xmlns:a16="http://schemas.microsoft.com/office/drawing/2014/main" id="{A093A5E7-0A57-1B8D-3DAF-CA97D5226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096" y="2267726"/>
            <a:ext cx="8255804" cy="2468260"/>
          </a:xfrm>
          <a:prstGeom prst="rect">
            <a:avLst/>
          </a:prstGeom>
        </p:spPr>
      </p:pic>
    </p:spTree>
    <p:extLst>
      <p:ext uri="{BB962C8B-B14F-4D97-AF65-F5344CB8AC3E}">
        <p14:creationId xmlns:p14="http://schemas.microsoft.com/office/powerpoint/2010/main" val="2881826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5532</TotalTime>
  <Words>2413</Words>
  <Application>Microsoft Office PowerPoint</Application>
  <PresentationFormat>Widescreen</PresentationFormat>
  <Paragraphs>411</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Algerian</vt:lpstr>
      <vt:lpstr>Arial</vt:lpstr>
      <vt:lpstr>Arial Narrow</vt:lpstr>
      <vt:lpstr>Bell MT</vt:lpstr>
      <vt:lpstr>Calibri</vt:lpstr>
      <vt:lpstr>Calibri Light</vt:lpstr>
      <vt:lpstr>Cambria</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Afaan Beigh</dc:creator>
  <cp:lastModifiedBy>Afaan Beigh</cp:lastModifiedBy>
  <cp:revision>254</cp:revision>
  <dcterms:created xsi:type="dcterms:W3CDTF">2022-08-28T18:20:02Z</dcterms:created>
  <dcterms:modified xsi:type="dcterms:W3CDTF">2023-02-20T04:07:16Z</dcterms:modified>
</cp:coreProperties>
</file>