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app.xml" ContentType="application/vnd.openxmlformats-officedocument.extended-properties+xml"/>
  <Override PartName="/ppt/tags/tag5.xml" ContentType="application/vnd.openxmlformats-officedocument.presentationml.tag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334" r:id="rId2"/>
    <p:sldId id="410" r:id="rId3"/>
    <p:sldId id="477" r:id="rId4"/>
    <p:sldId id="274" r:id="rId5"/>
    <p:sldId id="275" r:id="rId6"/>
    <p:sldId id="292" r:id="rId7"/>
    <p:sldId id="295" r:id="rId8"/>
    <p:sldId id="332" r:id="rId9"/>
    <p:sldId id="478" r:id="rId10"/>
    <p:sldId id="479" r:id="rId11"/>
    <p:sldId id="480" r:id="rId12"/>
    <p:sldId id="276" r:id="rId13"/>
    <p:sldId id="278" r:id="rId14"/>
    <p:sldId id="279" r:id="rId15"/>
    <p:sldId id="280" r:id="rId16"/>
    <p:sldId id="281" r:id="rId17"/>
    <p:sldId id="282" r:id="rId18"/>
    <p:sldId id="283" r:id="rId19"/>
    <p:sldId id="298" r:id="rId20"/>
    <p:sldId id="286" r:id="rId21"/>
    <p:sldId id="287" r:id="rId22"/>
    <p:sldId id="481" r:id="rId23"/>
    <p:sldId id="482" r:id="rId24"/>
    <p:sldId id="483" r:id="rId25"/>
    <p:sldId id="484" r:id="rId26"/>
    <p:sldId id="485" r:id="rId27"/>
    <p:sldId id="486" r:id="rId28"/>
    <p:sldId id="488" r:id="rId29"/>
    <p:sldId id="454" r:id="rId30"/>
    <p:sldId id="489" r:id="rId31"/>
    <p:sldId id="490" r:id="rId32"/>
    <p:sldId id="460" r:id="rId33"/>
    <p:sldId id="462" r:id="rId34"/>
    <p:sldId id="33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8" autoAdjust="0"/>
    <p:restoredTop sz="94660"/>
  </p:normalViewPr>
  <p:slideViewPr>
    <p:cSldViewPr>
      <p:cViewPr varScale="1">
        <p:scale>
          <a:sx n="68" d="100"/>
          <a:sy n="68" d="100"/>
        </p:scale>
        <p:origin x="143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5" y="3251533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4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101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1501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6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792106-8FD2-4EED-A7B3-15C0BD084F0B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79C8603-AB22-4846-8EB9-5426A8AE3C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6" y="216580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09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1" y="2009550"/>
            <a:ext cx="8326438" cy="4025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679C8603-AB22-4846-8EB9-5426A8AE3C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28792106-8FD2-4EED-A7B3-15C0BD084F0B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1242942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2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788">
                <a:solidFill>
                  <a:schemeClr val="bg1"/>
                </a:solidFill>
              </a:defRPr>
            </a:lvl1pPr>
            <a:lvl2pPr>
              <a:defRPr sz="788">
                <a:solidFill>
                  <a:schemeClr val="bg1"/>
                </a:solidFill>
              </a:defRPr>
            </a:lvl2pPr>
            <a:lvl3pPr>
              <a:defRPr sz="788">
                <a:solidFill>
                  <a:schemeClr val="bg1"/>
                </a:solidFill>
              </a:defRPr>
            </a:lvl3pPr>
            <a:lvl4pPr>
              <a:defRPr sz="788">
                <a:solidFill>
                  <a:schemeClr val="bg1"/>
                </a:solidFill>
              </a:defRPr>
            </a:lvl4pPr>
            <a:lvl5pPr>
              <a:defRPr sz="788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41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9C8603-AB22-4846-8EB9-5426A8AE3C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28792106-8FD2-4EED-A7B3-15C0BD084F0B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42942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2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788">
                <a:solidFill>
                  <a:schemeClr val="bg1"/>
                </a:solidFill>
              </a:defRPr>
            </a:lvl1pPr>
            <a:lvl2pPr>
              <a:defRPr sz="788">
                <a:solidFill>
                  <a:schemeClr val="bg1"/>
                </a:solidFill>
              </a:defRPr>
            </a:lvl2pPr>
            <a:lvl3pPr>
              <a:defRPr sz="788">
                <a:solidFill>
                  <a:schemeClr val="bg1"/>
                </a:solidFill>
              </a:defRPr>
            </a:lvl3pPr>
            <a:lvl4pPr>
              <a:defRPr sz="788">
                <a:solidFill>
                  <a:schemeClr val="bg1"/>
                </a:solidFill>
              </a:defRPr>
            </a:lvl4pPr>
            <a:lvl5pPr>
              <a:defRPr sz="788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003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7" y="2009552"/>
            <a:ext cx="4035425" cy="4002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4" y="2009552"/>
            <a:ext cx="4035425" cy="4002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79C8603-AB22-4846-8EB9-5426A8AE3C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fld id="{28792106-8FD2-4EED-A7B3-15C0BD084F0B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242942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1336419"/>
            <a:ext cx="8409163" cy="6412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2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788">
                <a:solidFill>
                  <a:schemeClr val="bg1"/>
                </a:solidFill>
              </a:defRPr>
            </a:lvl1pPr>
            <a:lvl2pPr>
              <a:defRPr sz="788">
                <a:solidFill>
                  <a:schemeClr val="bg1"/>
                </a:solidFill>
              </a:defRPr>
            </a:lvl2pPr>
            <a:lvl3pPr>
              <a:defRPr sz="788">
                <a:solidFill>
                  <a:schemeClr val="bg1"/>
                </a:solidFill>
              </a:defRPr>
            </a:lvl3pPr>
            <a:lvl4pPr>
              <a:defRPr sz="788">
                <a:solidFill>
                  <a:schemeClr val="bg1"/>
                </a:solidFill>
              </a:defRPr>
            </a:lvl4pPr>
            <a:lvl5pPr>
              <a:defRPr sz="788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49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90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2251"/>
              </a:lnSpc>
              <a:spcBef>
                <a:spcPts val="0"/>
              </a:spcBef>
              <a:buNone/>
              <a:defRPr sz="1951" b="0" baseline="0"/>
            </a:lvl1pPr>
            <a:lvl2pPr marL="343037" indent="0">
              <a:buNone/>
              <a:defRPr sz="1501" b="1"/>
            </a:lvl2pPr>
            <a:lvl3pPr marL="686074" indent="0">
              <a:buNone/>
              <a:defRPr sz="1351" b="1"/>
            </a:lvl3pPr>
            <a:lvl4pPr marL="1029111" indent="0">
              <a:buNone/>
              <a:defRPr sz="1200" b="1"/>
            </a:lvl4pPr>
            <a:lvl5pPr marL="1372149" indent="0">
              <a:buNone/>
              <a:defRPr sz="1200" b="1"/>
            </a:lvl5pPr>
            <a:lvl6pPr marL="1715186" indent="0">
              <a:buNone/>
              <a:defRPr sz="1200" b="1"/>
            </a:lvl6pPr>
            <a:lvl7pPr marL="2058223" indent="0">
              <a:buNone/>
              <a:defRPr sz="1200" b="1"/>
            </a:lvl7pPr>
            <a:lvl8pPr marL="2401260" indent="0">
              <a:buNone/>
              <a:defRPr sz="1200" b="1"/>
            </a:lvl8pPr>
            <a:lvl9pPr marL="2744297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2251"/>
              </a:lnSpc>
              <a:spcBef>
                <a:spcPts val="0"/>
              </a:spcBef>
              <a:buNone/>
              <a:defRPr sz="1951" b="0"/>
            </a:lvl1pPr>
            <a:lvl2pPr marL="343037" indent="0">
              <a:buNone/>
              <a:defRPr sz="1501" b="1"/>
            </a:lvl2pPr>
            <a:lvl3pPr marL="686074" indent="0">
              <a:buNone/>
              <a:defRPr sz="1351" b="1"/>
            </a:lvl3pPr>
            <a:lvl4pPr marL="1029111" indent="0">
              <a:buNone/>
              <a:defRPr sz="1200" b="1"/>
            </a:lvl4pPr>
            <a:lvl5pPr marL="1372149" indent="0">
              <a:buNone/>
              <a:defRPr sz="1200" b="1"/>
            </a:lvl5pPr>
            <a:lvl6pPr marL="1715186" indent="0">
              <a:buNone/>
              <a:defRPr sz="1200" b="1"/>
            </a:lvl6pPr>
            <a:lvl7pPr marL="2058223" indent="0">
              <a:buNone/>
              <a:defRPr sz="1200" b="1"/>
            </a:lvl7pPr>
            <a:lvl8pPr marL="2401260" indent="0">
              <a:buNone/>
              <a:defRPr sz="1200" b="1"/>
            </a:lvl8pPr>
            <a:lvl9pPr marL="2744297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679C8603-AB22-4846-8EB9-5426A8AE3C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fld id="{28792106-8FD2-4EED-A7B3-15C0BD084F0B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1242942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2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788">
                <a:solidFill>
                  <a:schemeClr val="bg1"/>
                </a:solidFill>
              </a:defRPr>
            </a:lvl1pPr>
            <a:lvl2pPr>
              <a:defRPr sz="788">
                <a:solidFill>
                  <a:schemeClr val="bg1"/>
                </a:solidFill>
              </a:defRPr>
            </a:lvl2pPr>
            <a:lvl3pPr>
              <a:defRPr sz="788">
                <a:solidFill>
                  <a:schemeClr val="bg1"/>
                </a:solidFill>
              </a:defRPr>
            </a:lvl3pPr>
            <a:lvl4pPr>
              <a:defRPr sz="788">
                <a:solidFill>
                  <a:schemeClr val="bg1"/>
                </a:solidFill>
              </a:defRPr>
            </a:lvl4pPr>
            <a:lvl5pPr>
              <a:defRPr sz="788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73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9" y="2009552"/>
            <a:ext cx="4035425" cy="4002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6" y="2009552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343037" rtl="0" eaLnBrk="1" fontAlgn="auto" latinLnBrk="0" hangingPunct="1">
              <a:lnSpc>
                <a:spcPct val="100000"/>
              </a:lnSpc>
              <a:spcBef>
                <a:spcPts val="1351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1501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679C8603-AB22-4846-8EB9-5426A8AE3C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fld id="{28792106-8FD2-4EED-A7B3-15C0BD084F0B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242942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2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788">
                <a:solidFill>
                  <a:schemeClr val="bg1"/>
                </a:solidFill>
              </a:defRPr>
            </a:lvl1pPr>
            <a:lvl2pPr>
              <a:defRPr sz="788">
                <a:solidFill>
                  <a:schemeClr val="bg1"/>
                </a:solidFill>
              </a:defRPr>
            </a:lvl2pPr>
            <a:lvl3pPr>
              <a:defRPr sz="788">
                <a:solidFill>
                  <a:schemeClr val="bg1"/>
                </a:solidFill>
              </a:defRPr>
            </a:lvl3pPr>
            <a:lvl4pPr>
              <a:defRPr sz="788">
                <a:solidFill>
                  <a:schemeClr val="bg1"/>
                </a:solidFill>
              </a:defRPr>
            </a:lvl4pPr>
            <a:lvl5pPr>
              <a:defRPr sz="788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51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434548" y="4489333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8607" tIns="34303" rIns="68607" bIns="34303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4052" dirty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488" y="4670969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2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8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48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8792106-8FD2-4EED-A7B3-15C0BD084F0B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679C8603-AB22-4846-8EB9-5426A8AE3C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0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4777254"/>
      </p:ext>
    </p:extLst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9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9" y="6451888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788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79C8603-AB22-4846-8EB9-5426A8AE3C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8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788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8792106-8FD2-4EED-A7B3-15C0BD084F0B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5" y="5922341"/>
            <a:ext cx="1709737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50" dirty="0">
                <a:solidFill>
                  <a:srgbClr val="7F7F7F"/>
                </a:solidFill>
              </a:rPr>
              <a:t>12-CRS-0106 REVISED 8 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39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</p:sldLayoutIdLst>
  <p:txStyles>
    <p:titleStyle>
      <a:lvl1pPr algn="l" defTabSz="343037" rtl="0" eaLnBrk="1" fontAlgn="base" hangingPunct="1">
        <a:spcBef>
          <a:spcPct val="0"/>
        </a:spcBef>
        <a:spcAft>
          <a:spcPct val="0"/>
        </a:spcAft>
        <a:defRPr sz="2101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343037" rtl="0" eaLnBrk="1" fontAlgn="base" hangingPunct="1">
        <a:spcBef>
          <a:spcPct val="0"/>
        </a:spcBef>
        <a:spcAft>
          <a:spcPct val="0"/>
        </a:spcAft>
        <a:defRPr sz="2401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343037" rtl="0" eaLnBrk="1" fontAlgn="base" hangingPunct="1">
        <a:spcBef>
          <a:spcPct val="0"/>
        </a:spcBef>
        <a:spcAft>
          <a:spcPct val="0"/>
        </a:spcAft>
        <a:defRPr sz="2401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343037" rtl="0" eaLnBrk="1" fontAlgn="base" hangingPunct="1">
        <a:spcBef>
          <a:spcPct val="0"/>
        </a:spcBef>
        <a:spcAft>
          <a:spcPct val="0"/>
        </a:spcAft>
        <a:defRPr sz="2401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343037" rtl="0" eaLnBrk="1" fontAlgn="base" hangingPunct="1">
        <a:spcBef>
          <a:spcPct val="0"/>
        </a:spcBef>
        <a:spcAft>
          <a:spcPct val="0"/>
        </a:spcAft>
        <a:defRPr sz="2401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343037" algn="l" defTabSz="343037" rtl="0" eaLnBrk="1" fontAlgn="base" hangingPunct="1">
        <a:spcBef>
          <a:spcPct val="0"/>
        </a:spcBef>
        <a:spcAft>
          <a:spcPct val="0"/>
        </a:spcAft>
        <a:defRPr sz="2401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686074" algn="l" defTabSz="343037" rtl="0" eaLnBrk="1" fontAlgn="base" hangingPunct="1">
        <a:spcBef>
          <a:spcPct val="0"/>
        </a:spcBef>
        <a:spcAft>
          <a:spcPct val="0"/>
        </a:spcAft>
        <a:defRPr sz="2401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029111" algn="l" defTabSz="343037" rtl="0" eaLnBrk="1" fontAlgn="base" hangingPunct="1">
        <a:spcBef>
          <a:spcPct val="0"/>
        </a:spcBef>
        <a:spcAft>
          <a:spcPct val="0"/>
        </a:spcAft>
        <a:defRPr sz="2401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372149" algn="l" defTabSz="343037" rtl="0" eaLnBrk="1" fontAlgn="base" hangingPunct="1">
        <a:spcBef>
          <a:spcPct val="0"/>
        </a:spcBef>
        <a:spcAft>
          <a:spcPct val="0"/>
        </a:spcAft>
        <a:defRPr sz="2401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259660" indent="-259660" algn="l" defTabSz="343037" rtl="0" eaLnBrk="1" fontAlgn="base" hangingPunct="1">
        <a:spcBef>
          <a:spcPts val="1351"/>
        </a:spcBef>
        <a:spcAft>
          <a:spcPct val="0"/>
        </a:spcAft>
        <a:buSzPct val="135000"/>
        <a:buBlip>
          <a:blip r:embed="rId14"/>
        </a:buBlip>
        <a:defRPr sz="1801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45472" indent="-136977" algn="l" defTabSz="343037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Lucida Grande" charset="0"/>
        <a:buChar char="–"/>
        <a:defRPr sz="1501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616990" indent="-136977" algn="l" defTabSz="343037" rtl="0" eaLnBrk="1" fontAlgn="base" hangingPunct="1">
        <a:spcBef>
          <a:spcPts val="525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788509" indent="-136977" algn="l" defTabSz="343037" rtl="0" eaLnBrk="1" fontAlgn="base" hangingPunct="1">
        <a:spcBef>
          <a:spcPts val="450"/>
        </a:spcBef>
        <a:spcAft>
          <a:spcPct val="0"/>
        </a:spcAft>
        <a:buClr>
          <a:srgbClr val="595959"/>
        </a:buClr>
        <a:buFont typeface="Arial" charset="0"/>
        <a:buChar char="–"/>
        <a:defRPr sz="12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925486" indent="-136977" algn="l" defTabSz="343037" rtl="0" eaLnBrk="1" fontAlgn="base" hangingPunct="1">
        <a:spcBef>
          <a:spcPts val="450"/>
        </a:spcBef>
        <a:spcAft>
          <a:spcPct val="0"/>
        </a:spcAft>
        <a:buClr>
          <a:srgbClr val="7F7F7F"/>
        </a:buClr>
        <a:buFont typeface="Wingdings" charset="0"/>
        <a:buChar char="§"/>
        <a:defRPr sz="12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886704" indent="-171519" algn="l" defTabSz="343037" rtl="0" eaLnBrk="1" latinLnBrk="0" hangingPunct="1">
        <a:spcBef>
          <a:spcPct val="20000"/>
        </a:spcBef>
        <a:buFont typeface="Arial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6pPr>
      <a:lvl7pPr marL="2229742" indent="-171519" algn="l" defTabSz="343037" rtl="0" eaLnBrk="1" latinLnBrk="0" hangingPunct="1">
        <a:spcBef>
          <a:spcPct val="20000"/>
        </a:spcBef>
        <a:buFont typeface="Arial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7pPr>
      <a:lvl8pPr marL="2572779" indent="-171519" algn="l" defTabSz="343037" rtl="0" eaLnBrk="1" latinLnBrk="0" hangingPunct="1">
        <a:spcBef>
          <a:spcPct val="20000"/>
        </a:spcBef>
        <a:buFont typeface="Arial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8pPr>
      <a:lvl9pPr marL="2915816" indent="-171519" algn="l" defTabSz="343037" rtl="0" eaLnBrk="1" latinLnBrk="0" hangingPunct="1">
        <a:spcBef>
          <a:spcPct val="20000"/>
        </a:spcBef>
        <a:buFont typeface="Arial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303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3037" algn="l" defTabSz="34303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6074" algn="l" defTabSz="34303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9111" algn="l" defTabSz="34303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2149" algn="l" defTabSz="34303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5186" algn="l" defTabSz="34303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8223" algn="l" defTabSz="34303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1260" algn="l" defTabSz="34303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4297" algn="l" defTabSz="34303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dart_programming/index.htm" TargetMode="Externa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9">
            <a:extLst>
              <a:ext uri="{FF2B5EF4-FFF2-40B4-BE49-F238E27FC236}">
                <a16:creationId xmlns:a16="http://schemas.microsoft.com/office/drawing/2014/main" id="{2EB02979-0346-4CA8-9217-5983A9577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</p:spPr>
        <p:txBody>
          <a:bodyPr/>
          <a:lstStyle/>
          <a:p>
            <a:r>
              <a:rPr lang="id-ID" sz="2800" b="0"/>
              <a:t>C</a:t>
            </a:r>
            <a:r>
              <a:rPr lang="en-SG" sz="2800" b="0"/>
              <a:t>RI3I3</a:t>
            </a:r>
            <a:r>
              <a:rPr lang="id-ID" sz="2800"/>
              <a:t> </a:t>
            </a:r>
            <a:br>
              <a:rPr lang="en-US" sz="2800"/>
            </a:br>
            <a:r>
              <a:rPr lang="en-US" sz="2800"/>
              <a:t>Pemrograman Perangkat Bergerak</a:t>
            </a:r>
            <a:endParaRPr lang="en-US" sz="2800" dirty="0">
              <a:latin typeface="Berlin Sans FB Demi" panose="020E0802020502020306" pitchFamily="34" charset="0"/>
              <a:cs typeface="Aharoni" panose="02010803020104030203" pitchFamily="2" charset="-79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FF6114DF-BEF2-4176-94F1-8191E5569ED2}"/>
              </a:ext>
            </a:extLst>
          </p:cNvPr>
          <p:cNvSpPr txBox="1">
            <a:spLocks/>
          </p:cNvSpPr>
          <p:nvPr/>
        </p:nvSpPr>
        <p:spPr bwMode="auto">
          <a:xfrm>
            <a:off x="3786187" y="3450467"/>
            <a:ext cx="4757737" cy="1635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en-US" sz="3200" b="0">
                <a:ln w="0"/>
                <a:effectLst>
                  <a:reflection blurRad="6350" stA="53000" endA="300" endPos="35500" dir="5400000" sy="-90000" algn="bl" rotWithShape="0"/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Intro Dart</a:t>
            </a:r>
            <a:endParaRPr lang="en-US" sz="3200" b="0" dirty="0">
              <a:ln w="0"/>
              <a:effectLst>
                <a:reflection blurRad="6350" stA="53000" endA="300" endPos="35500" dir="5400000" sy="-90000" algn="bl" rotWithShape="0"/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8785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Example</a:t>
            </a:r>
            <a:r>
              <a:rPr lang="en-US" sz="2800"/>
              <a:t>: Map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>
                <a:cs typeface="Courier New" pitchFamily="49" charset="0"/>
              </a:rPr>
              <a:t>Assignment</a:t>
            </a:r>
          </a:p>
          <a:p>
            <a:pPr marL="308495" lvl="1" indent="0">
              <a:buNone/>
            </a:pPr>
            <a:r>
              <a:rPr lang="en-SG" sz="1800">
                <a:latin typeface="Courier New" pitchFamily="49" charset="0"/>
                <a:cs typeface="Courier New" pitchFamily="49" charset="0"/>
              </a:rPr>
              <a:t>M4</a:t>
            </a:r>
            <a:r>
              <a:rPr lang="id-ID" sz="1800">
                <a:latin typeface="Courier New" pitchFamily="49" charset="0"/>
                <a:cs typeface="Courier New" pitchFamily="49" charset="0"/>
              </a:rPr>
              <a:t>["</a:t>
            </a:r>
            <a:r>
              <a:rPr lang="en-SG" sz="1800">
                <a:latin typeface="Courier New" pitchFamily="49" charset="0"/>
                <a:cs typeface="Courier New" pitchFamily="49" charset="0"/>
              </a:rPr>
              <a:t>S2 IF</a:t>
            </a:r>
            <a:r>
              <a:rPr lang="id-ID" sz="1800">
                <a:latin typeface="Courier New" pitchFamily="49" charset="0"/>
                <a:cs typeface="Courier New" pitchFamily="49" charset="0"/>
              </a:rPr>
              <a:t>"] =</a:t>
            </a:r>
            <a:r>
              <a:rPr lang="en-SG" sz="1800">
                <a:latin typeface="Courier New" pitchFamily="49" charset="0"/>
                <a:cs typeface="Courier New" pitchFamily="49" charset="0"/>
              </a:rPr>
              <a:t> 2301</a:t>
            </a:r>
            <a:r>
              <a:rPr lang="id-ID" sz="1800">
                <a:latin typeface="Courier New" pitchFamily="49" charset="0"/>
                <a:cs typeface="Courier New" pitchFamily="49" charset="0"/>
              </a:rPr>
              <a:t>;</a:t>
            </a:r>
            <a:endParaRPr lang="id-ID" sz="1800" dirty="0">
              <a:latin typeface="Courier New" pitchFamily="49" charset="0"/>
              <a:cs typeface="Courier New" pitchFamily="49" charset="0"/>
            </a:endParaRPr>
          </a:p>
          <a:p>
            <a:pPr marL="308495" lvl="1" indent="0">
              <a:buNone/>
            </a:pPr>
            <a:r>
              <a:rPr lang="en-SG" sz="1800">
                <a:latin typeface="Courier New" pitchFamily="49" charset="0"/>
                <a:cs typeface="Courier New" pitchFamily="49" charset="0"/>
              </a:rPr>
              <a:t>M</a:t>
            </a:r>
            <a:r>
              <a:rPr lang="id-ID" sz="1800">
                <a:latin typeface="Courier New" pitchFamily="49" charset="0"/>
                <a:cs typeface="Courier New" pitchFamily="49" charset="0"/>
              </a:rPr>
              <a:t>3</a:t>
            </a:r>
            <a:r>
              <a:rPr lang="en-SG" sz="1800">
                <a:latin typeface="Courier New" pitchFamily="49" charset="0"/>
                <a:cs typeface="Courier New" pitchFamily="49" charset="0"/>
              </a:rPr>
              <a:t>.addAll({"S3 IF":3301})</a:t>
            </a:r>
            <a:r>
              <a:rPr lang="id-ID" sz="1800">
                <a:latin typeface="Courier New" pitchFamily="49" charset="0"/>
                <a:cs typeface="Courier New" pitchFamily="49" charset="0"/>
              </a:rPr>
              <a:t>;</a:t>
            </a:r>
            <a:endParaRPr lang="id-ID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507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Example</a:t>
            </a:r>
            <a:r>
              <a:rPr lang="en-US" sz="2800"/>
              <a:t>:</a:t>
            </a:r>
            <a:r>
              <a:rPr lang="id-ID" sz="2800"/>
              <a:t> </a:t>
            </a:r>
            <a:r>
              <a:rPr lang="en-SG" sz="2800"/>
              <a:t>Enum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917870"/>
            <a:ext cx="7498080" cy="5053034"/>
          </a:xfrm>
        </p:spPr>
        <p:txBody>
          <a:bodyPr>
            <a:normAutofit/>
          </a:bodyPr>
          <a:lstStyle/>
          <a:p>
            <a:r>
              <a:rPr lang="id-ID" sz="2400" dirty="0">
                <a:cs typeface="Courier New" pitchFamily="49" charset="0"/>
              </a:rPr>
              <a:t>Ini</a:t>
            </a:r>
            <a:r>
              <a:rPr lang="en-SG" sz="2400" dirty="0" err="1">
                <a:cs typeface="Courier New" pitchFamily="49" charset="0"/>
              </a:rPr>
              <a:t>tialization</a:t>
            </a:r>
            <a:endParaRPr lang="id-ID" sz="2400" dirty="0">
              <a:cs typeface="Courier New" pitchFamily="49" charset="0"/>
            </a:endParaRPr>
          </a:p>
          <a:p>
            <a:pPr marL="308495" lvl="1" indent="0">
              <a:buNone/>
            </a:pPr>
            <a:r>
              <a:rPr lang="en-SG" sz="2000">
                <a:latin typeface="Courier New" pitchFamily="49" charset="0"/>
                <a:cs typeface="Courier New" pitchFamily="49" charset="0"/>
              </a:rPr>
              <a:t>enum Status { </a:t>
            </a:r>
          </a:p>
          <a:p>
            <a:pPr marL="308495" lvl="1" indent="0">
              <a:buNone/>
            </a:pPr>
            <a:r>
              <a:rPr lang="en-SG" sz="2000">
                <a:latin typeface="Courier New" pitchFamily="49" charset="0"/>
                <a:cs typeface="Courier New" pitchFamily="49" charset="0"/>
              </a:rPr>
              <a:t>   none, </a:t>
            </a:r>
          </a:p>
          <a:p>
            <a:pPr marL="308495" lvl="1" indent="0">
              <a:buNone/>
            </a:pPr>
            <a:r>
              <a:rPr lang="en-SG" sz="2000">
                <a:latin typeface="Courier New" pitchFamily="49" charset="0"/>
                <a:cs typeface="Courier New" pitchFamily="49" charset="0"/>
              </a:rPr>
              <a:t>   running, </a:t>
            </a:r>
          </a:p>
          <a:p>
            <a:pPr marL="308495" lvl="1" indent="0">
              <a:buNone/>
            </a:pPr>
            <a:r>
              <a:rPr lang="en-SG" sz="2000">
                <a:latin typeface="Courier New" pitchFamily="49" charset="0"/>
                <a:cs typeface="Courier New" pitchFamily="49" charset="0"/>
              </a:rPr>
              <a:t>   stopped, </a:t>
            </a:r>
          </a:p>
          <a:p>
            <a:pPr marL="308495" lvl="1" indent="0">
              <a:buNone/>
            </a:pPr>
            <a:r>
              <a:rPr lang="en-SG" sz="2000">
                <a:latin typeface="Courier New" pitchFamily="49" charset="0"/>
                <a:cs typeface="Courier New" pitchFamily="49" charset="0"/>
              </a:rPr>
              <a:t>   paused </a:t>
            </a:r>
          </a:p>
          <a:p>
            <a:pPr marL="308495" lvl="1" indent="0">
              <a:buNone/>
            </a:pPr>
            <a:r>
              <a:rPr lang="en-SG" sz="2000">
                <a:latin typeface="Courier New" pitchFamily="49" charset="0"/>
                <a:cs typeface="Courier New" pitchFamily="49" charset="0"/>
              </a:rPr>
              <a:t>}</a:t>
            </a:r>
            <a:endParaRPr lang="id-ID" sz="2000">
              <a:cs typeface="Courier New" pitchFamily="49" charset="0"/>
            </a:endParaRPr>
          </a:p>
          <a:p>
            <a:pPr>
              <a:buNone/>
            </a:pPr>
            <a:endParaRPr lang="id-ID" sz="3600">
              <a:cs typeface="Courier New" pitchFamily="49" charset="0"/>
            </a:endParaRPr>
          </a:p>
          <a:p>
            <a:r>
              <a:rPr lang="en-SG" sz="2400">
                <a:cs typeface="Courier New" pitchFamily="49" charset="0"/>
              </a:rPr>
              <a:t>Call</a:t>
            </a:r>
            <a:endParaRPr lang="id-ID" sz="2400" dirty="0">
              <a:cs typeface="Courier New" pitchFamily="49" charset="0"/>
            </a:endParaRPr>
          </a:p>
          <a:p>
            <a:pPr marL="308495" lvl="1" indent="0">
              <a:buNone/>
            </a:pPr>
            <a:r>
              <a:rPr lang="en-SG" sz="1800">
                <a:latin typeface="Courier New" pitchFamily="49" charset="0"/>
                <a:cs typeface="Courier New" pitchFamily="49" charset="0"/>
              </a:rPr>
              <a:t>print(Status.values[1]); //output: running</a:t>
            </a:r>
          </a:p>
        </p:txBody>
      </p:sp>
    </p:spTree>
    <p:extLst>
      <p:ext uri="{BB962C8B-B14F-4D97-AF65-F5344CB8AC3E}">
        <p14:creationId xmlns:p14="http://schemas.microsoft.com/office/powerpoint/2010/main" val="3283127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Arithm</a:t>
            </a:r>
            <a:r>
              <a:rPr lang="en-SG" sz="2400" dirty="0"/>
              <a:t>e</a:t>
            </a:r>
            <a:r>
              <a:rPr lang="en-US" sz="2400" dirty="0"/>
              <a:t>tic:    +    -    *    </a:t>
            </a:r>
            <a:r>
              <a:rPr lang="en-US" sz="2400"/>
              <a:t>/   ~/   %    </a:t>
            </a:r>
            <a:r>
              <a:rPr lang="en-US" sz="2400" dirty="0"/>
              <a:t>++    --</a:t>
            </a:r>
          </a:p>
          <a:p>
            <a:r>
              <a:rPr lang="en-US" sz="2400" dirty="0" err="1"/>
              <a:t>Assig</a:t>
            </a:r>
            <a:r>
              <a:rPr lang="id-ID" sz="2400" dirty="0"/>
              <a:t>n</a:t>
            </a:r>
            <a:r>
              <a:rPr lang="en-US" sz="2400" dirty="0" err="1"/>
              <a:t>ment</a:t>
            </a:r>
            <a:r>
              <a:rPr lang="en-US" sz="2400" dirty="0"/>
              <a:t> :   </a:t>
            </a:r>
            <a:r>
              <a:rPr lang="en-US" sz="2400"/>
              <a:t>=   ??=   +=   </a:t>
            </a:r>
            <a:r>
              <a:rPr lang="en-US" sz="2400" dirty="0"/>
              <a:t>-=   </a:t>
            </a:r>
            <a:r>
              <a:rPr lang="en-US" sz="2400"/>
              <a:t>*=  /=</a:t>
            </a:r>
            <a:endParaRPr lang="en-US" sz="2400" dirty="0"/>
          </a:p>
          <a:p>
            <a:r>
              <a:rPr lang="en-US" sz="2400" dirty="0"/>
              <a:t>Comparison </a:t>
            </a:r>
            <a:r>
              <a:rPr lang="en-US" sz="2400"/>
              <a:t>:  ==   </a:t>
            </a:r>
            <a:r>
              <a:rPr lang="en-US" sz="2400" dirty="0"/>
              <a:t>!=   &gt;   &lt;   &gt;=   &lt;=</a:t>
            </a:r>
          </a:p>
          <a:p>
            <a:r>
              <a:rPr lang="en-US" sz="2400" dirty="0"/>
              <a:t>Logical:    </a:t>
            </a:r>
            <a:r>
              <a:rPr lang="en-US" sz="2400"/>
              <a:t>&amp;&amp;   ||   !</a:t>
            </a:r>
            <a:endParaRPr lang="en-US" sz="2400" dirty="0"/>
          </a:p>
          <a:p>
            <a:r>
              <a:rPr lang="en-US" sz="2400"/>
              <a:t>Type test</a:t>
            </a:r>
            <a:r>
              <a:rPr lang="id-ID" sz="2400"/>
              <a:t>:   </a:t>
            </a:r>
            <a:r>
              <a:rPr lang="en-SG" sz="2400"/>
              <a:t>is   !is</a:t>
            </a:r>
          </a:p>
          <a:p>
            <a:r>
              <a:rPr lang="en-SG" sz="2400"/>
              <a:t>Conditional: </a:t>
            </a:r>
          </a:p>
          <a:p>
            <a:pPr lvl="1"/>
            <a:r>
              <a:rPr lang="en-US" sz="2100"/>
              <a:t> condition ? expr1 : expr2</a:t>
            </a:r>
          </a:p>
          <a:p>
            <a:pPr lvl="1"/>
            <a:r>
              <a:rPr lang="en-US" sz="2100"/>
              <a:t> expr1 ?? expr2</a:t>
            </a:r>
            <a:endParaRPr lang="en-US" sz="21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Conditional (if)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Example:</a:t>
            </a:r>
          </a:p>
          <a:p>
            <a:pPr lvl="1">
              <a:buNone/>
            </a:pPr>
            <a:r>
              <a:rPr lang="en-SG" sz="3200"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sz="3200">
                <a:latin typeface="Courier New" pitchFamily="49" charset="0"/>
                <a:cs typeface="Courier New" pitchFamily="49" charset="0"/>
              </a:rPr>
              <a:t>i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id-ID" sz="32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3200">
                <a:latin typeface="Courier New" pitchFamily="49" charset="0"/>
                <a:cs typeface="Courier New" pitchFamily="49" charset="0"/>
              </a:rPr>
              <a:t>if (i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&gt;0) {</a:t>
            </a:r>
          </a:p>
          <a:p>
            <a:pPr lvl="1">
              <a:buNone/>
            </a:pPr>
            <a:r>
              <a:rPr lang="en-US" sz="320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3200">
                <a:latin typeface="Courier New" pitchFamily="49" charset="0"/>
                <a:cs typeface="Courier New" pitchFamily="49" charset="0"/>
              </a:rPr>
              <a:t>print(</a:t>
            </a:r>
            <a:r>
              <a:rPr lang="id-ID" sz="3200"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3200">
                <a:latin typeface="Courier New" pitchFamily="49" charset="0"/>
                <a:cs typeface="Courier New" pitchFamily="49" charset="0"/>
              </a:rPr>
              <a:t>$i </a:t>
            </a:r>
            <a:r>
              <a:rPr lang="en-SG" sz="32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3200">
                <a:latin typeface="Courier New" pitchFamily="49" charset="0"/>
                <a:cs typeface="Courier New" pitchFamily="49" charset="0"/>
              </a:rPr>
              <a:t>positive number</a:t>
            </a:r>
            <a:r>
              <a:rPr lang="en-SG" sz="3200">
                <a:latin typeface="Courier New" pitchFamily="49" charset="0"/>
                <a:cs typeface="Courier New" pitchFamily="49" charset="0"/>
              </a:rPr>
              <a:t>")</a:t>
            </a:r>
            <a:r>
              <a:rPr lang="en-US" sz="32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3200">
                <a:latin typeface="Courier New" pitchFamily="49" charset="0"/>
                <a:cs typeface="Courier New" pitchFamily="49" charset="0"/>
              </a:rPr>
              <a:t>}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Conditional (if-else)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Example:</a:t>
            </a:r>
          </a:p>
          <a:p>
            <a:pPr lvl="1">
              <a:buNone/>
            </a:pPr>
            <a:r>
              <a:rPr lang="en-SG" sz="2400"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i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-8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if (i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&gt;0) {</a:t>
            </a:r>
          </a:p>
          <a:p>
            <a:pPr lvl="1">
              <a:buNone/>
            </a:pPr>
            <a:r>
              <a:rPr lang="en-SG" sz="2400">
                <a:latin typeface="Courier New" pitchFamily="49" charset="0"/>
                <a:cs typeface="Courier New" pitchFamily="49" charset="0"/>
              </a:rPr>
              <a:t>  print(</a:t>
            </a:r>
            <a:r>
              <a:rPr lang="id-ID" sz="200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positive</a:t>
            </a:r>
            <a:r>
              <a:rPr lang="id-ID" sz="2000"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200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if (i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==0) {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2400">
                <a:latin typeface="Courier New" pitchFamily="49" charset="0"/>
                <a:cs typeface="Courier New" pitchFamily="49" charset="0"/>
              </a:rPr>
              <a:t>print(</a:t>
            </a:r>
            <a:r>
              <a:rPr lang="id-ID" sz="200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zero</a:t>
            </a:r>
            <a:r>
              <a:rPr lang="id-ID" sz="2000"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200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else {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2400">
                <a:latin typeface="Courier New" pitchFamily="49" charset="0"/>
                <a:cs typeface="Courier New" pitchFamily="49" charset="0"/>
              </a:rPr>
              <a:t>print(</a:t>
            </a:r>
            <a:r>
              <a:rPr lang="id-ID" sz="200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negative</a:t>
            </a:r>
            <a:r>
              <a:rPr lang="id-ID" sz="2000"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200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(switch-case)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Example:</a:t>
            </a:r>
          </a:p>
          <a:p>
            <a:pPr lvl="1">
              <a:buNone/>
            </a:pPr>
            <a:r>
              <a:rPr lang="en-SG" sz="2400"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bil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switch (bil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case 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:</a:t>
            </a:r>
            <a:endParaRPr lang="id-ID" sz="24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id-ID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id-ID" sz="240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2400">
                <a:latin typeface="Courier New" pitchFamily="49" charset="0"/>
                <a:cs typeface="Courier New" pitchFamily="49" charset="0"/>
              </a:rPr>
              <a:t>print(</a:t>
            </a:r>
            <a:r>
              <a:rPr lang="id-ID" sz="200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zero</a:t>
            </a:r>
            <a:r>
              <a:rPr lang="id-ID" sz="2000"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200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;</a:t>
            </a:r>
            <a:endParaRPr lang="id-ID" sz="24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id-ID" sz="24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case 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:</a:t>
            </a:r>
            <a:endParaRPr lang="id-ID" sz="24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id-ID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id-ID" sz="240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2400">
                <a:latin typeface="Courier New" pitchFamily="49" charset="0"/>
                <a:cs typeface="Courier New" pitchFamily="49" charset="0"/>
              </a:rPr>
              <a:t>print(</a:t>
            </a:r>
            <a:r>
              <a:rPr lang="id-ID" sz="2000"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2400">
                <a:latin typeface="Courier New" pitchFamily="49" charset="0"/>
                <a:cs typeface="Courier New" pitchFamily="49" charset="0"/>
              </a:rPr>
              <a:t>two</a:t>
            </a:r>
            <a:r>
              <a:rPr lang="id-ID" sz="2000"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200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;</a:t>
            </a:r>
            <a:endParaRPr lang="id-ID" sz="24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id-ID" sz="24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default : </a:t>
            </a:r>
            <a:endParaRPr lang="id-ID" sz="24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id-ID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id-ID" sz="240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2400">
                <a:latin typeface="Courier New" pitchFamily="49" charset="0"/>
                <a:cs typeface="Courier New" pitchFamily="49" charset="0"/>
              </a:rPr>
              <a:t>print(</a:t>
            </a:r>
            <a:r>
              <a:rPr lang="id-ID" sz="2000"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2400">
                <a:latin typeface="Courier New" pitchFamily="49" charset="0"/>
                <a:cs typeface="Courier New" pitchFamily="49" charset="0"/>
              </a:rPr>
              <a:t>other</a:t>
            </a:r>
            <a:r>
              <a:rPr lang="id-ID" sz="2000"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200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	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Looping (while)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Example: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2800"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sz="280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=0;</a:t>
            </a:r>
          </a:p>
          <a:p>
            <a:pPr lvl="1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>
                <a:latin typeface="Courier New" pitchFamily="49" charset="0"/>
                <a:cs typeface="Courier New" pitchFamily="49" charset="0"/>
              </a:rPr>
              <a:t>while (i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id-ID" sz="28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2800">
                <a:latin typeface="Courier New" pitchFamily="49" charset="0"/>
                <a:cs typeface="Courier New" pitchFamily="49" charset="0"/>
              </a:rPr>
              <a:t>print(</a:t>
            </a:r>
            <a:r>
              <a:rPr lang="id-ID" sz="2800"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2800">
                <a:latin typeface="Courier New" pitchFamily="49" charset="0"/>
                <a:cs typeface="Courier New" pitchFamily="49" charset="0"/>
              </a:rPr>
              <a:t>loop</a:t>
            </a:r>
            <a:r>
              <a:rPr lang="id-ID" sz="280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sz="2800">
                <a:latin typeface="Courier New" pitchFamily="49" charset="0"/>
                <a:cs typeface="Courier New" pitchFamily="49" charset="0"/>
              </a:rPr>
              <a:t>i</a:t>
            </a:r>
            <a:r>
              <a:rPr lang="id-ID" sz="2800"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280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800">
                <a:latin typeface="Courier New" pitchFamily="49" charset="0"/>
                <a:cs typeface="Courier New" pitchFamily="49" charset="0"/>
              </a:rPr>
              <a:t>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>
                <a:latin typeface="Courier New" pitchFamily="49" charset="0"/>
                <a:cs typeface="Courier New" pitchFamily="49" charset="0"/>
              </a:rPr>
              <a:t>	i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lvl="1">
              <a:buNone/>
            </a:pPr>
            <a:r>
              <a:rPr lang="en-US" sz="2800">
                <a:latin typeface="Courier New" pitchFamily="49" charset="0"/>
                <a:cs typeface="Courier New" pitchFamily="49" charset="0"/>
              </a:rPr>
              <a:t>	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Looping (do-while)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Example:</a:t>
            </a:r>
          </a:p>
          <a:p>
            <a:pPr lvl="1">
              <a:buNone/>
            </a:pPr>
            <a:r>
              <a:rPr lang="en-SG" sz="2800"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sz="280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=0;</a:t>
            </a:r>
          </a:p>
          <a:p>
            <a:pPr lvl="1">
              <a:buNone/>
            </a:pPr>
            <a:r>
              <a:rPr lang="en-US" sz="2800">
                <a:latin typeface="Courier New" pitchFamily="49" charset="0"/>
                <a:cs typeface="Courier New" pitchFamily="49" charset="0"/>
              </a:rPr>
              <a:t>do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2800">
                <a:latin typeface="Courier New" pitchFamily="49" charset="0"/>
                <a:cs typeface="Courier New" pitchFamily="49" charset="0"/>
              </a:rPr>
              <a:t>print("loop</a:t>
            </a:r>
            <a:r>
              <a:rPr lang="id-ID" sz="280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sz="2800">
                <a:latin typeface="Courier New" pitchFamily="49" charset="0"/>
                <a:cs typeface="Courier New" pitchFamily="49" charset="0"/>
              </a:rPr>
              <a:t>i</a:t>
            </a:r>
            <a:r>
              <a:rPr lang="id-ID" sz="2800"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280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800">
                <a:latin typeface="Courier New" pitchFamily="49" charset="0"/>
                <a:cs typeface="Courier New" pitchFamily="49" charset="0"/>
              </a:rPr>
              <a:t>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>
                <a:latin typeface="Courier New" pitchFamily="49" charset="0"/>
                <a:cs typeface="Courier New" pitchFamily="49" charset="0"/>
              </a:rPr>
              <a:t>	i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lvl="1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} </a:t>
            </a:r>
            <a:r>
              <a:rPr lang="en-US" sz="2800">
                <a:latin typeface="Courier New" pitchFamily="49" charset="0"/>
                <a:cs typeface="Courier New" pitchFamily="49" charset="0"/>
              </a:rPr>
              <a:t>while (i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id-ID" sz="2800">
                <a:latin typeface="Courier New" pitchFamily="49" charset="0"/>
                <a:cs typeface="Courier New" pitchFamily="49" charset="0"/>
              </a:rPr>
              <a:t>8</a:t>
            </a:r>
            <a:r>
              <a:rPr lang="en-US" sz="2800">
                <a:latin typeface="Courier New" pitchFamily="49" charset="0"/>
                <a:cs typeface="Courier New" pitchFamily="49" charset="0"/>
              </a:rPr>
              <a:t>);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Looping (for)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Example:</a:t>
            </a:r>
          </a:p>
          <a:p>
            <a:pPr lvl="1">
              <a:buNone/>
            </a:pPr>
            <a:r>
              <a:rPr lang="en-US" sz="280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SG" sz="2800">
                <a:latin typeface="Courier New" pitchFamily="49" charset="0"/>
                <a:cs typeface="Courier New" pitchFamily="49" charset="0"/>
              </a:rPr>
              <a:t>var</a:t>
            </a:r>
            <a:r>
              <a:rPr lang="en-SG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800">
                <a:latin typeface="Courier New" pitchFamily="49" charset="0"/>
                <a:cs typeface="Courier New" pitchFamily="49" charset="0"/>
              </a:rPr>
              <a:t>1;i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800">
                <a:latin typeface="Courier New" pitchFamily="49" charset="0"/>
                <a:cs typeface="Courier New" pitchFamily="49" charset="0"/>
              </a:rPr>
              <a:t>7;i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lvl="1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2800">
                <a:latin typeface="Courier New" pitchFamily="49" charset="0"/>
                <a:cs typeface="Courier New" pitchFamily="49" charset="0"/>
              </a:rPr>
              <a:t>print(</a:t>
            </a:r>
            <a:r>
              <a:rPr lang="id-ID" sz="280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800">
                <a:latin typeface="Courier New" pitchFamily="49" charset="0"/>
                <a:cs typeface="Courier New" pitchFamily="49" charset="0"/>
              </a:rPr>
              <a:t>heading </a:t>
            </a:r>
            <a:r>
              <a:rPr lang="id-ID" sz="280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800">
                <a:latin typeface="Courier New" pitchFamily="49" charset="0"/>
                <a:cs typeface="Courier New" pitchFamily="49" charset="0"/>
              </a:rPr>
              <a:t>i</a:t>
            </a:r>
            <a:r>
              <a:rPr lang="id-ID" sz="280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800">
                <a:latin typeface="Courier New" pitchFamily="49" charset="0"/>
                <a:cs typeface="Courier New" pitchFamily="49" charset="0"/>
              </a:rPr>
              <a:t>)</a:t>
            </a:r>
            <a:r>
              <a:rPr lang="id-ID" sz="2800">
                <a:latin typeface="Courier New" pitchFamily="49" charset="0"/>
                <a:cs typeface="Courier New" pitchFamily="49" charset="0"/>
              </a:rPr>
              <a:t>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800">
                <a:latin typeface="Courier New" pitchFamily="49" charset="0"/>
                <a:cs typeface="Courier New" pitchFamily="49" charset="0"/>
              </a:rPr>
              <a:t>}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Looping </a:t>
            </a:r>
            <a:r>
              <a:rPr lang="en-US" sz="2800"/>
              <a:t>(for</a:t>
            </a:r>
            <a:r>
              <a:rPr lang="en-SG" sz="2800"/>
              <a:t> in</a:t>
            </a:r>
            <a:r>
              <a:rPr lang="en-US" sz="280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Example:</a:t>
            </a:r>
          </a:p>
          <a:p>
            <a:pPr lvl="1">
              <a:buNone/>
            </a:pPr>
            <a:r>
              <a:rPr lang="sv-SE" sz="2800">
                <a:latin typeface="Courier New" pitchFamily="49" charset="0"/>
                <a:cs typeface="Courier New" pitchFamily="49" charset="0"/>
              </a:rPr>
              <a:t>var obj = [12,13,14]; </a:t>
            </a:r>
          </a:p>
          <a:p>
            <a:pPr lvl="1">
              <a:buNone/>
            </a:pPr>
            <a:r>
              <a:rPr lang="sv-SE" sz="2800">
                <a:latin typeface="Courier New" pitchFamily="49" charset="0"/>
                <a:cs typeface="Courier New" pitchFamily="49" charset="0"/>
              </a:rPr>
              <a:t>for (var prop in obj) { </a:t>
            </a:r>
          </a:p>
          <a:p>
            <a:pPr lvl="1">
              <a:buNone/>
            </a:pPr>
            <a:r>
              <a:rPr lang="sv-SE" sz="2800">
                <a:latin typeface="Courier New" pitchFamily="49" charset="0"/>
                <a:cs typeface="Courier New" pitchFamily="49" charset="0"/>
              </a:rPr>
              <a:t>  print(prop); </a:t>
            </a:r>
          </a:p>
          <a:p>
            <a:pPr lvl="1">
              <a:buNone/>
            </a:pPr>
            <a:r>
              <a:rPr lang="sv-SE" sz="2800">
                <a:latin typeface="Courier New" pitchFamily="49" charset="0"/>
                <a:cs typeface="Courier New" pitchFamily="49" charset="0"/>
              </a:rPr>
              <a:t>}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2800"/>
              <a:t>Dart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400"/>
              <a:t>Dart is an open-source general-purpose programming language. It is originally developed by Google and later approved as a standard by ECMA</a:t>
            </a:r>
          </a:p>
          <a:p>
            <a:r>
              <a:rPr lang="en-SG" sz="2400"/>
              <a:t>Dart is an object-oriented language with C-style syntax which can optionally trans compile into JavaScript</a:t>
            </a:r>
          </a:p>
          <a:p>
            <a:r>
              <a:rPr lang="en-SG" sz="2400"/>
              <a:t>Dart can be used for the server as well as the browser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2891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Dart function is not similar </a:t>
            </a:r>
            <a:r>
              <a:rPr lang="en-US" sz="2800" dirty="0"/>
              <a:t>to </a:t>
            </a:r>
            <a:r>
              <a:rPr lang="en-US" sz="2800" dirty="0" err="1"/>
              <a:t>Javascript</a:t>
            </a:r>
            <a:r>
              <a:rPr lang="en-US" sz="2800" dirty="0"/>
              <a:t> function:</a:t>
            </a:r>
          </a:p>
          <a:p>
            <a:pPr lvl="1"/>
            <a:r>
              <a:rPr lang="en-US" sz="2000"/>
              <a:t>Just the function name</a:t>
            </a:r>
          </a:p>
          <a:p>
            <a:pPr lvl="1"/>
            <a:r>
              <a:rPr lang="en-US" sz="2000"/>
              <a:t>Begins </a:t>
            </a:r>
            <a:r>
              <a:rPr lang="en-US" sz="2000" dirty="0"/>
              <a:t>with </a:t>
            </a:r>
            <a:r>
              <a:rPr lang="en-US" sz="2000"/>
              <a:t>keyword void if function doesn’t return value</a:t>
            </a:r>
          </a:p>
          <a:p>
            <a:pPr lvl="1"/>
            <a:r>
              <a:rPr lang="en-US" sz="2000"/>
              <a:t>Can be declared with Lambda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/>
              <a:t>Example:</a:t>
            </a:r>
            <a:endParaRPr lang="id-ID" sz="24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//fun</a:t>
            </a:r>
            <a:r>
              <a:rPr lang="en-SG" sz="2400" dirty="0" err="1">
                <a:latin typeface="Courier New" pitchFamily="49" charset="0"/>
                <a:cs typeface="Courier New" pitchFamily="49" charset="0"/>
              </a:rPr>
              <a:t>ct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400" dirty="0">
                <a:latin typeface="Courier New" pitchFamily="49" charset="0"/>
                <a:cs typeface="Courier New" pitchFamily="49" charset="0"/>
              </a:rPr>
              <a:t>on declaration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id-ID" sz="24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SG" sz="2400" dirty="0">
                <a:latin typeface="Courier New" pitchFamily="49" charset="0"/>
                <a:cs typeface="Courier New" pitchFamily="49" charset="0"/>
              </a:rPr>
              <a:t>say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SG" sz="2400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SG" sz="2400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id-ID" sz="240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(</a:t>
            </a:r>
            <a:r>
              <a:rPr lang="id-ID" sz="240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{</a:t>
            </a:r>
            <a:endParaRPr lang="id-ID" sz="24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id-ID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id-ID" sz="240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2400">
                <a:latin typeface="Courier New" pitchFamily="49" charset="0"/>
                <a:cs typeface="Courier New" pitchFamily="49" charset="0"/>
              </a:rPr>
              <a:t>print(</a:t>
            </a:r>
            <a:r>
              <a:rPr lang="id-ID" sz="2400">
                <a:latin typeface="Courier New" pitchFamily="49" charset="0"/>
                <a:cs typeface="Courier New" pitchFamily="49" charset="0"/>
              </a:rPr>
              <a:t>"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SG" sz="2400" dirty="0">
                <a:latin typeface="Courier New" pitchFamily="49" charset="0"/>
                <a:cs typeface="Courier New" pitchFamily="49" charset="0"/>
              </a:rPr>
              <a:t>el</a:t>
            </a:r>
            <a:r>
              <a:rPr lang="id-ID" sz="2400">
                <a:latin typeface="Courier New" pitchFamily="49" charset="0"/>
                <a:cs typeface="Courier New" pitchFamily="49" charset="0"/>
              </a:rPr>
              <a:t>lo $str</a:t>
            </a:r>
            <a:r>
              <a:rPr lang="en-SG" sz="2400">
                <a:latin typeface="Courier New" pitchFamily="49" charset="0"/>
                <a:cs typeface="Courier New" pitchFamily="49" charset="0"/>
              </a:rPr>
              <a:t>")</a:t>
            </a:r>
            <a:r>
              <a:rPr lang="id-ID" sz="2400">
                <a:latin typeface="Courier New" pitchFamily="49" charset="0"/>
                <a:cs typeface="Courier New" pitchFamily="49" charset="0"/>
              </a:rPr>
              <a:t>;</a:t>
            </a:r>
            <a:endParaRPr lang="id-ID" sz="24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id-ID" sz="2400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lvl="1">
              <a:buNone/>
            </a:pPr>
            <a:r>
              <a:rPr lang="id-ID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240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240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(</a:t>
            </a:r>
            <a:r>
              <a:rPr lang="id-ID" sz="2400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return </a:t>
            </a:r>
            <a:r>
              <a:rPr lang="id-ID" sz="2400"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	 }</a:t>
            </a:r>
          </a:p>
          <a:p>
            <a:pPr lvl="1"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  sayHi(n)=&gt;print("hi $n!");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4" y="1977656"/>
            <a:ext cx="8599363" cy="4054844"/>
          </a:xfrm>
        </p:spPr>
        <p:txBody>
          <a:bodyPr>
            <a:noAutofit/>
          </a:bodyPr>
          <a:lstStyle/>
          <a:p>
            <a:r>
              <a:rPr lang="en-US" sz="2400"/>
              <a:t>Example:</a:t>
            </a:r>
            <a:endParaRPr lang="id-ID" sz="24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2400">
                <a:latin typeface="Courier New" pitchFamily="49" charset="0"/>
                <a:cs typeface="Courier New" pitchFamily="49" charset="0"/>
              </a:rPr>
              <a:t>//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fun</a:t>
            </a:r>
            <a:r>
              <a:rPr lang="en-SG" sz="2400" dirty="0" err="1">
                <a:latin typeface="Courier New" pitchFamily="49" charset="0"/>
                <a:cs typeface="Courier New" pitchFamily="49" charset="0"/>
              </a:rPr>
              <a:t>ct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400" dirty="0">
                <a:latin typeface="Courier New" pitchFamily="49" charset="0"/>
                <a:cs typeface="Courier New" pitchFamily="49" charset="0"/>
              </a:rPr>
              <a:t>on execution</a:t>
            </a:r>
            <a:endParaRPr lang="id-ID" sz="24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id-ID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SG" sz="2400" dirty="0">
                <a:latin typeface="Courier New" pitchFamily="49" charset="0"/>
                <a:cs typeface="Courier New" pitchFamily="49" charset="0"/>
              </a:rPr>
              <a:t>say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SG" sz="2400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SG" sz="2400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o("</a:t>
            </a:r>
            <a:r>
              <a:rPr lang="id-ID" sz="2400">
                <a:latin typeface="Courier New" pitchFamily="49" charset="0"/>
                <a:cs typeface="Courier New" pitchFamily="49" charset="0"/>
              </a:rPr>
              <a:t>bro!");</a:t>
            </a:r>
            <a:endParaRPr lang="id-ID" sz="24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id-ID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240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2400">
                <a:latin typeface="Courier New" pitchFamily="49" charset="0"/>
                <a:cs typeface="Courier New" pitchFamily="49" charset="0"/>
              </a:rPr>
              <a:t>var </a:t>
            </a:r>
            <a:r>
              <a:rPr lang="id-ID" sz="2400">
                <a:latin typeface="Courier New" pitchFamily="49" charset="0"/>
                <a:cs typeface="Courier New" pitchFamily="49" charset="0"/>
              </a:rPr>
              <a:t>x 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SG" sz="2400" dirty="0">
                <a:latin typeface="Courier New" pitchFamily="49" charset="0"/>
                <a:cs typeface="Courier New" pitchFamily="49" charset="0"/>
              </a:rPr>
              <a:t>add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(5,6);</a:t>
            </a:r>
          </a:p>
          <a:p>
            <a:pPr lvl="1">
              <a:buNone/>
            </a:pPr>
            <a:r>
              <a:rPr lang="id-ID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240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2400">
                <a:latin typeface="Courier New" pitchFamily="49" charset="0"/>
                <a:cs typeface="Courier New" pitchFamily="49" charset="0"/>
              </a:rPr>
              <a:t>print("</a:t>
            </a:r>
            <a:r>
              <a:rPr lang="id-ID" sz="2400">
                <a:latin typeface="Courier New" pitchFamily="49" charset="0"/>
                <a:cs typeface="Courier New" pitchFamily="49" charset="0"/>
              </a:rPr>
              <a:t>$x</a:t>
            </a:r>
            <a:r>
              <a:rPr lang="en-SG" sz="2400"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2400">
                <a:latin typeface="Courier New" pitchFamily="49" charset="0"/>
                <a:cs typeface="Courier New" pitchFamily="49" charset="0"/>
              </a:rPr>
              <a:t>+ 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3 </a:t>
            </a:r>
            <a:r>
              <a:rPr lang="id-ID" sz="2400">
                <a:latin typeface="Courier New" pitchFamily="49" charset="0"/>
                <a:cs typeface="Courier New" pitchFamily="49" charset="0"/>
              </a:rPr>
              <a:t>= "</a:t>
            </a:r>
            <a:r>
              <a:rPr lang="en-SG" sz="2400">
                <a:latin typeface="Courier New" pitchFamily="49" charset="0"/>
                <a:cs typeface="Courier New" pitchFamily="49" charset="0"/>
              </a:rPr>
              <a:t> + add</a:t>
            </a:r>
            <a:r>
              <a:rPr lang="id-ID" sz="2400">
                <a:latin typeface="Courier New" pitchFamily="49" charset="0"/>
                <a:cs typeface="Courier New" pitchFamily="49" charset="0"/>
              </a:rPr>
              <a:t>(x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id-ID" sz="2400">
                <a:latin typeface="Courier New" pitchFamily="49" charset="0"/>
                <a:cs typeface="Courier New" pitchFamily="49" charset="0"/>
              </a:rPr>
              <a:t>3)</a:t>
            </a:r>
            <a:r>
              <a:rPr lang="en-SG" sz="2400">
                <a:latin typeface="Courier New" pitchFamily="49" charset="0"/>
                <a:cs typeface="Courier New" pitchFamily="49" charset="0"/>
              </a:rPr>
              <a:t>.toString())</a:t>
            </a:r>
            <a:r>
              <a:rPr lang="id-ID" sz="2400">
                <a:latin typeface="Courier New" pitchFamily="49" charset="0"/>
                <a:cs typeface="Courier New" pitchFamily="49" charset="0"/>
              </a:rPr>
              <a:t>;</a:t>
            </a:r>
            <a:endParaRPr lang="en-SG" sz="240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SG" sz="2400">
                <a:latin typeface="Courier New" pitchFamily="49" charset="0"/>
                <a:cs typeface="Courier New" pitchFamily="49" charset="0"/>
              </a:rPr>
              <a:t>  sayHi('Dart');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892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1C83-40A8-41BB-9352-8099EC86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280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E8BE2-03E8-456C-AFC6-59F5FC9AE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2110460"/>
            <a:ext cx="8326438" cy="4054844"/>
          </a:xfrm>
        </p:spPr>
        <p:txBody>
          <a:bodyPr/>
          <a:lstStyle/>
          <a:p>
            <a:r>
              <a:rPr lang="en-US" sz="2400"/>
              <a:t>Structure:</a:t>
            </a:r>
            <a:endParaRPr lang="id-ID" sz="240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2400">
                <a:latin typeface="Courier New" pitchFamily="49" charset="0"/>
                <a:cs typeface="Courier New" pitchFamily="49" charset="0"/>
              </a:rPr>
              <a:t>class class_name {  </a:t>
            </a:r>
          </a:p>
          <a:p>
            <a:pPr lvl="1">
              <a:buNone/>
            </a:pPr>
            <a:r>
              <a:rPr lang="en-SG" sz="2400">
                <a:latin typeface="Courier New" pitchFamily="49" charset="0"/>
                <a:cs typeface="Courier New" pitchFamily="49" charset="0"/>
              </a:rPr>
              <a:t>   &lt;fields&gt; </a:t>
            </a:r>
          </a:p>
          <a:p>
            <a:pPr lvl="1">
              <a:buNone/>
            </a:pPr>
            <a:r>
              <a:rPr lang="en-SG" sz="2400">
                <a:latin typeface="Courier New" pitchFamily="49" charset="0"/>
                <a:cs typeface="Courier New" pitchFamily="49" charset="0"/>
              </a:rPr>
              <a:t>   &lt;getters/setters&gt; </a:t>
            </a:r>
          </a:p>
          <a:p>
            <a:pPr lvl="1">
              <a:buNone/>
            </a:pPr>
            <a:r>
              <a:rPr lang="en-SG" sz="2400">
                <a:latin typeface="Courier New" pitchFamily="49" charset="0"/>
                <a:cs typeface="Courier New" pitchFamily="49" charset="0"/>
              </a:rPr>
              <a:t>   &lt;constructors&gt; </a:t>
            </a:r>
          </a:p>
          <a:p>
            <a:pPr lvl="1">
              <a:buNone/>
            </a:pPr>
            <a:r>
              <a:rPr lang="en-SG" sz="2400">
                <a:latin typeface="Courier New" pitchFamily="49" charset="0"/>
                <a:cs typeface="Courier New" pitchFamily="49" charset="0"/>
              </a:rPr>
              <a:t>   &lt;functions&gt; </a:t>
            </a:r>
          </a:p>
          <a:p>
            <a:pPr marL="0" indent="0">
              <a:buNone/>
            </a:pPr>
            <a:r>
              <a:rPr lang="en-SG" sz="2400">
                <a:latin typeface="Courier New" pitchFamily="49" charset="0"/>
                <a:cs typeface="Courier New" pitchFamily="49" charset="0"/>
              </a:rPr>
              <a:t>   }</a:t>
            </a:r>
            <a:endParaRPr lang="en-US" sz="2400"/>
          </a:p>
          <a:p>
            <a:r>
              <a:rPr lang="en-US" sz="2400"/>
              <a:t>Execution:</a:t>
            </a:r>
            <a:endParaRPr lang="id-ID" sz="240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2000">
                <a:latin typeface="Courier New" pitchFamily="49" charset="0"/>
                <a:cs typeface="Courier New" pitchFamily="49" charset="0"/>
              </a:rPr>
              <a:t>var object_name = new class_name([ arguments ])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28199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1C83-40A8-41BB-9352-8099EC86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280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E8BE2-03E8-456C-AFC6-59F5FC9AE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4" y="2110460"/>
            <a:ext cx="8599363" cy="4054844"/>
          </a:xfrm>
        </p:spPr>
        <p:txBody>
          <a:bodyPr/>
          <a:lstStyle/>
          <a:p>
            <a:r>
              <a:rPr lang="en-US" sz="2400"/>
              <a:t>Similar like Java:</a:t>
            </a:r>
            <a:endParaRPr lang="id-ID" sz="240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2000">
                <a:latin typeface="Courier New" pitchFamily="49" charset="0"/>
                <a:cs typeface="Courier New" pitchFamily="49" charset="0"/>
              </a:rPr>
              <a:t>class class_name {  </a:t>
            </a:r>
          </a:p>
          <a:p>
            <a:pPr lvl="1">
              <a:buNone/>
            </a:pPr>
            <a:r>
              <a:rPr lang="en-SG" sz="2000">
                <a:latin typeface="Courier New" pitchFamily="49" charset="0"/>
                <a:cs typeface="Courier New" pitchFamily="49" charset="0"/>
              </a:rPr>
              <a:t>   class_name([arguments]) {</a:t>
            </a:r>
          </a:p>
          <a:p>
            <a:pPr lvl="1">
              <a:buNone/>
            </a:pPr>
            <a:r>
              <a:rPr lang="en-SG" sz="2000">
                <a:latin typeface="Courier New" pitchFamily="49" charset="0"/>
                <a:cs typeface="Courier New" pitchFamily="49" charset="0"/>
              </a:rPr>
              <a:t>     //..</a:t>
            </a:r>
          </a:p>
          <a:p>
            <a:pPr lvl="1">
              <a:buNone/>
            </a:pPr>
            <a:r>
              <a:rPr lang="en-SG" sz="200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1">
              <a:buNone/>
            </a:pPr>
            <a:r>
              <a:rPr lang="en-SG" sz="2000">
                <a:latin typeface="Courier New" pitchFamily="49" charset="0"/>
                <a:cs typeface="Courier New" pitchFamily="49" charset="0"/>
              </a:rPr>
              <a:t>   //named constructor</a:t>
            </a:r>
          </a:p>
          <a:p>
            <a:pPr lvl="1">
              <a:buNone/>
            </a:pPr>
            <a:r>
              <a:rPr lang="en-SG" sz="2000">
                <a:latin typeface="Courier New" pitchFamily="49" charset="0"/>
                <a:cs typeface="Courier New" pitchFamily="49" charset="0"/>
              </a:rPr>
              <a:t>   class_name.constructor_name([arguments]) {</a:t>
            </a:r>
          </a:p>
          <a:p>
            <a:pPr lvl="1">
              <a:buNone/>
            </a:pPr>
            <a:r>
              <a:rPr lang="en-SG" sz="2000">
                <a:latin typeface="Courier New" pitchFamily="49" charset="0"/>
                <a:cs typeface="Courier New" pitchFamily="49" charset="0"/>
              </a:rPr>
              <a:t>     //..</a:t>
            </a:r>
          </a:p>
          <a:p>
            <a:pPr lvl="1">
              <a:buNone/>
            </a:pPr>
            <a:r>
              <a:rPr lang="en-SG" sz="200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SG" sz="2000">
                <a:latin typeface="Courier New" pitchFamily="49" charset="0"/>
                <a:cs typeface="Courier New" pitchFamily="49" charset="0"/>
              </a:rPr>
              <a:t>   }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41972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1C83-40A8-41BB-9352-8099EC86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2800"/>
              <a:t>Getter and Setter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E8BE2-03E8-456C-AFC6-59F5FC9AE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2110460"/>
            <a:ext cx="8326438" cy="4054844"/>
          </a:xfrm>
        </p:spPr>
        <p:txBody>
          <a:bodyPr/>
          <a:lstStyle/>
          <a:p>
            <a:r>
              <a:rPr lang="en-US" sz="2400"/>
              <a:t>Structure:</a:t>
            </a:r>
            <a:endParaRPr lang="id-ID" sz="240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2000">
                <a:latin typeface="Courier New" pitchFamily="49" charset="0"/>
                <a:cs typeface="Courier New" pitchFamily="49" charset="0"/>
              </a:rPr>
              <a:t>class class_name {</a:t>
            </a:r>
          </a:p>
          <a:p>
            <a:pPr lvl="1">
              <a:buNone/>
            </a:pPr>
            <a:r>
              <a:rPr lang="en-SG" sz="2000">
                <a:latin typeface="Courier New" pitchFamily="49" charset="0"/>
                <a:cs typeface="Courier New" pitchFamily="49" charset="0"/>
              </a:rPr>
              <a:t>   //getter</a:t>
            </a:r>
          </a:p>
          <a:p>
            <a:pPr lvl="1">
              <a:buNone/>
            </a:pPr>
            <a:r>
              <a:rPr lang="en-SG" sz="2000">
                <a:latin typeface="Courier New" pitchFamily="49" charset="0"/>
                <a:cs typeface="Courier New" pitchFamily="49" charset="0"/>
              </a:rPr>
              <a:t>   return_type get function_name {</a:t>
            </a:r>
          </a:p>
          <a:p>
            <a:pPr lvl="1">
              <a:buNone/>
            </a:pPr>
            <a:r>
              <a:rPr lang="en-SG" sz="2000">
                <a:latin typeface="Courier New" pitchFamily="49" charset="0"/>
                <a:cs typeface="Courier New" pitchFamily="49" charset="0"/>
              </a:rPr>
              <a:t>     //..</a:t>
            </a:r>
          </a:p>
          <a:p>
            <a:pPr lvl="1">
              <a:buNone/>
            </a:pPr>
            <a:r>
              <a:rPr lang="en-SG" sz="200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1">
              <a:buNone/>
            </a:pPr>
            <a:r>
              <a:rPr lang="en-SG" sz="2000">
                <a:latin typeface="Courier New" pitchFamily="49" charset="0"/>
                <a:cs typeface="Courier New" pitchFamily="49" charset="0"/>
              </a:rPr>
              <a:t>   //setter</a:t>
            </a:r>
          </a:p>
          <a:p>
            <a:pPr lvl="1">
              <a:buNone/>
            </a:pPr>
            <a:r>
              <a:rPr lang="en-SG" sz="2000">
                <a:latin typeface="Courier New" pitchFamily="49" charset="0"/>
                <a:cs typeface="Courier New" pitchFamily="49" charset="0"/>
              </a:rPr>
              <a:t>   set function_name {</a:t>
            </a:r>
          </a:p>
          <a:p>
            <a:pPr lvl="1">
              <a:buNone/>
            </a:pPr>
            <a:r>
              <a:rPr lang="en-SG" sz="2000">
                <a:latin typeface="Courier New" pitchFamily="49" charset="0"/>
                <a:cs typeface="Courier New" pitchFamily="49" charset="0"/>
              </a:rPr>
              <a:t>     //..</a:t>
            </a:r>
          </a:p>
          <a:p>
            <a:pPr lvl="1">
              <a:buNone/>
            </a:pPr>
            <a:r>
              <a:rPr lang="en-SG" sz="2000">
                <a:latin typeface="Courier New" pitchFamily="49" charset="0"/>
                <a:cs typeface="Courier New" pitchFamily="49" charset="0"/>
              </a:rPr>
              <a:t>   } </a:t>
            </a:r>
          </a:p>
          <a:p>
            <a:pPr marL="0" indent="0">
              <a:buNone/>
            </a:pPr>
            <a:r>
              <a:rPr lang="en-SG" sz="2000">
                <a:latin typeface="Courier New" pitchFamily="49" charset="0"/>
                <a:cs typeface="Courier New" pitchFamily="49" charset="0"/>
              </a:rPr>
              <a:t>   }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21986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1C83-40A8-41BB-9352-8099EC86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2800"/>
              <a:t>Sync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E8BE2-03E8-456C-AFC6-59F5FC9AE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2110460"/>
            <a:ext cx="8326438" cy="4054844"/>
          </a:xfrm>
        </p:spPr>
        <p:txBody>
          <a:bodyPr/>
          <a:lstStyle/>
          <a:p>
            <a:r>
              <a:rPr lang="en-SG" sz="2400"/>
              <a:t>In computing, we say something is synchronous when it waits for an event to happen before continuing. </a:t>
            </a:r>
          </a:p>
          <a:p>
            <a:r>
              <a:rPr lang="en-SG" sz="2400"/>
              <a:t>A disadvantage in this approach is that if a part of the code takes too long to execute, the subsequent blocks, though unrelated, will be blocked from executing. </a:t>
            </a:r>
          </a:p>
          <a:p>
            <a:r>
              <a:rPr lang="en-SG" sz="2400"/>
              <a:t>Consider a webserver that must respond to multiple requests for a resource</a:t>
            </a:r>
          </a:p>
        </p:txBody>
      </p:sp>
    </p:spTree>
    <p:extLst>
      <p:ext uri="{BB962C8B-B14F-4D97-AF65-F5344CB8AC3E}">
        <p14:creationId xmlns:p14="http://schemas.microsoft.com/office/powerpoint/2010/main" val="970031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1C83-40A8-41BB-9352-8099EC86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2800"/>
              <a:t>Sync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E8BE2-03E8-456C-AFC6-59F5FC9AE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28" y="1977658"/>
            <a:ext cx="8326438" cy="4054844"/>
          </a:xfrm>
        </p:spPr>
        <p:txBody>
          <a:bodyPr/>
          <a:lstStyle/>
          <a:p>
            <a:r>
              <a:rPr lang="en-SG" sz="2200"/>
              <a:t>A synchronous execution model will block every other user’s request till it finishes processing the current request. In such a case, like that of a web server, every request must be independent of the others. </a:t>
            </a:r>
          </a:p>
          <a:p>
            <a:r>
              <a:rPr lang="en-SG" sz="2200"/>
              <a:t>This means, the webserver should not wait for the current request to finish executing before it responds to request from other users.</a:t>
            </a:r>
          </a:p>
          <a:p>
            <a:r>
              <a:rPr lang="en-SG" sz="2200"/>
              <a:t>Simply put, it should accept requests from new users before necessarily completing the requests of previous users. This is termed as asynchronous.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358901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1C83-40A8-41BB-9352-8099EC86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2800"/>
              <a:t>Async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E8BE2-03E8-456C-AFC6-59F5FC9AE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2110460"/>
            <a:ext cx="8326438" cy="4054844"/>
          </a:xfrm>
        </p:spPr>
        <p:txBody>
          <a:bodyPr/>
          <a:lstStyle/>
          <a:p>
            <a:r>
              <a:rPr lang="en-SG" sz="2400"/>
              <a:t>Asynchronous programming basically means no waiting or non-blocking programming model</a:t>
            </a:r>
          </a:p>
          <a:p>
            <a:r>
              <a:rPr lang="en-SG" sz="2400"/>
              <a:t>An asynchronous operation executes in a thread, separate from the main application thread</a:t>
            </a:r>
          </a:p>
          <a:p>
            <a:r>
              <a:rPr lang="en-SG" sz="2400"/>
              <a:t>When an application calls a method to perform an operation asynchronously, the application can continue executing while the asynchronous method performs its task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37866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52" y="1157050"/>
            <a:ext cx="8624495" cy="641239"/>
          </a:xfrm>
        </p:spPr>
        <p:txBody>
          <a:bodyPr/>
          <a:lstStyle/>
          <a:p>
            <a:r>
              <a:rPr lang="en-US" b="0" dirty="0"/>
              <a:t>Understanding Synchronous vs Asynchronous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585542" cy="4351338"/>
          </a:xfrm>
        </p:spPr>
        <p:txBody>
          <a:bodyPr/>
          <a:lstStyle/>
          <a:p>
            <a:r>
              <a:rPr lang="en-US" dirty="0"/>
              <a:t>Synchronous (</a:t>
            </a:r>
            <a:r>
              <a:rPr lang="en-US"/>
              <a:t>Classic Web-Application </a:t>
            </a:r>
            <a:r>
              <a:rPr lang="en-US" dirty="0"/>
              <a:t>Model)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/>
          </a:p>
          <a:p>
            <a:r>
              <a:rPr lang="en-US"/>
              <a:t>Asynchronous (AJAX/API </a:t>
            </a:r>
            <a:r>
              <a:rPr lang="en-US" dirty="0"/>
              <a:t>Web-Application </a:t>
            </a:r>
            <a:r>
              <a:rPr lang="en-US"/>
              <a:t>Model)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87636" y="1682266"/>
            <a:ext cx="3326365" cy="24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36303" y="4177739"/>
            <a:ext cx="3111231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Connector 9"/>
          <p:cNvCxnSpPr/>
          <p:nvPr/>
        </p:nvCxnSpPr>
        <p:spPr>
          <a:xfrm>
            <a:off x="0" y="4081667"/>
            <a:ext cx="9144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599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2800"/>
              <a:t>Difference between Dart and Javascript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34BC60-508E-4011-AA44-7BE24944D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01" y="2260396"/>
            <a:ext cx="8430763" cy="262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16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1C83-40A8-41BB-9352-8099EC86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2800"/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E8BE2-03E8-456C-AFC6-59F5FC9AE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701" y="1986292"/>
            <a:ext cx="8326438" cy="4054844"/>
          </a:xfrm>
        </p:spPr>
        <p:txBody>
          <a:bodyPr/>
          <a:lstStyle/>
          <a:p>
            <a:r>
              <a:rPr lang="en-SG" sz="2200"/>
              <a:t>a Future as "a means for getting a value sometime in the future." Simply put, Future objects are a mechanism to represent values returned by an expression whose execution will complete at a later point in time.</a:t>
            </a:r>
          </a:p>
          <a:p>
            <a:r>
              <a:rPr lang="en-SG" sz="2200"/>
              <a:t>Several of Dart’s built-in classes return a Future when an asynchronous method is called.</a:t>
            </a:r>
          </a:p>
          <a:p>
            <a:r>
              <a:rPr lang="en-SG" sz="2200"/>
              <a:t>Dart is a single-threaded programming language. If any code blocks the thread of execution (for example, by waiting for a time-consuming operation or blocking on I/O), the program effectively freezes.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712478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1C83-40A8-41BB-9352-8099EC86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2800"/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E8BE2-03E8-456C-AFC6-59F5FC9AE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2110460"/>
            <a:ext cx="8326438" cy="4054844"/>
          </a:xfrm>
        </p:spPr>
        <p:txBody>
          <a:bodyPr/>
          <a:lstStyle/>
          <a:p>
            <a:r>
              <a:rPr lang="en-SG" sz="2400"/>
              <a:t>Asynchronous operations let your program run without getting blocked. Dart uses Future objects to represent asynchronous operations</a:t>
            </a:r>
            <a:endParaRPr lang="id-ID" sz="240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2200">
                <a:latin typeface="Courier New" pitchFamily="49" charset="0"/>
                <a:cs typeface="Courier New" pitchFamily="49" charset="0"/>
              </a:rPr>
              <a:t>Future&lt;void&gt; fetchData() async {</a:t>
            </a:r>
          </a:p>
          <a:p>
            <a:pPr lvl="1">
              <a:buNone/>
            </a:pPr>
            <a:r>
              <a:rPr lang="en-SG" sz="2200">
                <a:latin typeface="Courier New" pitchFamily="49" charset="0"/>
                <a:cs typeface="Courier New" pitchFamily="49" charset="0"/>
              </a:rPr>
              <a:t>  try {</a:t>
            </a:r>
          </a:p>
          <a:p>
            <a:pPr lvl="1">
              <a:buNone/>
            </a:pPr>
            <a:r>
              <a:rPr lang="en-SG" sz="2200">
                <a:latin typeface="Courier New" pitchFamily="49" charset="0"/>
                <a:cs typeface="Courier New" pitchFamily="49" charset="0"/>
              </a:rPr>
              <a:t>    List&lt;Order&gt; orders = await Cord.getAll();</a:t>
            </a:r>
          </a:p>
          <a:p>
            <a:pPr lvl="1">
              <a:buNone/>
            </a:pPr>
            <a:r>
              <a:rPr lang="en-SG" sz="2200">
                <a:latin typeface="Courier New" pitchFamily="49" charset="0"/>
                <a:cs typeface="Courier New" pitchFamily="49" charset="0"/>
              </a:rPr>
              <a:t>    //..</a:t>
            </a:r>
          </a:p>
          <a:p>
            <a:pPr lvl="1">
              <a:buNone/>
            </a:pPr>
            <a:r>
              <a:rPr lang="en-SG" sz="2200">
                <a:latin typeface="Courier New" pitchFamily="49" charset="0"/>
                <a:cs typeface="Courier New" pitchFamily="49" charset="0"/>
              </a:rPr>
              <a:t>  } catch(e) {</a:t>
            </a:r>
          </a:p>
          <a:p>
            <a:pPr lvl="1">
              <a:buNone/>
            </a:pPr>
            <a:r>
              <a:rPr lang="en-SG" sz="2200">
                <a:latin typeface="Courier New" pitchFamily="49" charset="0"/>
                <a:cs typeface="Courier New" pitchFamily="49" charset="0"/>
              </a:rPr>
              <a:t>    //..</a:t>
            </a:r>
          </a:p>
          <a:p>
            <a:pPr lvl="1">
              <a:buNone/>
            </a:pPr>
            <a:r>
              <a:rPr lang="en-SG" sz="220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lvl="1">
              <a:buNone/>
            </a:pPr>
            <a:r>
              <a:rPr lang="en-SG" sz="22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23884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2800" dirty="0"/>
              <a:t>Any question?</a:t>
            </a:r>
          </a:p>
        </p:txBody>
      </p:sp>
      <p:pic>
        <p:nvPicPr>
          <p:cNvPr id="1026" name="Picture 2" descr="E:\gambar\web\FB_IMG_157898002066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008" y="1419885"/>
            <a:ext cx="3047930" cy="456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368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dirty="0"/>
              <a:t>Referen</a:t>
            </a:r>
            <a:r>
              <a:rPr lang="en-SG" sz="2800" dirty="0" err="1"/>
              <a:t>ces</a:t>
            </a:r>
            <a:endParaRPr lang="id-ID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400">
                <a:hlinkClick r:id="rId2"/>
              </a:rPr>
              <a:t>https://dart.dev/</a:t>
            </a:r>
          </a:p>
          <a:p>
            <a:r>
              <a:rPr lang="en-SG" sz="2400">
                <a:hlinkClick r:id="rId2"/>
              </a:rPr>
              <a:t>https://www.tutorialspoint.com/dart_programming/index.htm</a:t>
            </a:r>
            <a:endParaRPr lang="en-SG" sz="2400"/>
          </a:p>
        </p:txBody>
      </p:sp>
    </p:spTree>
    <p:extLst>
      <p:ext uri="{BB962C8B-B14F-4D97-AF65-F5344CB8AC3E}">
        <p14:creationId xmlns:p14="http://schemas.microsoft.com/office/powerpoint/2010/main" val="39960436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524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1124744"/>
            <a:ext cx="8326438" cy="641239"/>
          </a:xfrm>
        </p:spPr>
        <p:txBody>
          <a:bodyPr/>
          <a:lstStyle/>
          <a:p>
            <a:r>
              <a:rPr lang="en-US" dirty="0"/>
              <a:t>Variables &amp;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700808"/>
            <a:ext cx="7498080" cy="4981596"/>
          </a:xfrm>
        </p:spPr>
        <p:txBody>
          <a:bodyPr>
            <a:normAutofit/>
          </a:bodyPr>
          <a:lstStyle/>
          <a:p>
            <a:r>
              <a:rPr lang="en-US" dirty="0"/>
              <a:t>Rules of naming</a:t>
            </a:r>
          </a:p>
          <a:p>
            <a:pPr lvl="1"/>
            <a:r>
              <a:rPr lang="en-US" dirty="0"/>
              <a:t>Case sensitive</a:t>
            </a:r>
          </a:p>
          <a:p>
            <a:pPr lvl="1"/>
            <a:r>
              <a:rPr lang="en-SG" dirty="0"/>
              <a:t>Start with a letter or underscore</a:t>
            </a:r>
          </a:p>
          <a:p>
            <a:pPr lvl="1"/>
            <a:r>
              <a:rPr lang="en-SG" dirty="0"/>
              <a:t>Must not </a:t>
            </a:r>
            <a:r>
              <a:rPr lang="en-SG"/>
              <a:t>a Dart’s </a:t>
            </a:r>
            <a:r>
              <a:rPr lang="en-SG" dirty="0"/>
              <a:t>reserved word</a:t>
            </a:r>
          </a:p>
          <a:p>
            <a:pPr lvl="1"/>
            <a:r>
              <a:rPr lang="en-SG" dirty="0"/>
              <a:t>Must not contains operational characters</a:t>
            </a:r>
            <a:endParaRPr lang="en-US" dirty="0"/>
          </a:p>
          <a:p>
            <a:r>
              <a:rPr lang="en-US" dirty="0"/>
              <a:t>Variable declaration</a:t>
            </a:r>
          </a:p>
          <a:p>
            <a:pPr lvl="1">
              <a:buNone/>
            </a:pPr>
            <a:r>
              <a:rPr lang="en-SG">
                <a:latin typeface="Courier New" pitchFamily="49" charset="0"/>
                <a:cs typeface="Courier New" pitchFamily="49" charset="0"/>
              </a:rPr>
              <a:t>var </a:t>
            </a:r>
            <a:r>
              <a:rPr lang="id-ID">
                <a:latin typeface="Courier New" pitchFamily="49" charset="0"/>
                <a:cs typeface="Courier New" pitchFamily="49" charset="0"/>
              </a:rPr>
              <a:t>nam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id-ID" dirty="0">
                <a:latin typeface="Courier New" pitchFamily="49" charset="0"/>
                <a:cs typeface="Courier New" pitchFamily="49" charset="0"/>
              </a:rPr>
              <a:t>variabl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id-ID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&lt;type&gt; namevariable = value;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 </a:t>
            </a:r>
            <a:r>
              <a:rPr lang="en-SG" dirty="0"/>
              <a:t>D</a:t>
            </a:r>
            <a:r>
              <a:rPr lang="id-ID" dirty="0"/>
              <a:t>ata</a:t>
            </a:r>
            <a:r>
              <a:rPr lang="en-SG" dirty="0"/>
              <a:t> types</a:t>
            </a:r>
            <a:r>
              <a:rPr lang="id-ID" dirty="0"/>
              <a:t>:</a:t>
            </a:r>
            <a:endParaRPr lang="en-US" dirty="0"/>
          </a:p>
          <a:p>
            <a:pPr lvl="1"/>
            <a:r>
              <a:rPr lang="id-ID" dirty="0"/>
              <a:t>Standar</a:t>
            </a:r>
            <a:r>
              <a:rPr lang="en-SG" dirty="0"/>
              <a:t>d</a:t>
            </a:r>
            <a:r>
              <a:rPr lang="id-ID" dirty="0"/>
              <a:t> </a:t>
            </a:r>
            <a:r>
              <a:rPr lang="id-ID"/>
              <a:t>(boo</a:t>
            </a:r>
            <a:r>
              <a:rPr lang="en-SG"/>
              <a:t>l</a:t>
            </a:r>
            <a:r>
              <a:rPr lang="id-ID"/>
              <a:t>, </a:t>
            </a:r>
            <a:r>
              <a:rPr lang="id-ID" dirty="0"/>
              <a:t>int</a:t>
            </a:r>
            <a:r>
              <a:rPr lang="id-ID"/>
              <a:t>, double, </a:t>
            </a:r>
            <a:r>
              <a:rPr lang="en-SG"/>
              <a:t>S</a:t>
            </a:r>
            <a:r>
              <a:rPr lang="id-ID"/>
              <a:t>tring</a:t>
            </a:r>
            <a:r>
              <a:rPr lang="id-ID" dirty="0"/>
              <a:t>)</a:t>
            </a:r>
            <a:endParaRPr lang="en-US" dirty="0"/>
          </a:p>
          <a:p>
            <a:pPr lvl="1"/>
            <a:r>
              <a:rPr lang="en-SG"/>
              <a:t>List</a:t>
            </a:r>
            <a:endParaRPr lang="id-ID" dirty="0"/>
          </a:p>
          <a:p>
            <a:pPr lvl="1"/>
            <a:r>
              <a:rPr lang="en-SG"/>
              <a:t>Map</a:t>
            </a:r>
          </a:p>
          <a:p>
            <a:pPr lvl="1"/>
            <a:r>
              <a:rPr lang="en-SG"/>
              <a:t>Enum</a:t>
            </a:r>
            <a:endParaRPr lang="id-ID" dirty="0"/>
          </a:p>
          <a:p>
            <a:pPr lvl="1"/>
            <a:r>
              <a:rPr lang="en-SG"/>
              <a:t>Dynamic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Example:</a:t>
            </a:r>
            <a:r>
              <a:rPr lang="id-ID" sz="2800" dirty="0"/>
              <a:t> </a:t>
            </a:r>
            <a:r>
              <a:rPr lang="en-SG" sz="2800" dirty="0"/>
              <a:t>standard data </a:t>
            </a:r>
            <a:r>
              <a:rPr lang="id-ID" sz="2800" dirty="0"/>
              <a:t>t</a:t>
            </a:r>
            <a:r>
              <a:rPr lang="en-SG" sz="2800" dirty="0"/>
              <a:t>y</a:t>
            </a:r>
            <a:r>
              <a:rPr lang="id-ID" sz="2800" dirty="0"/>
              <a:t>pe</a:t>
            </a:r>
            <a:r>
              <a:rPr lang="en-SG" sz="2800" dirty="0"/>
              <a:t>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>
                <a:latin typeface="Courier New" pitchFamily="49" charset="0"/>
                <a:cs typeface="Courier New" pitchFamily="49" charset="0"/>
              </a:rPr>
              <a:t>bool 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flag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true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dirty="0"/>
              <a:t> (</a:t>
            </a:r>
            <a:r>
              <a:rPr lang="en-US" sz="2400" err="1"/>
              <a:t>boolean</a:t>
            </a:r>
            <a:r>
              <a:rPr lang="en-US" sz="2400"/>
              <a:t>)</a:t>
            </a:r>
          </a:p>
          <a:p>
            <a:pPr lvl="1"/>
            <a:r>
              <a:rPr lang="en-US" sz="2100"/>
              <a:t>unlike Javascript, only true value is considered a true condition</a:t>
            </a:r>
            <a:endParaRPr lang="en-US" sz="2100" dirty="0"/>
          </a:p>
          <a:p>
            <a:r>
              <a:rPr lang="en-SG" sz="2400">
                <a:latin typeface="Courier New" pitchFamily="49" charset="0"/>
                <a:cs typeface="Courier New" pitchFamily="49" charset="0"/>
              </a:rPr>
              <a:t>int i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2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dirty="0"/>
              <a:t> (integer)</a:t>
            </a:r>
            <a:endParaRPr lang="id-ID" sz="2400" dirty="0"/>
          </a:p>
          <a:p>
            <a:r>
              <a:rPr lang="en-SG" sz="2400">
                <a:latin typeface="Courier New" pitchFamily="49" charset="0"/>
                <a:cs typeface="Courier New" pitchFamily="49" charset="0"/>
              </a:rPr>
              <a:t>double </a:t>
            </a:r>
            <a:r>
              <a:rPr lang="id-ID" sz="240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2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.3</a:t>
            </a:r>
            <a:r>
              <a:rPr lang="id-ID" sz="240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/>
              <a:t> (</a:t>
            </a:r>
            <a:r>
              <a:rPr lang="id-ID" sz="2400"/>
              <a:t>double</a:t>
            </a:r>
            <a:r>
              <a:rPr lang="en-US" sz="2400" dirty="0"/>
              <a:t>)</a:t>
            </a:r>
          </a:p>
          <a:p>
            <a:r>
              <a:rPr lang="en-SG" sz="240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SG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name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"double";</a:t>
            </a:r>
            <a:r>
              <a:rPr lang="en-US" sz="2400" dirty="0"/>
              <a:t> (string</a:t>
            </a:r>
            <a:r>
              <a:rPr lang="id-ID" sz="2400" dirty="0"/>
              <a:t> d</a:t>
            </a:r>
            <a:r>
              <a:rPr lang="en-SG" sz="2400" dirty="0" err="1"/>
              <a:t>ouble</a:t>
            </a:r>
            <a:r>
              <a:rPr lang="en-SG" sz="2400" dirty="0"/>
              <a:t> </a:t>
            </a:r>
            <a:r>
              <a:rPr lang="id-ID" sz="2400" dirty="0"/>
              <a:t>q</a:t>
            </a:r>
            <a:r>
              <a:rPr lang="en-SG" sz="2400" dirty="0" err="1"/>
              <a:t>uote</a:t>
            </a:r>
            <a:r>
              <a:rPr lang="en-US" sz="2400" dirty="0"/>
              <a:t>)</a:t>
            </a:r>
            <a:endParaRPr lang="id-ID" sz="2400" dirty="0"/>
          </a:p>
          <a:p>
            <a:r>
              <a:rPr lang="en-SG" sz="240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SG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name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id-ID" sz="2400" dirty="0">
                <a:latin typeface="Courier New" pitchFamily="49" charset="0"/>
                <a:cs typeface="Courier New" pitchFamily="49" charset="0"/>
              </a:rPr>
              <a:t>'single';</a:t>
            </a:r>
            <a:r>
              <a:rPr lang="en-US" sz="2400" dirty="0"/>
              <a:t> (string</a:t>
            </a:r>
            <a:r>
              <a:rPr lang="id-ID" sz="2400" dirty="0"/>
              <a:t> s</a:t>
            </a:r>
            <a:r>
              <a:rPr lang="en-SG" sz="2400" dirty="0"/>
              <a:t>ingle </a:t>
            </a:r>
            <a:r>
              <a:rPr lang="id-ID" sz="2400" dirty="0"/>
              <a:t>q</a:t>
            </a:r>
            <a:r>
              <a:rPr lang="en-SG" sz="2400" dirty="0" err="1"/>
              <a:t>uote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dirty="0"/>
              <a:t>C</a:t>
            </a:r>
            <a:r>
              <a:rPr lang="en-SG" sz="2800" dirty="0"/>
              <a:t>ode c</a:t>
            </a:r>
            <a:r>
              <a:rPr lang="id-ID" sz="2800" dirty="0"/>
              <a:t>om</a:t>
            </a:r>
            <a:r>
              <a:rPr lang="en-SG" sz="2800" dirty="0"/>
              <a:t>m</a:t>
            </a:r>
            <a:r>
              <a:rPr lang="id-ID" sz="2800" dirty="0"/>
              <a:t>ent</a:t>
            </a:r>
            <a:r>
              <a:rPr lang="en-SG" sz="2800" dirty="0" err="1"/>
              <a:t>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id-ID" sz="2400" dirty="0"/>
              <a:t>Sa</a:t>
            </a:r>
            <a:r>
              <a:rPr lang="en-SG" sz="2400" dirty="0"/>
              <a:t>me with</a:t>
            </a:r>
            <a:r>
              <a:rPr lang="id-ID" sz="2400" dirty="0"/>
              <a:t> </a:t>
            </a:r>
            <a:r>
              <a:rPr lang="en-SG" sz="2400" dirty="0"/>
              <a:t>C++ </a:t>
            </a:r>
            <a:r>
              <a:rPr lang="en-SG" sz="2400"/>
              <a:t>/ </a:t>
            </a:r>
            <a:r>
              <a:rPr lang="id-ID" sz="2400"/>
              <a:t>Java</a:t>
            </a:r>
            <a:r>
              <a:rPr lang="en-SG" sz="2400"/>
              <a:t> / PHP</a:t>
            </a:r>
            <a:endParaRPr lang="id-ID" sz="2400" dirty="0"/>
          </a:p>
          <a:p>
            <a:pPr lvl="1">
              <a:buFont typeface="Arial" pitchFamily="34" charset="0"/>
              <a:buChar char="•"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SG" sz="1800" dirty="0">
                <a:latin typeface="Courier New" pitchFamily="49" charset="0"/>
                <a:cs typeface="Courier New" pitchFamily="49" charset="0"/>
              </a:rPr>
              <a:t> one line</a:t>
            </a:r>
            <a:endParaRPr lang="id-ID" sz="18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/* ..</a:t>
            </a:r>
            <a:endParaRPr lang="en-SG" sz="1800" dirty="0">
              <a:latin typeface="Courier New" pitchFamily="49" charset="0"/>
              <a:cs typeface="Courier New" pitchFamily="49" charset="0"/>
            </a:endParaRPr>
          </a:p>
          <a:p>
            <a:pPr marL="308495" lvl="1" indent="0">
              <a:buNone/>
            </a:pPr>
            <a:r>
              <a:rPr lang="en-SG" sz="1800" dirty="0">
                <a:latin typeface="Courier New" pitchFamily="49" charset="0"/>
                <a:cs typeface="Courier New" pitchFamily="49" charset="0"/>
              </a:rPr>
              <a:t>		multi-line</a:t>
            </a:r>
            <a:endParaRPr lang="id-ID" sz="18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	.. */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Example</a:t>
            </a:r>
            <a:r>
              <a:rPr lang="en-US" sz="2800"/>
              <a:t>:</a:t>
            </a:r>
            <a:r>
              <a:rPr lang="id-ID" sz="2800"/>
              <a:t> </a:t>
            </a:r>
            <a:r>
              <a:rPr lang="en-SG" sz="2800"/>
              <a:t>List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917870"/>
            <a:ext cx="7498080" cy="5053034"/>
          </a:xfrm>
        </p:spPr>
        <p:txBody>
          <a:bodyPr>
            <a:normAutofit/>
          </a:bodyPr>
          <a:lstStyle/>
          <a:p>
            <a:r>
              <a:rPr lang="id-ID" sz="2400" dirty="0">
                <a:cs typeface="Courier New" pitchFamily="49" charset="0"/>
              </a:rPr>
              <a:t>Ini</a:t>
            </a:r>
            <a:r>
              <a:rPr lang="en-SG" sz="2400" dirty="0" err="1">
                <a:cs typeface="Courier New" pitchFamily="49" charset="0"/>
              </a:rPr>
              <a:t>tialization</a:t>
            </a:r>
            <a:endParaRPr lang="id-ID" sz="2400" dirty="0">
              <a:cs typeface="Courier New" pitchFamily="49" charset="0"/>
            </a:endParaRPr>
          </a:p>
          <a:p>
            <a:pPr marL="308495" lvl="1" indent="0">
              <a:buNone/>
            </a:pPr>
            <a:r>
              <a:rPr lang="en-SG" sz="1800">
                <a:latin typeface="Courier New" pitchFamily="49" charset="0"/>
                <a:cs typeface="Courier New" pitchFamily="49" charset="0"/>
              </a:rPr>
              <a:t>//fixed length</a:t>
            </a:r>
            <a:endParaRPr lang="en-SG" sz="1800" dirty="0">
              <a:latin typeface="Courier New" pitchFamily="49" charset="0"/>
              <a:cs typeface="Courier New" pitchFamily="49" charset="0"/>
            </a:endParaRPr>
          </a:p>
          <a:p>
            <a:pPr marL="308495" lvl="1" indent="0">
              <a:buNone/>
            </a:pPr>
            <a:r>
              <a:rPr lang="en-SG" sz="1800">
                <a:latin typeface="Courier New" pitchFamily="49" charset="0"/>
                <a:cs typeface="Courier New" pitchFamily="49" charset="0"/>
              </a:rPr>
              <a:t>var L</a:t>
            </a:r>
            <a:r>
              <a:rPr lang="id-ID" sz="180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800">
                <a:latin typeface="Courier New" pitchFamily="49" charset="0"/>
                <a:cs typeface="Courier New" pitchFamily="49" charset="0"/>
              </a:rPr>
              <a:t>new List</a:t>
            </a:r>
            <a:r>
              <a:rPr lang="id-ID" sz="180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800">
                <a:latin typeface="Courier New" pitchFamily="49" charset="0"/>
                <a:cs typeface="Courier New" pitchFamily="49" charset="0"/>
              </a:rPr>
              <a:t>5</a:t>
            </a:r>
            <a:r>
              <a:rPr lang="id-ID" sz="1800">
                <a:latin typeface="Courier New" pitchFamily="49" charset="0"/>
                <a:cs typeface="Courier New" pitchFamily="49" charset="0"/>
              </a:rPr>
              <a:t>);   </a:t>
            </a:r>
            <a:endParaRPr lang="id-ID" sz="1800" dirty="0">
              <a:cs typeface="Courier New" pitchFamily="49" charset="0"/>
            </a:endParaRPr>
          </a:p>
          <a:p>
            <a:pPr marL="308495" lvl="1" indent="0">
              <a:buNone/>
            </a:pPr>
            <a:r>
              <a:rPr lang="en-SG" sz="1800">
                <a:latin typeface="Courier New" pitchFamily="49" charset="0"/>
                <a:cs typeface="Courier New" pitchFamily="49" charset="0"/>
              </a:rPr>
              <a:t>//growable list</a:t>
            </a:r>
          </a:p>
          <a:p>
            <a:pPr marL="308495" lvl="1" indent="0">
              <a:buNone/>
            </a:pPr>
            <a:r>
              <a:rPr lang="en-SG" sz="1800">
                <a:latin typeface="Courier New" pitchFamily="49" charset="0"/>
                <a:cs typeface="Courier New" pitchFamily="49" charset="0"/>
              </a:rPr>
              <a:t>var L2 = new List(); //or,</a:t>
            </a:r>
          </a:p>
          <a:p>
            <a:pPr marL="308495" lvl="1" indent="0">
              <a:buNone/>
            </a:pPr>
            <a:r>
              <a:rPr lang="en-SG" sz="1800">
                <a:latin typeface="Courier New" pitchFamily="49" charset="0"/>
                <a:cs typeface="Courier New" pitchFamily="49" charset="0"/>
              </a:rPr>
              <a:t>var L3 = []; //or,</a:t>
            </a:r>
            <a:endParaRPr lang="en-SG" sz="1800" dirty="0">
              <a:latin typeface="Courier New" pitchFamily="49" charset="0"/>
              <a:cs typeface="Courier New" pitchFamily="49" charset="0"/>
            </a:endParaRPr>
          </a:p>
          <a:p>
            <a:pPr marL="308495" lvl="1" indent="0">
              <a:buNone/>
            </a:pPr>
            <a:r>
              <a:rPr lang="en-SG" sz="1800">
                <a:latin typeface="Courier New" pitchFamily="49" charset="0"/>
                <a:cs typeface="Courier New" pitchFamily="49" charset="0"/>
              </a:rPr>
              <a:t>var L4</a:t>
            </a:r>
            <a:r>
              <a:rPr lang="id-ID" sz="180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800">
                <a:latin typeface="Courier New" pitchFamily="49" charset="0"/>
                <a:cs typeface="Courier New" pitchFamily="49" charset="0"/>
              </a:rPr>
              <a:t>[</a:t>
            </a:r>
            <a:r>
              <a:rPr lang="id-ID" sz="2000"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2000">
                <a:latin typeface="Courier New" pitchFamily="49" charset="0"/>
                <a:cs typeface="Courier New" pitchFamily="49" charset="0"/>
              </a:rPr>
              <a:t>IF</a:t>
            </a:r>
            <a:r>
              <a:rPr lang="id-ID" sz="2000"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2000">
                <a:latin typeface="Courier New" pitchFamily="49" charset="0"/>
                <a:cs typeface="Courier New" pitchFamily="49" charset="0"/>
              </a:rPr>
              <a:t>,</a:t>
            </a:r>
            <a:r>
              <a:rPr lang="id-ID" sz="2000">
                <a:latin typeface="Courier New" pitchFamily="49" charset="0"/>
                <a:cs typeface="Courier New" pitchFamily="49" charset="0"/>
              </a:rPr>
              <a:t> "</a:t>
            </a:r>
            <a:r>
              <a:rPr lang="en-SG" sz="2000">
                <a:latin typeface="Courier New" pitchFamily="49" charset="0"/>
                <a:cs typeface="Courier New" pitchFamily="49" charset="0"/>
              </a:rPr>
              <a:t>IT</a:t>
            </a:r>
            <a:r>
              <a:rPr lang="id-ID" sz="2000"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2000">
                <a:latin typeface="Courier New" pitchFamily="49" charset="0"/>
                <a:cs typeface="Courier New" pitchFamily="49" charset="0"/>
              </a:rPr>
              <a:t>,</a:t>
            </a:r>
            <a:r>
              <a:rPr lang="id-ID" sz="2000">
                <a:latin typeface="Courier New" pitchFamily="49" charset="0"/>
                <a:cs typeface="Courier New" pitchFamily="49" charset="0"/>
              </a:rPr>
              <a:t> "</a:t>
            </a:r>
            <a:r>
              <a:rPr lang="en-SG" sz="2000">
                <a:latin typeface="Courier New" pitchFamily="49" charset="0"/>
                <a:cs typeface="Courier New" pitchFamily="49" charset="0"/>
              </a:rPr>
              <a:t>SE</a:t>
            </a:r>
            <a:r>
              <a:rPr lang="id-ID" sz="2000"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2000">
                <a:latin typeface="Courier New" pitchFamily="49" charset="0"/>
                <a:cs typeface="Courier New" pitchFamily="49" charset="0"/>
              </a:rPr>
              <a:t>]</a:t>
            </a:r>
            <a:r>
              <a:rPr lang="id-ID" sz="2000">
                <a:latin typeface="Courier New" pitchFamily="49" charset="0"/>
                <a:cs typeface="Courier New" pitchFamily="49" charset="0"/>
              </a:rPr>
              <a:t>; </a:t>
            </a:r>
            <a:endParaRPr lang="id-ID" sz="2000">
              <a:cs typeface="Courier New" pitchFamily="49" charset="0"/>
            </a:endParaRPr>
          </a:p>
          <a:p>
            <a:pPr>
              <a:buNone/>
            </a:pPr>
            <a:endParaRPr lang="id-ID" sz="3600">
              <a:cs typeface="Courier New" pitchFamily="49" charset="0"/>
            </a:endParaRPr>
          </a:p>
          <a:p>
            <a:r>
              <a:rPr lang="en-SG" sz="2400">
                <a:cs typeface="Courier New" pitchFamily="49" charset="0"/>
              </a:rPr>
              <a:t>Call</a:t>
            </a:r>
            <a:endParaRPr lang="id-ID" sz="2400" dirty="0">
              <a:cs typeface="Courier New" pitchFamily="49" charset="0"/>
            </a:endParaRPr>
          </a:p>
          <a:p>
            <a:pPr marL="308495" lvl="1" indent="0">
              <a:buNone/>
            </a:pPr>
            <a:r>
              <a:rPr lang="en-SG" sz="1800">
                <a:latin typeface="Courier New" pitchFamily="49" charset="0"/>
                <a:cs typeface="Courier New" pitchFamily="49" charset="0"/>
              </a:rPr>
              <a:t>print(L4</a:t>
            </a:r>
            <a:r>
              <a:rPr lang="id-ID" sz="1800">
                <a:latin typeface="Courier New" pitchFamily="49" charset="0"/>
                <a:cs typeface="Courier New" pitchFamily="49" charset="0"/>
              </a:rPr>
              <a:t>[</a:t>
            </a:r>
            <a:r>
              <a:rPr lang="en-SG" sz="1800">
                <a:latin typeface="Courier New" pitchFamily="49" charset="0"/>
                <a:cs typeface="Courier New" pitchFamily="49" charset="0"/>
              </a:rPr>
              <a:t>0</a:t>
            </a:r>
            <a:r>
              <a:rPr lang="id-ID" sz="1800">
                <a:latin typeface="Courier New" pitchFamily="49" charset="0"/>
                <a:cs typeface="Courier New" pitchFamily="49" charset="0"/>
              </a:rPr>
              <a:t>]</a:t>
            </a:r>
            <a:r>
              <a:rPr lang="en-SG" sz="1800">
                <a:latin typeface="Courier New" pitchFamily="49" charset="0"/>
                <a:cs typeface="Courier New" pitchFamily="49" charset="0"/>
              </a:rPr>
              <a:t>)</a:t>
            </a:r>
            <a:r>
              <a:rPr lang="id-ID" sz="1800">
                <a:latin typeface="Courier New" pitchFamily="49" charset="0"/>
                <a:cs typeface="Courier New" pitchFamily="49" charset="0"/>
              </a:rPr>
              <a:t>;</a:t>
            </a:r>
            <a:r>
              <a:rPr lang="en-SG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800" dirty="0">
                <a:latin typeface="Courier New" pitchFamily="49" charset="0"/>
                <a:cs typeface="Courier New" pitchFamily="49" charset="0"/>
              </a:rPr>
              <a:t>//output</a:t>
            </a:r>
            <a:r>
              <a:rPr lang="en-SG" sz="1800">
                <a:latin typeface="Courier New" pitchFamily="49" charset="0"/>
                <a:cs typeface="Courier New" pitchFamily="49" charset="0"/>
              </a:rPr>
              <a:t>: IF</a:t>
            </a:r>
          </a:p>
          <a:p>
            <a:pPr marL="308495" lvl="1" indent="0">
              <a:buNone/>
            </a:pPr>
            <a:r>
              <a:rPr lang="en-SG" sz="1800">
                <a:latin typeface="Courier New" pitchFamily="49" charset="0"/>
                <a:cs typeface="Courier New" pitchFamily="49" charset="0"/>
              </a:rPr>
              <a:t>print(L3[1]); //output: Exception</a:t>
            </a:r>
            <a:endParaRPr lang="id-ID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Example</a:t>
            </a:r>
            <a:r>
              <a:rPr lang="en-US" sz="2800"/>
              <a:t>: List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>
                <a:cs typeface="Courier New" pitchFamily="49" charset="0"/>
              </a:rPr>
              <a:t>Assignment</a:t>
            </a:r>
          </a:p>
          <a:p>
            <a:pPr marL="308495" lvl="1" indent="0">
              <a:buNone/>
            </a:pPr>
            <a:r>
              <a:rPr lang="en-SG" sz="1800">
                <a:latin typeface="Courier New" pitchFamily="49" charset="0"/>
                <a:cs typeface="Courier New" pitchFamily="49" charset="0"/>
              </a:rPr>
              <a:t>L</a:t>
            </a:r>
            <a:r>
              <a:rPr lang="id-ID" sz="1800">
                <a:latin typeface="Courier New" pitchFamily="49" charset="0"/>
                <a:cs typeface="Courier New" pitchFamily="49" charset="0"/>
              </a:rPr>
              <a:t>2[</a:t>
            </a:r>
            <a:r>
              <a:rPr lang="en-SG" sz="1800">
                <a:latin typeface="Courier New" pitchFamily="49" charset="0"/>
                <a:cs typeface="Courier New" pitchFamily="49" charset="0"/>
              </a:rPr>
              <a:t>0</a:t>
            </a:r>
            <a:r>
              <a:rPr lang="id-ID" sz="1800">
                <a:latin typeface="Courier New" pitchFamily="49" charset="0"/>
                <a:cs typeface="Courier New" pitchFamily="49" charset="0"/>
              </a:rPr>
              <a:t>] </a:t>
            </a:r>
            <a:r>
              <a:rPr lang="id-ID" sz="1800" dirty="0">
                <a:latin typeface="Courier New" pitchFamily="49" charset="0"/>
                <a:cs typeface="Courier New" pitchFamily="49" charset="0"/>
              </a:rPr>
              <a:t>= "</a:t>
            </a:r>
            <a:r>
              <a:rPr lang="en-SG" sz="1800" dirty="0">
                <a:latin typeface="Courier New" pitchFamily="49" charset="0"/>
                <a:cs typeface="Courier New" pitchFamily="49" charset="0"/>
              </a:rPr>
              <a:t>S2 IF</a:t>
            </a:r>
            <a:r>
              <a:rPr lang="id-ID" sz="1800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308495" lvl="1" indent="0">
              <a:buNone/>
            </a:pPr>
            <a:r>
              <a:rPr lang="en-SG" sz="1800">
                <a:latin typeface="Courier New" pitchFamily="49" charset="0"/>
                <a:cs typeface="Courier New" pitchFamily="49" charset="0"/>
              </a:rPr>
              <a:t>L</a:t>
            </a:r>
            <a:r>
              <a:rPr lang="id-ID" sz="1800">
                <a:latin typeface="Courier New" pitchFamily="49" charset="0"/>
                <a:cs typeface="Courier New" pitchFamily="49" charset="0"/>
              </a:rPr>
              <a:t>3</a:t>
            </a:r>
            <a:r>
              <a:rPr lang="en-SG" sz="1800">
                <a:latin typeface="Courier New" pitchFamily="49" charset="0"/>
                <a:cs typeface="Courier New" pitchFamily="49" charset="0"/>
              </a:rPr>
              <a:t>.add("S3 IF")</a:t>
            </a:r>
            <a:r>
              <a:rPr lang="id-ID" sz="1800">
                <a:latin typeface="Courier New" pitchFamily="49" charset="0"/>
                <a:cs typeface="Courier New" pitchFamily="49" charset="0"/>
              </a:rPr>
              <a:t>;</a:t>
            </a:r>
            <a:endParaRPr lang="id-ID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Example</a:t>
            </a:r>
            <a:r>
              <a:rPr lang="en-US" sz="2800"/>
              <a:t>:</a:t>
            </a:r>
            <a:r>
              <a:rPr lang="id-ID" sz="2800"/>
              <a:t> </a:t>
            </a:r>
            <a:r>
              <a:rPr lang="en-SG" sz="2800"/>
              <a:t>Map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917870"/>
            <a:ext cx="7498080" cy="5053034"/>
          </a:xfrm>
        </p:spPr>
        <p:txBody>
          <a:bodyPr>
            <a:normAutofit/>
          </a:bodyPr>
          <a:lstStyle/>
          <a:p>
            <a:r>
              <a:rPr lang="id-ID" sz="2400" dirty="0">
                <a:cs typeface="Courier New" pitchFamily="49" charset="0"/>
              </a:rPr>
              <a:t>Ini</a:t>
            </a:r>
            <a:r>
              <a:rPr lang="en-SG" sz="2400" dirty="0" err="1">
                <a:cs typeface="Courier New" pitchFamily="49" charset="0"/>
              </a:rPr>
              <a:t>tialization</a:t>
            </a:r>
            <a:endParaRPr lang="id-ID" sz="2400" dirty="0">
              <a:cs typeface="Courier New" pitchFamily="49" charset="0"/>
            </a:endParaRPr>
          </a:p>
          <a:p>
            <a:pPr marL="308495" lvl="1" indent="0">
              <a:buNone/>
            </a:pPr>
            <a:r>
              <a:rPr lang="en-SG" sz="1800">
                <a:latin typeface="Courier New" pitchFamily="49" charset="0"/>
                <a:cs typeface="Courier New" pitchFamily="49" charset="0"/>
              </a:rPr>
              <a:t>var M2 = new Map(); //or,</a:t>
            </a:r>
          </a:p>
          <a:p>
            <a:pPr marL="308495" lvl="1" indent="0">
              <a:buNone/>
            </a:pPr>
            <a:r>
              <a:rPr lang="en-SG" sz="1800">
                <a:latin typeface="Courier New" pitchFamily="49" charset="0"/>
                <a:cs typeface="Courier New" pitchFamily="49" charset="0"/>
              </a:rPr>
              <a:t>var M3 = {}; //or,</a:t>
            </a:r>
            <a:endParaRPr lang="en-SG" sz="1800" dirty="0">
              <a:latin typeface="Courier New" pitchFamily="49" charset="0"/>
              <a:cs typeface="Courier New" pitchFamily="49" charset="0"/>
            </a:endParaRPr>
          </a:p>
          <a:p>
            <a:pPr marL="308495" lvl="1" indent="0">
              <a:buNone/>
            </a:pPr>
            <a:r>
              <a:rPr lang="en-SG" sz="1800">
                <a:latin typeface="Courier New" pitchFamily="49" charset="0"/>
                <a:cs typeface="Courier New" pitchFamily="49" charset="0"/>
              </a:rPr>
              <a:t>var M4</a:t>
            </a:r>
            <a:r>
              <a:rPr lang="id-ID" sz="180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800">
                <a:latin typeface="Courier New" pitchFamily="49" charset="0"/>
                <a:cs typeface="Courier New" pitchFamily="49" charset="0"/>
              </a:rPr>
              <a:t>{</a:t>
            </a:r>
            <a:r>
              <a:rPr lang="id-ID" sz="2000"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2000">
                <a:latin typeface="Courier New" pitchFamily="49" charset="0"/>
                <a:cs typeface="Courier New" pitchFamily="49" charset="0"/>
              </a:rPr>
              <a:t>IF</a:t>
            </a:r>
            <a:r>
              <a:rPr lang="id-ID" sz="2000"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2000">
                <a:latin typeface="Courier New" pitchFamily="49" charset="0"/>
                <a:cs typeface="Courier New" pitchFamily="49" charset="0"/>
              </a:rPr>
              <a:t>:1301,</a:t>
            </a:r>
            <a:r>
              <a:rPr lang="id-ID" sz="2000">
                <a:latin typeface="Courier New" pitchFamily="49" charset="0"/>
                <a:cs typeface="Courier New" pitchFamily="49" charset="0"/>
              </a:rPr>
              <a:t> "</a:t>
            </a:r>
            <a:r>
              <a:rPr lang="en-SG" sz="2000">
                <a:latin typeface="Courier New" pitchFamily="49" charset="0"/>
                <a:cs typeface="Courier New" pitchFamily="49" charset="0"/>
              </a:rPr>
              <a:t>IT</a:t>
            </a:r>
            <a:r>
              <a:rPr lang="id-ID" sz="2000"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2000">
                <a:latin typeface="Courier New" pitchFamily="49" charset="0"/>
                <a:cs typeface="Courier New" pitchFamily="49" charset="0"/>
              </a:rPr>
              <a:t>:1303,</a:t>
            </a:r>
            <a:r>
              <a:rPr lang="id-ID" sz="2000">
                <a:latin typeface="Courier New" pitchFamily="49" charset="0"/>
                <a:cs typeface="Courier New" pitchFamily="49" charset="0"/>
              </a:rPr>
              <a:t> "</a:t>
            </a:r>
            <a:r>
              <a:rPr lang="en-SG" sz="2000">
                <a:latin typeface="Courier New" pitchFamily="49" charset="0"/>
                <a:cs typeface="Courier New" pitchFamily="49" charset="0"/>
              </a:rPr>
              <a:t>SE</a:t>
            </a:r>
            <a:r>
              <a:rPr lang="id-ID" sz="2000"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2000">
                <a:latin typeface="Courier New" pitchFamily="49" charset="0"/>
                <a:cs typeface="Courier New" pitchFamily="49" charset="0"/>
              </a:rPr>
              <a:t>:1302}</a:t>
            </a:r>
            <a:r>
              <a:rPr lang="id-ID" sz="2000">
                <a:latin typeface="Courier New" pitchFamily="49" charset="0"/>
                <a:cs typeface="Courier New" pitchFamily="49" charset="0"/>
              </a:rPr>
              <a:t>; </a:t>
            </a:r>
            <a:endParaRPr lang="id-ID" sz="2000">
              <a:cs typeface="Courier New" pitchFamily="49" charset="0"/>
            </a:endParaRPr>
          </a:p>
          <a:p>
            <a:pPr>
              <a:buNone/>
            </a:pPr>
            <a:endParaRPr lang="id-ID" sz="3600">
              <a:cs typeface="Courier New" pitchFamily="49" charset="0"/>
            </a:endParaRPr>
          </a:p>
          <a:p>
            <a:r>
              <a:rPr lang="en-SG" sz="2400">
                <a:cs typeface="Courier New" pitchFamily="49" charset="0"/>
              </a:rPr>
              <a:t>Call</a:t>
            </a:r>
            <a:endParaRPr lang="id-ID" sz="2400" dirty="0">
              <a:cs typeface="Courier New" pitchFamily="49" charset="0"/>
            </a:endParaRPr>
          </a:p>
          <a:p>
            <a:pPr marL="308495" lvl="1" indent="0">
              <a:buNone/>
            </a:pPr>
            <a:r>
              <a:rPr lang="en-SG" sz="1800">
                <a:latin typeface="Courier New" pitchFamily="49" charset="0"/>
                <a:cs typeface="Courier New" pitchFamily="49" charset="0"/>
              </a:rPr>
              <a:t>print(M4</a:t>
            </a:r>
            <a:r>
              <a:rPr lang="id-ID" sz="1800">
                <a:latin typeface="Courier New" pitchFamily="49" charset="0"/>
                <a:cs typeface="Courier New" pitchFamily="49" charset="0"/>
              </a:rPr>
              <a:t>[</a:t>
            </a:r>
            <a:r>
              <a:rPr lang="en-SG" sz="1800">
                <a:latin typeface="Courier New" pitchFamily="49" charset="0"/>
                <a:cs typeface="Courier New" pitchFamily="49" charset="0"/>
              </a:rPr>
              <a:t>'IF'</a:t>
            </a:r>
            <a:r>
              <a:rPr lang="id-ID" sz="1800">
                <a:latin typeface="Courier New" pitchFamily="49" charset="0"/>
                <a:cs typeface="Courier New" pitchFamily="49" charset="0"/>
              </a:rPr>
              <a:t>]</a:t>
            </a:r>
            <a:r>
              <a:rPr lang="en-SG" sz="1800">
                <a:latin typeface="Courier New" pitchFamily="49" charset="0"/>
                <a:cs typeface="Courier New" pitchFamily="49" charset="0"/>
              </a:rPr>
              <a:t>)</a:t>
            </a:r>
            <a:r>
              <a:rPr lang="id-ID" sz="1800">
                <a:latin typeface="Courier New" pitchFamily="49" charset="0"/>
                <a:cs typeface="Courier New" pitchFamily="49" charset="0"/>
              </a:rPr>
              <a:t>;</a:t>
            </a:r>
            <a:r>
              <a:rPr lang="en-SG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800" dirty="0">
                <a:latin typeface="Courier New" pitchFamily="49" charset="0"/>
                <a:cs typeface="Courier New" pitchFamily="49" charset="0"/>
              </a:rPr>
              <a:t>//output</a:t>
            </a:r>
            <a:r>
              <a:rPr lang="en-SG" sz="1800">
                <a:latin typeface="Courier New" pitchFamily="49" charset="0"/>
                <a:cs typeface="Courier New" pitchFamily="49" charset="0"/>
              </a:rPr>
              <a:t>: 1301</a:t>
            </a:r>
          </a:p>
          <a:p>
            <a:pPr marL="308495" lvl="1" indent="0">
              <a:buNone/>
            </a:pPr>
            <a:r>
              <a:rPr lang="en-SG" sz="1800">
                <a:latin typeface="Courier New" pitchFamily="49" charset="0"/>
                <a:cs typeface="Courier New" pitchFamily="49" charset="0"/>
              </a:rPr>
              <a:t>print(M3[1]); //output: null</a:t>
            </a:r>
            <a:endParaRPr lang="id-ID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2722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lSMvOzIfsKH8Znt1zL7CU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xqpLYntwZUoFuz8V3Mnl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oBzhaKlAZ85Jkm53AkLW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KkSUSEHlfzbS1OcHcJaoV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zLeMP0c2zuUBQfogRGSET"/>
</p:tagLst>
</file>

<file path=ppt/theme/theme1.xml><?xml version="1.0" encoding="utf-8"?>
<a:theme xmlns:a="http://schemas.openxmlformats.org/drawingml/2006/main" name="telU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lU" id="{A9B13F9C-69C7-4748-B3E5-A82213A3ED8A}" vid="{18B5FB1B-4CAF-4CBB-B900-73D6425FA7F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41BCDE1E190549AB3C67389D61D930" ma:contentTypeVersion="2" ma:contentTypeDescription="Create a new document." ma:contentTypeScope="" ma:versionID="800a49f5b9c517fafd0fd0791ced6ae4">
  <xsd:schema xmlns:xsd="http://www.w3.org/2001/XMLSchema" xmlns:xs="http://www.w3.org/2001/XMLSchema" xmlns:p="http://schemas.microsoft.com/office/2006/metadata/properties" xmlns:ns2="8d3fb581-dd20-417e-8b7b-3ac2a72d3573" targetNamespace="http://schemas.microsoft.com/office/2006/metadata/properties" ma:root="true" ma:fieldsID="1190c3a18b59f5c06dfbb0a426515b07" ns2:_="">
    <xsd:import namespace="8d3fb581-dd20-417e-8b7b-3ac2a72d35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3fb581-dd20-417e-8b7b-3ac2a72d35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B126CE-6216-4210-BD84-AB95F70D8700}"/>
</file>

<file path=customXml/itemProps2.xml><?xml version="1.0" encoding="utf-8"?>
<ds:datastoreItem xmlns:ds="http://schemas.openxmlformats.org/officeDocument/2006/customXml" ds:itemID="{EE8AEBD3-6584-4BCC-AB93-8D055CDA37DF}"/>
</file>

<file path=customXml/itemProps3.xml><?xml version="1.0" encoding="utf-8"?>
<ds:datastoreItem xmlns:ds="http://schemas.openxmlformats.org/officeDocument/2006/customXml" ds:itemID="{41AEE79E-A4E2-4B9F-925C-FE9DF7330E83}"/>
</file>

<file path=docProps/app.xml><?xml version="1.0" encoding="utf-8"?>
<Properties xmlns="http://schemas.openxmlformats.org/officeDocument/2006/extended-properties" xmlns:vt="http://schemas.openxmlformats.org/officeDocument/2006/docPropsVTypes">
  <Template>telU</Template>
  <TotalTime>4253</TotalTime>
  <Words>1476</Words>
  <Application>Microsoft Office PowerPoint</Application>
  <PresentationFormat>On-screen Show (4:3)</PresentationFormat>
  <Paragraphs>230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Aharoni</vt:lpstr>
      <vt:lpstr>Arial</vt:lpstr>
      <vt:lpstr>Berlin Sans FB Demi</vt:lpstr>
      <vt:lpstr>Brush Script Std</vt:lpstr>
      <vt:lpstr>Courier New</vt:lpstr>
      <vt:lpstr>Lucida Grande</vt:lpstr>
      <vt:lpstr>Verdana</vt:lpstr>
      <vt:lpstr>Wingdings</vt:lpstr>
      <vt:lpstr>telU</vt:lpstr>
      <vt:lpstr>CRI3I3  Pemrograman Perangkat Bergerak</vt:lpstr>
      <vt:lpstr>Dart</vt:lpstr>
      <vt:lpstr>Difference between Dart and Javascript</vt:lpstr>
      <vt:lpstr>Variables &amp; Data Types</vt:lpstr>
      <vt:lpstr>Example: standard data types</vt:lpstr>
      <vt:lpstr>Code commenting</vt:lpstr>
      <vt:lpstr>Example: List</vt:lpstr>
      <vt:lpstr>Example: List</vt:lpstr>
      <vt:lpstr>Example: Map</vt:lpstr>
      <vt:lpstr>Example: Map</vt:lpstr>
      <vt:lpstr>Example: Enum</vt:lpstr>
      <vt:lpstr>Operator</vt:lpstr>
      <vt:lpstr>Conditional (if)</vt:lpstr>
      <vt:lpstr>Conditional (if-else)</vt:lpstr>
      <vt:lpstr>Conditional (switch-case)</vt:lpstr>
      <vt:lpstr>Looping (while)</vt:lpstr>
      <vt:lpstr>Looping (do-while)</vt:lpstr>
      <vt:lpstr>Looping (for)</vt:lpstr>
      <vt:lpstr>Looping (for in)</vt:lpstr>
      <vt:lpstr>Function</vt:lpstr>
      <vt:lpstr>Function</vt:lpstr>
      <vt:lpstr>Function</vt:lpstr>
      <vt:lpstr>Class</vt:lpstr>
      <vt:lpstr>Constructor</vt:lpstr>
      <vt:lpstr>Getter and Setter</vt:lpstr>
      <vt:lpstr>Sync Process</vt:lpstr>
      <vt:lpstr>Sync Process</vt:lpstr>
      <vt:lpstr>Async</vt:lpstr>
      <vt:lpstr>Understanding Synchronous vs Asynchronous</vt:lpstr>
      <vt:lpstr>Future</vt:lpstr>
      <vt:lpstr>Future</vt:lpstr>
      <vt:lpstr>Any question?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Dart</dc:title>
  <dc:creator>Monterico Adrian</dc:creator>
  <cp:lastModifiedBy>MONTERICO ADRIAN</cp:lastModifiedBy>
  <cp:revision>138</cp:revision>
  <dcterms:created xsi:type="dcterms:W3CDTF">2011-03-06T00:19:25Z</dcterms:created>
  <dcterms:modified xsi:type="dcterms:W3CDTF">2022-03-01T04:49:43Z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0x010100C241BCDE1E190549AB3C67389D61D930</vt:lpwstr>
  </property>
</Properties>
</file>