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58" r:id="rId6"/>
    <p:sldId id="265" r:id="rId7"/>
    <p:sldId id="266" r:id="rId8"/>
    <p:sldId id="267" r:id="rId9"/>
    <p:sldId id="268" r:id="rId10"/>
    <p:sldId id="269" r:id="rId11"/>
    <p:sldId id="262" r:id="rId12"/>
    <p:sldId id="26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7"/>
    <p:restoredTop sz="96405"/>
  </p:normalViewPr>
  <p:slideViewPr>
    <p:cSldViewPr snapToGrid="0" snapToObjects="1" showGuides="1">
      <p:cViewPr varScale="1">
        <p:scale>
          <a:sx n="159" d="100"/>
          <a:sy n="159" d="100"/>
        </p:scale>
        <p:origin x="208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EF9B-75F0-EA4C-8174-949EB994B7D5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B9B54-CEEF-1B4A-A0BB-F1773A934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5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d42aa70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d42aa70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d42aa70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d42aa70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d42aa70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d42aa70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d42aa70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d42aa70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d42aa70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d42aa70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d42aa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d42aa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03EF-DF66-A149-8217-D3515DD67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94500-27B7-434F-A494-BB9635081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010F-2454-8045-9C7D-74AF8B1A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8799-6EE9-D248-95FA-5BC84E2C839F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87DC-27B9-F84D-8C03-1FBB8A60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EEAFC-36E7-684D-8EAF-C312D1BF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8E80-8D8A-9448-9673-20B109C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2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8924-D459-074C-A477-D4F049BD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913E8-4F10-B84D-A88B-EA612DE2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B486-7693-5A47-A1D5-DA0E3639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8799-6EE9-D248-95FA-5BC84E2C839F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1A529-48D0-7C47-AAE3-F625E858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496DF-39B0-2F4E-A356-38F5A297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8E80-8D8A-9448-9673-20B109C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4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5572F-F2BE-3145-A5DB-921E1398B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30E7B-D194-8F4D-B72E-7C2BB5CFC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6FFBC-9B6D-6D41-AAD7-6B1E32F1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8799-6EE9-D248-95FA-5BC84E2C839F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62063-18DC-F942-8379-C396F4F3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B50F1-C312-D04E-AF6A-E2AE1FD3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8E80-8D8A-9448-9673-20B109C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12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876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0134-5484-FD4D-8B49-D0B9703E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0FFA-473B-D04D-8FD2-525DB9E8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052EB-EBFD-474F-8326-EB869986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8799-6EE9-D248-95FA-5BC84E2C839F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3ECF-71BA-1342-A49B-C6AB0127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B3724-9DB4-584E-A45F-98914F35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8E80-8D8A-9448-9673-20B109C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66DB-F6E0-B94B-8381-A34EAFCF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84CEB-4959-8A42-B96A-7E0102C73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B75B2-2AC9-4E4E-BCD9-5F81C7D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8799-6EE9-D248-95FA-5BC84E2C839F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C2C69-7E63-D946-AFE4-BFFA072B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0506E-364C-7A43-99F6-96B71A63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8E80-8D8A-9448-9673-20B109C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0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1D01-592C-9940-B4B6-2755AC38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71AF-434C-BC48-9684-0BD249397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DD2A0-061B-154D-A23F-E990123FC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F16DE-6038-384B-A478-96625A42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8799-6EE9-D248-95FA-5BC84E2C839F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3EF40-C0F6-E74B-B7D7-EE3D65B6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40B61-6096-E14D-958E-7C2AC979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8E80-8D8A-9448-9673-20B109C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1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B122-540B-D04B-B93E-C2C789F1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FE98-A13F-1948-B186-FC9CB67E3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D748C-3718-1248-9580-8647CED4C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7CA24-D6E7-4B4D-8FEA-0B1946AF5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6F904-7C0A-6749-8625-5092D2E41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778D5-7DF1-E24C-8A30-9D7364F6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8799-6EE9-D248-95FA-5BC84E2C839F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3C395-05A8-E146-BF3D-2B40AF71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1FC55-D56D-0848-A1A2-DB6D4673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8E80-8D8A-9448-9673-20B109C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E704-4A24-9344-A6D1-891B1E0C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13782-9A28-0E4E-94A6-7ED3A7D6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8799-6EE9-D248-95FA-5BC84E2C839F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D4654-4879-3349-9D8F-587E1602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57BE3-0A24-034A-BA7A-FA97244A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8E80-8D8A-9448-9673-20B109C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269A8-96A9-0A47-95AE-A7785561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8799-6EE9-D248-95FA-5BC84E2C839F}" type="datetimeFigureOut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0BA9F-62D1-A548-894E-F42602BC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B1DE9-4FE7-0A42-B49E-EEC78CE7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8E80-8D8A-9448-9673-20B109C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1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454C-6081-804B-82FF-2ED78B14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1126-5685-8E4C-B6A5-5921D2346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578E7-5C9F-B841-9F76-A9EA2E5F1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F3D24-72FB-314C-AFA0-2B64F672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8799-6EE9-D248-95FA-5BC84E2C839F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8DE19-B0FB-3641-8078-952FA069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1B10A-F68C-9242-B1B9-7D32914E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8E80-8D8A-9448-9673-20B109C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1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092F-549C-CB4C-BB3E-081FCC13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795BF-7CC2-2F47-800F-F27B625ED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1781E-2489-B04D-8A82-C6E018F66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2BEBB-3B53-DF47-A409-46A71CBC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8799-6EE9-D248-95FA-5BC84E2C839F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C0417-1C61-B34C-8B1E-7D4EF544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40416-07CD-A347-B8D2-17C70928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8E80-8D8A-9448-9673-20B109C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0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FBE7D-E34E-6B45-A7D1-139C2D09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5A066-F7FE-5448-9510-42F161618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E32AF-B13A-A048-A633-26BCD4DE7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8799-6EE9-D248-95FA-5BC84E2C839F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DFAEE-B351-9349-835C-9E93D12D6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C36EB-1BB7-784C-B6D9-5A6A318B2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88E80-8D8A-9448-9673-20B109C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flow/" TargetMode="External"/><Relationship Id="rId2" Type="http://schemas.openxmlformats.org/officeDocument/2006/relationships/hyperlink" Target="https://www.freecodecamp.org/news/learn-the-basics-of-git-in-under-10-minutes-da548267cc9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obledesktop.com/learn/git/git-branches" TargetMode="External"/><Relationship Id="rId4" Type="http://schemas.openxmlformats.org/officeDocument/2006/relationships/hyperlink" Target="https://www.c-sharpcorner.com/article/git-and-github-version-control-local-and-remote-repositor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C2E3-9162-F345-826D-87E1FAD7E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155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Coding and Coffee:</a:t>
            </a:r>
            <a:br>
              <a:rPr lang="en-US" dirty="0"/>
            </a:br>
            <a:r>
              <a:rPr lang="en-US" dirty="0"/>
              <a:t>An Intro to Version Control </a:t>
            </a:r>
            <a:br>
              <a:rPr lang="en-US" dirty="0"/>
            </a:br>
            <a:r>
              <a:rPr lang="en-US" dirty="0"/>
              <a:t>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2AD91-CFB8-A54F-A55E-299E0505C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1227"/>
            <a:ext cx="9144000" cy="1655762"/>
          </a:xfrm>
        </p:spPr>
        <p:txBody>
          <a:bodyPr/>
          <a:lstStyle/>
          <a:p>
            <a:r>
              <a:rPr lang="en-US" dirty="0"/>
              <a:t>January 20, 2022</a:t>
            </a:r>
          </a:p>
        </p:txBody>
      </p:sp>
    </p:spTree>
    <p:extLst>
      <p:ext uri="{BB962C8B-B14F-4D97-AF65-F5344CB8AC3E}">
        <p14:creationId xmlns:p14="http://schemas.microsoft.com/office/powerpoint/2010/main" val="198921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Current Workflow: Merge back into master/main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533854"/>
            <a:ext cx="12191999" cy="456075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7317300" y="6271500"/>
            <a:ext cx="8006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https://guides.github.com/introduction/flow/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C6B5-013C-9B43-9FA7-AF7F5203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7CDEC-3859-884A-902C-232DF913E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Clone repository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github.itap.purdue.edu</a:t>
            </a:r>
            <a:r>
              <a:rPr lang="en-US" dirty="0"/>
              <a:t>/</a:t>
            </a:r>
            <a:r>
              <a:rPr lang="en-US" dirty="0" err="1"/>
              <a:t>apetruc</a:t>
            </a:r>
            <a:r>
              <a:rPr lang="en-US" dirty="0"/>
              <a:t>/bagel-</a:t>
            </a:r>
            <a:r>
              <a:rPr lang="en-US" dirty="0" err="1"/>
              <a:t>order.git</a:t>
            </a:r>
            <a:endParaRPr lang="en-US" dirty="0"/>
          </a:p>
          <a:p>
            <a:r>
              <a:rPr lang="en-US" dirty="0"/>
              <a:t>Make new branch</a:t>
            </a:r>
          </a:p>
          <a:p>
            <a:r>
              <a:rPr lang="en-US" dirty="0"/>
              <a:t>Edit README file to add your bagel/smear/drink order</a:t>
            </a:r>
          </a:p>
          <a:p>
            <a:r>
              <a:rPr lang="en-US" dirty="0"/>
              <a:t>Open pull request</a:t>
            </a:r>
          </a:p>
          <a:p>
            <a:r>
              <a:rPr lang="en-US" dirty="0"/>
              <a:t>Request comment on code</a:t>
            </a:r>
          </a:p>
          <a:p>
            <a:r>
              <a:rPr lang="en-US" dirty="0"/>
              <a:t>Merge into main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5789F-9CE2-E348-B7FD-B058FDCB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4775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4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904-51C0-014E-BE8A-1D9EA15D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FB0B-9734-2646-81EC-248B7E47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8047" cy="4351338"/>
          </a:xfrm>
        </p:spPr>
        <p:txBody>
          <a:bodyPr/>
          <a:lstStyle/>
          <a:p>
            <a:r>
              <a:rPr lang="en-US" dirty="0"/>
              <a:t>Commit often</a:t>
            </a:r>
          </a:p>
          <a:p>
            <a:r>
              <a:rPr lang="en-US" dirty="0"/>
              <a:t>Test code before you commit</a:t>
            </a:r>
          </a:p>
          <a:p>
            <a:r>
              <a:rPr lang="en-US" dirty="0"/>
              <a:t>Write detailed commit messages</a:t>
            </a:r>
          </a:p>
          <a:p>
            <a:r>
              <a:rPr lang="en-US" dirty="0"/>
              <a:t>Use branches – especially when collaborating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DEE60A-20C0-9043-802A-D6D95A64490F}"/>
              </a:ext>
            </a:extLst>
          </p:cNvPr>
          <p:cNvSpPr txBox="1"/>
          <p:nvPr/>
        </p:nvSpPr>
        <p:spPr>
          <a:xfrm>
            <a:off x="1389993" y="6019512"/>
            <a:ext cx="99638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/>
              <a:t>DON’T BE AFRAID TO ASK FOR HELP OR GOOGLE THINGS!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7BE53-E90D-1B43-A27A-E283C35489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624" y="470952"/>
            <a:ext cx="3430438" cy="49612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9E57C2-5D18-FB46-B454-02EA09E5707D}"/>
              </a:ext>
            </a:extLst>
          </p:cNvPr>
          <p:cNvSpPr txBox="1"/>
          <p:nvPr/>
        </p:nvSpPr>
        <p:spPr>
          <a:xfrm>
            <a:off x="3522223" y="5398046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xkcd.com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59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2AD9-7CDE-8E4F-9260-ADD10CCC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5A9-1F8A-9049-B70B-B2437B1F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https://github.com/git-guides/install-git</a:t>
            </a:r>
          </a:p>
          <a:p>
            <a:r>
              <a:rPr lang="en-US" dirty="0">
                <a:hlinkClick r:id="rId2"/>
              </a:rPr>
              <a:t>https://docs.github.com/en/get-started/quickstart/hello-world</a:t>
            </a:r>
          </a:p>
          <a:p>
            <a:r>
              <a:rPr lang="en-US" dirty="0">
                <a:hlinkClick r:id="rId2"/>
              </a:rPr>
              <a:t>https://www.freecodecamp.org/news/learn-the-basics-of-git-in-under-10-minutes-da548267cc91/</a:t>
            </a:r>
            <a:endParaRPr lang="en-US" dirty="0"/>
          </a:p>
          <a:p>
            <a:r>
              <a:rPr lang="en-US" dirty="0">
                <a:hlinkClick r:id="rId3"/>
              </a:rPr>
              <a:t>https://guides.github.com/introduction/flow/</a:t>
            </a:r>
            <a:endParaRPr lang="en-US" dirty="0"/>
          </a:p>
          <a:p>
            <a:r>
              <a:rPr lang="en-US" dirty="0">
                <a:hlinkClick r:id="rId4"/>
              </a:rPr>
              <a:t>https://www.c-sharpcorner.com/article/git-and-github-version-control-local-and-remote-repository/</a:t>
            </a:r>
            <a:endParaRPr lang="en-US" dirty="0"/>
          </a:p>
          <a:p>
            <a:r>
              <a:rPr lang="en-US" dirty="0">
                <a:hlinkClick r:id="rId5"/>
              </a:rPr>
              <a:t>https://www.nobledesktop.com/learn/git/git-branches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9723-0D6F-3F41-B1D1-5AD6DB41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D26F-4D27-CD4E-97FC-A382FC69B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your changes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Debugging</a:t>
            </a:r>
          </a:p>
          <a:p>
            <a:r>
              <a:rPr lang="en-US" dirty="0"/>
              <a:t>Collaboration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Backups</a:t>
            </a:r>
          </a:p>
          <a:p>
            <a:r>
              <a:rPr lang="en-US" dirty="0"/>
              <a:t>Testing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78FFD-B0A8-C349-BE31-09BDF32B5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130"/>
          <a:stretch/>
        </p:blipFill>
        <p:spPr>
          <a:xfrm>
            <a:off x="6680200" y="2269045"/>
            <a:ext cx="4673600" cy="267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E2C548-85F8-A448-A988-2259867C8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65" b="39765"/>
          <a:stretch/>
        </p:blipFill>
        <p:spPr>
          <a:xfrm>
            <a:off x="6680200" y="1913411"/>
            <a:ext cx="4673600" cy="267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D75594-F6AA-7245-9FD0-D4F6DE3CD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44" b="6386"/>
          <a:stretch/>
        </p:blipFill>
        <p:spPr>
          <a:xfrm>
            <a:off x="6680200" y="1557101"/>
            <a:ext cx="4673600" cy="267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A99F5F-D2DA-6446-9512-BA817C8D8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7708"/>
            <a:ext cx="5840556" cy="39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3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EAB4-4BED-F94E-8EC9-9A5BC302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8BAC-ABDF-B846-BB3B-2E2A7D56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Version Control Tool</a:t>
            </a:r>
          </a:p>
          <a:p>
            <a:r>
              <a:rPr lang="en-US" dirty="0"/>
              <a:t>Repository = Project</a:t>
            </a:r>
          </a:p>
          <a:p>
            <a:r>
              <a:rPr lang="en-US" dirty="0"/>
              <a:t>Commit = Version</a:t>
            </a:r>
          </a:p>
          <a:p>
            <a:r>
              <a:rPr lang="en-US" dirty="0"/>
              <a:t>Branches</a:t>
            </a:r>
          </a:p>
        </p:txBody>
      </p:sp>
      <p:pic>
        <p:nvPicPr>
          <p:cNvPr id="1026" name="Picture 2" descr="Git And Github Version Control (Local And Remote Repository)">
            <a:extLst>
              <a:ext uri="{FF2B5EF4-FFF2-40B4-BE49-F238E27FC236}">
                <a16:creationId xmlns:a16="http://schemas.microsoft.com/office/drawing/2014/main" id="{9B192B97-6D31-404D-B65C-3D2713974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11" y="619392"/>
            <a:ext cx="38100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8CD854-0E3A-C844-B986-EDA34CA18685}"/>
              </a:ext>
            </a:extLst>
          </p:cNvPr>
          <p:cNvSpPr txBox="1"/>
          <p:nvPr/>
        </p:nvSpPr>
        <p:spPr>
          <a:xfrm>
            <a:off x="7861569" y="367258"/>
            <a:ext cx="336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3BA0A-D74F-904A-83DF-EF81443EDF83}"/>
              </a:ext>
            </a:extLst>
          </p:cNvPr>
          <p:cNvSpPr txBox="1"/>
          <p:nvPr/>
        </p:nvSpPr>
        <p:spPr>
          <a:xfrm>
            <a:off x="8153399" y="3680092"/>
            <a:ext cx="336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259C-A088-1B46-86CC-E936FF2A6478}"/>
              </a:ext>
            </a:extLst>
          </p:cNvPr>
          <p:cNvSpPr txBox="1"/>
          <p:nvPr/>
        </p:nvSpPr>
        <p:spPr>
          <a:xfrm>
            <a:off x="6092758" y="6392752"/>
            <a:ext cx="6099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www.c-sharpcorner.com</a:t>
            </a:r>
            <a:r>
              <a:rPr lang="en-US" sz="1100" dirty="0"/>
              <a:t>/article/git-and-</a:t>
            </a:r>
            <a:r>
              <a:rPr lang="en-US" sz="1100" dirty="0" err="1"/>
              <a:t>github</a:t>
            </a:r>
            <a:r>
              <a:rPr lang="en-US" sz="1100" dirty="0"/>
              <a:t>-version-control-local-and-remote-repository/</a:t>
            </a:r>
          </a:p>
          <a:p>
            <a:r>
              <a:rPr lang="en-US" sz="1100" dirty="0"/>
              <a:t>https://</a:t>
            </a:r>
            <a:r>
              <a:rPr lang="en-US" sz="1100" dirty="0" err="1"/>
              <a:t>www.nobledesktop.com</a:t>
            </a:r>
            <a:r>
              <a:rPr lang="en-US" sz="1100" dirty="0"/>
              <a:t>/learn/git/git-branches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730DEBA-1E2A-E54A-A72B-3BAEFFBBF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103" y="4286479"/>
            <a:ext cx="3810000" cy="195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03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DE72-D4E6-ED44-93B2-B9CDE83C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EC88-CA1D-FD4C-8415-272A881E9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git</a:t>
            </a:r>
          </a:p>
          <a:p>
            <a:pPr lvl="1"/>
            <a:r>
              <a:rPr lang="en-US" dirty="0"/>
              <a:t>https://git-</a:t>
            </a:r>
            <a:r>
              <a:rPr lang="en-US" dirty="0" err="1"/>
              <a:t>scm.com</a:t>
            </a:r>
            <a:r>
              <a:rPr lang="en-US" dirty="0"/>
              <a:t>/download/win</a:t>
            </a:r>
          </a:p>
          <a:p>
            <a:r>
              <a:rPr lang="en-US" dirty="0"/>
              <a:t>Log on</a:t>
            </a:r>
          </a:p>
          <a:p>
            <a:pPr lvl="1"/>
            <a:r>
              <a:rPr lang="en-US" dirty="0"/>
              <a:t>https://github.itap.purdue.edu/</a:t>
            </a:r>
          </a:p>
          <a:p>
            <a:r>
              <a:rPr lang="en-US" dirty="0"/>
              <a:t>Open Terminal/Command Window</a:t>
            </a:r>
          </a:p>
          <a:p>
            <a:r>
              <a:rPr lang="en-US" dirty="0"/>
              <a:t>Navigate to folder</a:t>
            </a:r>
          </a:p>
          <a:p>
            <a:r>
              <a:rPr lang="en-US" dirty="0"/>
              <a:t>Clone repository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github.itap.purdue.edu</a:t>
            </a:r>
            <a:r>
              <a:rPr lang="en-US" dirty="0"/>
              <a:t>/</a:t>
            </a:r>
            <a:r>
              <a:rPr lang="en-US" dirty="0" err="1"/>
              <a:t>apetruc</a:t>
            </a:r>
            <a:r>
              <a:rPr lang="en-US" dirty="0"/>
              <a:t>/bagel-</a:t>
            </a:r>
            <a:r>
              <a:rPr lang="en-US" dirty="0" err="1"/>
              <a:t>order.git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B6AA29-F1A2-864D-A815-A100502ED481}"/>
              </a:ext>
            </a:extLst>
          </p:cNvPr>
          <p:cNvGrpSpPr/>
          <p:nvPr/>
        </p:nvGrpSpPr>
        <p:grpSpPr>
          <a:xfrm>
            <a:off x="5759668" y="189185"/>
            <a:ext cx="6306207" cy="1952735"/>
            <a:chOff x="3760076" y="1775701"/>
            <a:chExt cx="8431924" cy="2616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F54BEE5-5021-0440-9C45-5C16756F81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9075"/>
            <a:stretch/>
          </p:blipFill>
          <p:spPr>
            <a:xfrm>
              <a:off x="3760076" y="1775701"/>
              <a:ext cx="2216369" cy="26162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CFA3E6-71E1-DA4A-828B-75DE67C31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317"/>
            <a:stretch/>
          </p:blipFill>
          <p:spPr>
            <a:xfrm>
              <a:off x="5976445" y="1775701"/>
              <a:ext cx="6215555" cy="26162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9DB4184-5380-C74F-AD18-DC99DAFB4100}"/>
              </a:ext>
            </a:extLst>
          </p:cNvPr>
          <p:cNvSpPr txBox="1"/>
          <p:nvPr/>
        </p:nvSpPr>
        <p:spPr>
          <a:xfrm>
            <a:off x="8103476" y="6277431"/>
            <a:ext cx="40885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enexdi.sciencesconf.org</a:t>
            </a:r>
            <a:r>
              <a:rPr lang="en-US" sz="1100" dirty="0"/>
              <a:t>/data/pages/windows_vs_mac_commands_1.pdf</a:t>
            </a:r>
          </a:p>
        </p:txBody>
      </p:sp>
    </p:spTree>
    <p:extLst>
      <p:ext uri="{BB962C8B-B14F-4D97-AF65-F5344CB8AC3E}">
        <p14:creationId xmlns:p14="http://schemas.microsoft.com/office/powerpoint/2010/main" val="51399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11607" t="3917" r="12794" b="5821"/>
          <a:stretch/>
        </p:blipFill>
        <p:spPr>
          <a:xfrm>
            <a:off x="137400" y="1486914"/>
            <a:ext cx="7256835" cy="45842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dirty="0"/>
              <a:t>Common commands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7795098" y="1556405"/>
            <a:ext cx="4396902" cy="61284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457200" indent="-457200">
              <a:spcAft>
                <a:spcPts val="1600"/>
              </a:spcAft>
            </a:pPr>
            <a:r>
              <a:rPr lang="en-US" dirty="0"/>
              <a:t>git status</a:t>
            </a:r>
          </a:p>
          <a:p>
            <a:pPr marL="457200" indent="-457200">
              <a:spcAft>
                <a:spcPts val="1600"/>
              </a:spcAft>
            </a:pPr>
            <a:r>
              <a:rPr lang="en-US" dirty="0"/>
              <a:t>git add (-A)</a:t>
            </a:r>
          </a:p>
          <a:p>
            <a:pPr marL="457200" indent="-457200">
              <a:spcAft>
                <a:spcPts val="1600"/>
              </a:spcAft>
            </a:pPr>
            <a:r>
              <a:rPr lang="en-US" dirty="0"/>
              <a:t>git commit -m “Message”</a:t>
            </a:r>
          </a:p>
          <a:p>
            <a:pPr marL="457200" indent="-457200">
              <a:spcAft>
                <a:spcPts val="1600"/>
              </a:spcAft>
            </a:pPr>
            <a:r>
              <a:rPr lang="en-US" dirty="0"/>
              <a:t>git push</a:t>
            </a:r>
          </a:p>
          <a:p>
            <a:pPr marL="457200" indent="-457200">
              <a:spcAft>
                <a:spcPts val="1600"/>
              </a:spcAft>
            </a:pPr>
            <a:r>
              <a:rPr lang="en-US" dirty="0"/>
              <a:t>git pull</a:t>
            </a:r>
          </a:p>
          <a:p>
            <a:pPr marL="457200" indent="-457200">
              <a:spcAft>
                <a:spcPts val="1600"/>
              </a:spcAft>
            </a:pPr>
            <a:r>
              <a:rPr lang="en-US" dirty="0"/>
              <a:t>git checkout –b </a:t>
            </a:r>
            <a:r>
              <a:rPr lang="en-US" i="1" dirty="0"/>
              <a:t>NAME</a:t>
            </a:r>
          </a:p>
          <a:p>
            <a:pPr marL="457200" indent="-457200">
              <a:spcAft>
                <a:spcPts val="1600"/>
              </a:spcAft>
            </a:pPr>
            <a:endParaRPr dirty="0"/>
          </a:p>
        </p:txBody>
      </p:sp>
      <p:sp>
        <p:nvSpPr>
          <p:cNvPr id="69" name="Google Shape;69;p15"/>
          <p:cNvSpPr txBox="1"/>
          <p:nvPr/>
        </p:nvSpPr>
        <p:spPr>
          <a:xfrm>
            <a:off x="137400" y="6452290"/>
            <a:ext cx="1191720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100" dirty="0"/>
              <a:t>https://</a:t>
            </a:r>
            <a:r>
              <a:rPr lang="en" sz="1100" dirty="0" err="1"/>
              <a:t>www.freecodecamp.org</a:t>
            </a:r>
            <a:r>
              <a:rPr lang="en" sz="1100" dirty="0"/>
              <a:t>/news/learn-the-basics-of-git-in-under-10-minutes-da548267cc91/</a:t>
            </a:r>
            <a:endParaRPr sz="11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6A6ECE-E97A-E442-B904-618E60500CE6}"/>
              </a:ext>
            </a:extLst>
          </p:cNvPr>
          <p:cNvSpPr/>
          <p:nvPr/>
        </p:nvSpPr>
        <p:spPr>
          <a:xfrm>
            <a:off x="7803261" y="171619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4E314C-931D-BE4D-BA54-430D08593CE5}"/>
              </a:ext>
            </a:extLst>
          </p:cNvPr>
          <p:cNvSpPr/>
          <p:nvPr/>
        </p:nvSpPr>
        <p:spPr>
          <a:xfrm>
            <a:off x="820075" y="219516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681 " pathEditMode="relative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87 0.00532 L 0.14948 0.00532 " pathEditMode="relative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0831 L 2.08333E-6 0.1731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22 0.00555 L 0.30091 0.0055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17246 L 2.08333E-6 0.2592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17 0.00555 L 0.45117 0.0055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25741 L 2.08333E-6 0.3458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117 0.00556 C 0.45378 0.00949 0.45625 0.01366 0.45885 0.01736 C 0.45964 0.01852 0.46055 0.01922 0.46133 0.02037 C 0.46341 0.02361 0.46523 0.02732 0.46719 0.03102 L 0.46979 0.03542 C 0.47057 0.03681 0.47161 0.0382 0.47227 0.03982 C 0.47435 0.04537 0.47409 0.04537 0.47734 0.05047 C 0.47839 0.05209 0.47969 0.05301 0.48073 0.05486 C 0.48138 0.05625 0.48164 0.0581 0.48242 0.05926 C 0.48359 0.06134 0.48529 0.06204 0.48659 0.06389 C 0.49792 0.08079 0.49036 0.06991 0.49505 0.08033 C 0.49557 0.08148 0.49622 0.08218 0.49675 0.08334 C 0.4987 0.08866 0.4987 0.09213 0.50013 0.09838 L 0.50182 0.10579 C 0.50208 0.11042 0.50352 0.12593 0.50352 0.12986 C 0.50352 0.14537 0.50313 0.16065 0.5026 0.17616 C 0.50247 0.17871 0.50208 0.18125 0.50182 0.1838 C 0.5013 0.18681 0.49974 0.19329 0.49922 0.1956 C 0.49896 0.19815 0.49883 0.2007 0.49844 0.20324 C 0.4974 0.20903 0.49466 0.21783 0.49336 0.22269 L 0.49167 0.22871 C 0.49115 0.23056 0.49036 0.23241 0.48997 0.23472 C 0.48815 0.24445 0.48958 0.23773 0.4849 0.25417 C 0.48438 0.25602 0.48398 0.25834 0.4832 0.26019 C 0.48268 0.26158 0.48203 0.26297 0.48151 0.26459 C 0.48112 0.26597 0.48125 0.26783 0.48073 0.26898 C 0.47982 0.2713 0.47826 0.27269 0.47734 0.275 C 0.47617 0.27801 0.47539 0.28148 0.47396 0.28403 C 0.47344 0.28496 0.47279 0.28588 0.47227 0.28704 C 0.47161 0.28843 0.47135 0.29028 0.47057 0.29144 C 0.46823 0.29584 0.46823 0.29352 0.4655 0.29607 C 0.46458 0.29676 0.46393 0.29838 0.46302 0.29908 C 0.46133 0.30023 0.45938 0.30023 0.45794 0.30209 C 0.45391 0.30672 0.45638 0.3044 0.45039 0.3081 L 0.44531 0.31111 C 0.4444 0.31158 0.44362 0.31204 0.44271 0.3125 L 0.43932 0.31412 C 0.43854 0.31505 0.43763 0.31621 0.43685 0.3169 C 0.43529 0.31829 0.43346 0.31898 0.43177 0.31991 C 0.43086 0.3206 0.43021 0.3213 0.42917 0.32153 C 0.41849 0.32361 0.42409 0.32269 0.41237 0.32454 C 0.41133 0.325 0.41003 0.3257 0.40898 0.32593 C 0.40703 0.32662 0.40508 0.32685 0.40313 0.32755 C 0.40143 0.32801 0.39987 0.32847 0.39818 0.32894 C 0.39167 0.33264 0.39922 0.32871 0.38633 0.33195 C 0.38333 0.33264 0.38073 0.33449 0.37786 0.33496 L 0.36953 0.33658 C 0.36328 0.33773 0.35781 0.33889 0.35169 0.33959 C 0.34297 0.34028 0.33425 0.34028 0.32565 0.34097 C 0.32031 0.34144 0.31497 0.3419 0.30951 0.34259 C 0.26016 0.33959 0.30273 0.34236 0.26836 0.33959 L 0.23125 0.33658 L 0.17552 0.33797 C 0.16966 0.3382 0.1638 0.33959 0.15781 0.33959 C 0.13724 0.33959 0.11641 0.33843 0.09557 0.33797 L 0.08385 0.33658 C 0.07852 0.33565 0.07318 0.33426 0.06784 0.33357 C 0.05547 0.33172 0.06107 0.33264 0.05091 0.33056 C 0.0513 0.32894 0.05234 0.32732 0.05182 0.32593 C 0.05117 0.32431 0.04961 0.325 0.04844 0.32454 C 0.04675 0.32384 0.04505 0.32315 0.04336 0.32292 C 0.03633 0.32222 0.0293 0.32199 0.02227 0.32153 C 0.01888 0.3206 0.01276 0.31852 0.00964 0.31852 C 0.00326 0.31852 -0.00325 0.31945 -0.00964 0.31991 C -0.0207 0.31829 -0.02318 0.31852 -0.01732 0.31852 " pathEditMode="relative" rAng="0" ptsTypes="AAAAAAAAAAAAAAAAAAAAAAAAAAAAAAAAAAAAAAAAAAAAAAAAAAAAAAAAAAAAAAA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8" grpId="0" animBg="1"/>
      <p:bldP spid="8" grpId="1" animBg="1"/>
      <p:bldP spid="8" grpId="2" animBg="1"/>
      <p:bldP spid="8" grpId="3" animBg="1"/>
      <p:bldP spid="8" grpId="4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Current Workflow: Make new branch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533854"/>
            <a:ext cx="12191999" cy="456075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7317300" y="6271500"/>
            <a:ext cx="8006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https://guides.github.com/introduction/flow/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"/>
              <a:t>Current Workflow: Commit changes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536621"/>
            <a:ext cx="12191999" cy="456075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7317300" y="6271500"/>
            <a:ext cx="8006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https://guides.github.com/introduction/flow/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Current Workflow: Open pull request (PR)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533854"/>
            <a:ext cx="12191999" cy="456075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7317300" y="6271500"/>
            <a:ext cx="8006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https://guides.github.com/introduction/flow/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Current Workflow: Discuss/review code 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533854"/>
            <a:ext cx="12191999" cy="456075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7317300" y="6271500"/>
            <a:ext cx="8006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/>
              <a:t>https://</a:t>
            </a:r>
            <a:r>
              <a:rPr lang="en" sz="2400" dirty="0" err="1"/>
              <a:t>guides.github.com</a:t>
            </a:r>
            <a:r>
              <a:rPr lang="en" sz="2400" dirty="0"/>
              <a:t>/introduction/flow/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8913</TotalTime>
  <Words>424</Words>
  <Application>Microsoft Macintosh PowerPoint</Application>
  <PresentationFormat>Widescreen</PresentationFormat>
  <Paragraphs>70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Coding and Coffee: An Intro to Version Control  and GitHub</vt:lpstr>
      <vt:lpstr>Version control</vt:lpstr>
      <vt:lpstr>GitHub</vt:lpstr>
      <vt:lpstr>Getting started</vt:lpstr>
      <vt:lpstr>Common commands</vt:lpstr>
      <vt:lpstr>Current Workflow: Make new branch</vt:lpstr>
      <vt:lpstr>Current Workflow: Commit changes</vt:lpstr>
      <vt:lpstr>Current Workflow: Open pull request (PR)</vt:lpstr>
      <vt:lpstr>Current Workflow: Discuss/review code </vt:lpstr>
      <vt:lpstr>Current Workflow: Merge back into master/main</vt:lpstr>
      <vt:lpstr>Activity!</vt:lpstr>
      <vt:lpstr>Best Practices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and Coffee: An Intro to Version Control  and GitHub</dc:title>
  <dc:creator>Alexa Ahlene Petrucciani</dc:creator>
  <cp:lastModifiedBy>Alexa Ahlene Petrucciani</cp:lastModifiedBy>
  <cp:revision>7</cp:revision>
  <dcterms:created xsi:type="dcterms:W3CDTF">2022-01-13T17:00:08Z</dcterms:created>
  <dcterms:modified xsi:type="dcterms:W3CDTF">2022-01-20T00:56:49Z</dcterms:modified>
</cp:coreProperties>
</file>