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FD31B9-EA4E-4D32-93FA-448E66C6B176}" v="170" dt="2023-06-22T13:32:14.508"/>
    <p1510:client id="{ADBC3BDA-361F-4AFE-9255-56690A72347E}" v="25" dt="2023-06-23T08:22:17.976"/>
    <p1510:client id="{BEF69678-1840-4A5A-859C-DA8CB159C450}" v="968" dt="2023-06-22T12:53:42.827"/>
    <p1510:client id="{E4BCF9FE-A650-422F-BFA3-EDD608EC4D3E}" v="112" dt="2023-06-22T08:44:3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7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pPr/>
              <a:t>23.06.2023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cs typeface="Calibri Light"/>
              </a:rPr>
              <a:t>Афанасьев Константин Михайлович</a:t>
            </a:r>
            <a:br>
              <a:rPr lang="ru-RU" sz="2000" dirty="0">
                <a:cs typeface="Calibri Light"/>
              </a:rPr>
            </a:br>
            <a:r>
              <a:rPr lang="ru-RU" sz="2000" dirty="0">
                <a:cs typeface="Calibri Light"/>
              </a:rPr>
              <a:t>Специалист SQL - запросов 100</a:t>
            </a:r>
            <a:br>
              <a:rPr lang="ru-RU" sz="2000" dirty="0">
                <a:cs typeface="Calibri Light"/>
              </a:rPr>
            </a:br>
            <a:r>
              <a:rPr lang="ru-RU" sz="2000" dirty="0">
                <a:cs typeface="Calibri Light"/>
              </a:rPr>
              <a:t>Номер потока </a:t>
            </a:r>
            <a:r>
              <a:rPr lang="en-US" sz="2000" dirty="0" smtClean="0"/>
              <a:t>SQL-100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>
                <a:solidFill>
                  <a:srgbClr val="212121"/>
                </a:solidFill>
              </a:rPr>
              <a:t>Проект</a:t>
            </a:r>
            <a:r>
              <a:rPr lang="en-US" sz="2000" dirty="0" smtClean="0">
                <a:solidFill>
                  <a:srgbClr val="212121"/>
                </a:solidFill>
              </a:rPr>
              <a:t>: </a:t>
            </a:r>
            <a:r>
              <a:rPr lang="ru-RU" sz="2000" dirty="0" smtClean="0">
                <a:solidFill>
                  <a:srgbClr val="212121"/>
                </a:solidFill>
              </a:rPr>
              <a:t>Эмуляция </a:t>
            </a:r>
            <a:r>
              <a:rPr lang="ru-RU" sz="2000" dirty="0">
                <a:solidFill>
                  <a:srgbClr val="212121"/>
                </a:solidFill>
              </a:rPr>
              <a:t>работы ресторана</a:t>
            </a:r>
            <a:endParaRPr lang="ru-RU" sz="2000" dirty="0">
              <a:cs typeface="Calibri Light"/>
            </a:endParaRPr>
          </a:p>
          <a:p>
            <a:r>
              <a:rPr lang="ru-RU" sz="1800" dirty="0">
                <a:cs typeface="Calibri Light"/>
              </a:rPr>
              <a:t/>
            </a:r>
            <a:br>
              <a:rPr lang="ru-RU" sz="1800" dirty="0">
                <a:cs typeface="Calibri Light"/>
              </a:rPr>
            </a:br>
            <a:endParaRPr lang="ru-RU" sz="1800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b="1" dirty="0">
                <a:solidFill>
                  <a:srgbClr val="212121"/>
                </a:solidFill>
                <a:latin typeface="Segoe UI"/>
                <a:cs typeface="Segoe UI"/>
              </a:rPr>
              <a:t>Задание к проекту</a:t>
            </a:r>
          </a:p>
          <a:p>
            <a:r>
              <a:rPr lang="ru-RU" sz="1600" dirty="0">
                <a:solidFill>
                  <a:srgbClr val="212121"/>
                </a:solidFill>
                <a:latin typeface="Segoe UI"/>
                <a:cs typeface="Segoe UI"/>
              </a:rPr>
              <a:t>Определить физическую модель данных, которая описывает работу сети ресторанов быстрого питания.</a:t>
            </a:r>
            <a:endParaRPr lang="ru-RU" sz="1600" dirty="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2AC1E47-6F64-B70E-A302-29911F8E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"/>
            <a:ext cx="10505440" cy="161004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400" dirty="0">
                <a:latin typeface="Segoe UI"/>
                <a:cs typeface="Segoe UI"/>
              </a:rPr>
              <a:t/>
            </a:r>
            <a:br>
              <a:rPr lang="ru-RU" sz="1400" dirty="0">
                <a:latin typeface="Segoe UI"/>
                <a:cs typeface="Segoe UI"/>
              </a:rPr>
            </a:br>
            <a:r>
              <a:rPr lang="ru-RU" sz="1400" b="1" dirty="0">
                <a:latin typeface="Segoe UI"/>
                <a:cs typeface="Segoe UI"/>
              </a:rPr>
              <a:t>Часть 1</a:t>
            </a:r>
            <a:br>
              <a:rPr lang="ru-RU" sz="1400" b="1" dirty="0">
                <a:latin typeface="Segoe UI"/>
                <a:cs typeface="Segoe UI"/>
              </a:rPr>
            </a:br>
            <a:r>
              <a:rPr lang="ru-RU" sz="1400" b="1" dirty="0">
                <a:latin typeface="Segoe UI"/>
                <a:cs typeface="Segoe UI"/>
              </a:rPr>
              <a:t>Создать физические таблицы с набором столбцов и соответствующих типов данных в реляционном дизайне</a:t>
            </a:r>
            <a:endParaRPr lang="ru-RU" sz="1300" dirty="0">
              <a:solidFill>
                <a:srgbClr val="212121"/>
              </a:solidFill>
              <a:latin typeface="Segoe UI"/>
              <a:cs typeface="Segoe UI"/>
            </a:endParaRPr>
          </a:p>
          <a:p>
            <a:r>
              <a:rPr lang="ru-RU" dirty="0">
                <a:cs typeface="Calibri Light"/>
              </a:rPr>
              <a:t/>
            </a:r>
            <a:br>
              <a:rPr lang="ru-RU" dirty="0">
                <a:cs typeface="Calibri Light"/>
              </a:rPr>
            </a:br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A8F4838-63B9-3FC1-E17C-BCFA7B894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29945"/>
            <a:ext cx="5181600" cy="59058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1">
              <a:buNone/>
            </a:pPr>
            <a:r>
              <a:rPr lang="ru-RU" sz="1400" b="1" u="sng" dirty="0">
                <a:cs typeface="Calibri" panose="020F0502020204030204"/>
              </a:rPr>
              <a:t>Ресторан</a:t>
            </a:r>
            <a:endParaRPr lang="ru-RU" sz="1400" dirty="0">
              <a:cs typeface="Calibri" panose="020F0502020204030204"/>
            </a:endParaRPr>
          </a:p>
          <a:p>
            <a:pPr marL="457200" lvl="1">
              <a:buNone/>
            </a:pPr>
            <a:r>
              <a:rPr lang="ru-RU" sz="1200" dirty="0">
                <a:cs typeface="Calibri" panose="020F0502020204030204"/>
              </a:rPr>
              <a:t>     </a:t>
            </a:r>
            <a:r>
              <a:rPr lang="ru-RU" sz="1200" dirty="0" err="1">
                <a:cs typeface="Calibri" panose="020F0502020204030204"/>
              </a:rPr>
              <a:t>create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dirty="0" err="1">
                <a:cs typeface="Calibri" panose="020F0502020204030204"/>
              </a:rPr>
              <a:t>table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dirty="0" err="1">
                <a:cs typeface="Calibri" panose="020F0502020204030204"/>
              </a:rPr>
              <a:t>restaurant</a:t>
            </a:r>
            <a:endParaRPr lang="ru-RU" sz="1200" dirty="0">
              <a:cs typeface="Calibri" panose="020F0502020204030204"/>
            </a:endParaRPr>
          </a:p>
          <a:p>
            <a:pPr marL="457200" lvl="1">
              <a:buNone/>
            </a:pPr>
            <a:r>
              <a:rPr lang="ru-RU" sz="1200" dirty="0">
                <a:cs typeface="Calibri" panose="020F0502020204030204"/>
              </a:rPr>
              <a:t>     (</a:t>
            </a:r>
          </a:p>
          <a:p>
            <a:pPr marL="457200" lvl="1">
              <a:buNone/>
            </a:pPr>
            <a:r>
              <a:rPr lang="ru-RU" sz="1200" dirty="0">
                <a:cs typeface="Calibri" panose="020F0502020204030204"/>
              </a:rPr>
              <a:t>        </a:t>
            </a:r>
            <a:r>
              <a:rPr lang="ru-RU" sz="1200" dirty="0" err="1">
                <a:cs typeface="Calibri" panose="020F0502020204030204"/>
              </a:rPr>
              <a:t>id</a:t>
            </a:r>
            <a:r>
              <a:rPr lang="ru-RU" sz="1200" dirty="0">
                <a:cs typeface="Calibri" panose="020F0502020204030204"/>
              </a:rPr>
              <a:t> INTEGER PRIMARY KEY,</a:t>
            </a:r>
          </a:p>
          <a:p>
            <a:pPr marL="457200" lvl="1">
              <a:buNone/>
            </a:pPr>
            <a:r>
              <a:rPr lang="ru-RU" sz="1200" dirty="0">
                <a:cs typeface="Calibri" panose="020F0502020204030204"/>
              </a:rPr>
              <a:t>        </a:t>
            </a:r>
            <a:r>
              <a:rPr lang="ru-RU" sz="1200" dirty="0" err="1">
                <a:cs typeface="Calibri" panose="020F0502020204030204"/>
              </a:rPr>
              <a:t>name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dirty="0" err="1">
                <a:cs typeface="Calibri" panose="020F0502020204030204"/>
              </a:rPr>
              <a:t>varchar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dirty="0" err="1">
                <a:cs typeface="Calibri" panose="020F0502020204030204"/>
              </a:rPr>
              <a:t>unique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dirty="0" err="1">
                <a:cs typeface="Calibri" panose="020F0502020204030204"/>
              </a:rPr>
              <a:t>not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dirty="0" err="1">
                <a:cs typeface="Calibri" panose="020F0502020204030204"/>
              </a:rPr>
              <a:t>null</a:t>
            </a:r>
            <a:r>
              <a:rPr lang="ru-RU" sz="1200" dirty="0">
                <a:cs typeface="Calibri" panose="020F0502020204030204"/>
              </a:rPr>
              <a:t>,</a:t>
            </a:r>
          </a:p>
          <a:p>
            <a:pPr marL="457200" lvl="1">
              <a:buNone/>
            </a:pPr>
            <a:r>
              <a:rPr lang="ru-RU" sz="1200" dirty="0">
                <a:cs typeface="Calibri" panose="020F0502020204030204"/>
              </a:rPr>
              <a:t>        </a:t>
            </a:r>
            <a:r>
              <a:rPr lang="ru-RU" sz="1200" err="1">
                <a:cs typeface="Calibri" panose="020F0502020204030204"/>
              </a:rPr>
              <a:t>address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err="1">
                <a:cs typeface="Calibri" panose="020F0502020204030204"/>
              </a:rPr>
              <a:t>varchar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err="1">
                <a:cs typeface="Calibri" panose="020F0502020204030204"/>
              </a:rPr>
              <a:t>not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err="1">
                <a:cs typeface="Calibri" panose="020F0502020204030204"/>
              </a:rPr>
              <a:t>null</a:t>
            </a:r>
            <a:r>
              <a:rPr lang="ru-RU" sz="1200" dirty="0">
                <a:cs typeface="Calibri" panose="020F0502020204030204"/>
              </a:rPr>
              <a:t>,</a:t>
            </a:r>
          </a:p>
          <a:p>
            <a:pPr marL="457200" lvl="1">
              <a:buNone/>
            </a:pPr>
            <a:r>
              <a:rPr lang="ru-RU" sz="1200" dirty="0">
                <a:cs typeface="Calibri" panose="020F0502020204030204"/>
              </a:rPr>
              <a:t>        </a:t>
            </a:r>
            <a:r>
              <a:rPr lang="ru-RU" sz="1200" err="1">
                <a:cs typeface="Calibri" panose="020F0502020204030204"/>
              </a:rPr>
              <a:t>rating</a:t>
            </a:r>
            <a:r>
              <a:rPr lang="ru-RU" sz="1200" dirty="0">
                <a:cs typeface="Calibri" panose="020F0502020204030204"/>
              </a:rPr>
              <a:t> INTEGER </a:t>
            </a:r>
            <a:r>
              <a:rPr lang="ru-RU" sz="1200" err="1">
                <a:cs typeface="Calibri" panose="020F0502020204030204"/>
              </a:rPr>
              <a:t>default</a:t>
            </a:r>
            <a:r>
              <a:rPr lang="ru-RU" sz="1200" dirty="0">
                <a:cs typeface="Calibri" panose="020F0502020204030204"/>
              </a:rPr>
              <a:t> '0'</a:t>
            </a:r>
          </a:p>
          <a:p>
            <a:pPr marL="457200" lvl="1">
              <a:buNone/>
            </a:pPr>
            <a:r>
              <a:rPr lang="ru-RU" sz="1200" dirty="0">
                <a:cs typeface="Calibri" panose="020F0502020204030204"/>
              </a:rPr>
              <a:t>      );</a:t>
            </a:r>
            <a:endParaRPr lang="en-US" sz="1200" dirty="0">
              <a:cs typeface="Calibri" panose="020F0502020204030204"/>
            </a:endParaRPr>
          </a:p>
          <a:p>
            <a:pPr marL="457200" lvl="1">
              <a:buNone/>
            </a:pPr>
            <a:r>
              <a:rPr lang="ru-RU" sz="1400" b="1" u="sng" dirty="0">
                <a:cs typeface="Calibri" panose="020F0502020204030204"/>
              </a:rPr>
              <a:t>Меню ресторана</a:t>
            </a:r>
            <a:endParaRPr lang="en-US" sz="1400">
              <a:cs typeface="Calibri" panose="020F0502020204030204"/>
            </a:endParaRPr>
          </a:p>
          <a:p>
            <a:pPr lvl="1">
              <a:buNone/>
            </a:pPr>
            <a:r>
              <a:rPr lang="ru-RU" sz="1200" err="1">
                <a:cs typeface="Calibri" panose="020F0502020204030204"/>
              </a:rPr>
              <a:t>create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err="1">
                <a:cs typeface="Calibri" panose="020F0502020204030204"/>
              </a:rPr>
              <a:t>table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err="1">
                <a:cs typeface="Calibri" panose="020F0502020204030204"/>
              </a:rPr>
              <a:t>menu</a:t>
            </a:r>
            <a:r>
              <a:rPr lang="ru-RU" sz="1200" dirty="0">
                <a:cs typeface="Calibri" panose="020F0502020204030204"/>
              </a:rPr>
              <a:t> </a:t>
            </a:r>
          </a:p>
          <a:p>
            <a:pPr lvl="1">
              <a:buNone/>
            </a:pPr>
            <a:r>
              <a:rPr lang="ru-RU" sz="1200" dirty="0">
                <a:cs typeface="Calibri" panose="020F0502020204030204"/>
              </a:rPr>
              <a:t>(</a:t>
            </a:r>
          </a:p>
          <a:p>
            <a:pPr lvl="1">
              <a:buNone/>
            </a:pPr>
            <a:r>
              <a:rPr lang="ru-RU" sz="1200" dirty="0">
                <a:cs typeface="Calibri" panose="020F0502020204030204"/>
              </a:rPr>
              <a:t>  </a:t>
            </a:r>
            <a:r>
              <a:rPr lang="ru-RU" sz="1200" dirty="0" err="1">
                <a:cs typeface="Calibri" panose="020F0502020204030204"/>
              </a:rPr>
              <a:t>id</a:t>
            </a:r>
            <a:r>
              <a:rPr lang="ru-RU" sz="1200" dirty="0">
                <a:cs typeface="Calibri" panose="020F0502020204030204"/>
              </a:rPr>
              <a:t> INTEGER PRIMARY KEY,</a:t>
            </a:r>
          </a:p>
          <a:p>
            <a:pPr lvl="1">
              <a:buNone/>
            </a:pPr>
            <a:r>
              <a:rPr lang="ru-RU" sz="1200" dirty="0">
                <a:cs typeface="Calibri" panose="020F0502020204030204"/>
              </a:rPr>
              <a:t>  </a:t>
            </a:r>
            <a:r>
              <a:rPr lang="ru-RU" sz="1200" dirty="0" err="1">
                <a:cs typeface="Calibri" panose="020F0502020204030204"/>
              </a:rPr>
              <a:t>name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dirty="0" err="1">
                <a:cs typeface="Calibri" panose="020F0502020204030204"/>
              </a:rPr>
              <a:t>varchar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dirty="0" err="1">
                <a:cs typeface="Calibri" panose="020F0502020204030204"/>
              </a:rPr>
              <a:t>not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dirty="0" err="1">
                <a:cs typeface="Calibri" panose="020F0502020204030204"/>
              </a:rPr>
              <a:t>null</a:t>
            </a:r>
            <a:r>
              <a:rPr lang="ru-RU" sz="1200" dirty="0">
                <a:cs typeface="Calibri" panose="020F0502020204030204"/>
              </a:rPr>
              <a:t>,</a:t>
            </a:r>
          </a:p>
          <a:p>
            <a:pPr lvl="1">
              <a:buNone/>
            </a:pPr>
            <a:r>
              <a:rPr lang="ru-RU" sz="1200" dirty="0">
                <a:cs typeface="Calibri" panose="020F0502020204030204"/>
              </a:rPr>
              <a:t>  </a:t>
            </a:r>
            <a:r>
              <a:rPr lang="ru-RU" sz="1200" dirty="0" err="1">
                <a:cs typeface="Calibri" panose="020F0502020204030204"/>
              </a:rPr>
              <a:t>chef_id</a:t>
            </a:r>
            <a:r>
              <a:rPr lang="ru-RU" sz="1200" dirty="0">
                <a:cs typeface="Calibri" panose="020F0502020204030204"/>
              </a:rPr>
              <a:t> INTEGER </a:t>
            </a:r>
            <a:r>
              <a:rPr lang="ru-RU" sz="1200" dirty="0" err="1">
                <a:cs typeface="Calibri" panose="020F0502020204030204"/>
              </a:rPr>
              <a:t>not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dirty="0" err="1">
                <a:cs typeface="Calibri" panose="020F0502020204030204"/>
              </a:rPr>
              <a:t>null</a:t>
            </a:r>
            <a:r>
              <a:rPr lang="ru-RU" sz="1200" dirty="0">
                <a:cs typeface="Calibri" panose="020F0502020204030204"/>
              </a:rPr>
              <a:t>,</a:t>
            </a:r>
          </a:p>
          <a:p>
            <a:pPr lvl="1">
              <a:buNone/>
            </a:pPr>
            <a:r>
              <a:rPr lang="ru-RU" sz="1200" dirty="0">
                <a:cs typeface="Calibri" panose="020F0502020204030204"/>
              </a:rPr>
              <a:t>  </a:t>
            </a:r>
            <a:r>
              <a:rPr lang="ru-RU" sz="1200" dirty="0" err="1">
                <a:cs typeface="Calibri" panose="020F0502020204030204"/>
              </a:rPr>
              <a:t>restaurant_id</a:t>
            </a:r>
            <a:r>
              <a:rPr lang="ru-RU" sz="1200" dirty="0">
                <a:cs typeface="Calibri" panose="020F0502020204030204"/>
              </a:rPr>
              <a:t> INTEGER </a:t>
            </a:r>
            <a:r>
              <a:rPr lang="ru-RU" sz="1200" dirty="0" err="1">
                <a:cs typeface="Calibri" panose="020F0502020204030204"/>
              </a:rPr>
              <a:t>unique</a:t>
            </a:r>
            <a:endParaRPr lang="ru-RU" sz="1200" dirty="0">
              <a:cs typeface="Calibri" panose="020F0502020204030204"/>
            </a:endParaRPr>
          </a:p>
          <a:p>
            <a:pPr marL="457200" lvl="1">
              <a:buNone/>
            </a:pPr>
            <a:r>
              <a:rPr lang="ru-RU" sz="1200" dirty="0">
                <a:cs typeface="Calibri" panose="020F0502020204030204"/>
              </a:rPr>
              <a:t>       );</a:t>
            </a:r>
            <a:endParaRPr lang="en-US" sz="1200" dirty="0">
              <a:cs typeface="Calibri" panose="020F0502020204030204"/>
            </a:endParaRPr>
          </a:p>
          <a:p>
            <a:pPr marL="457200" lvl="1">
              <a:buNone/>
            </a:pPr>
            <a:r>
              <a:rPr lang="ru-RU" sz="1400" b="1" u="sng" dirty="0">
                <a:cs typeface="Calibri" panose="020F0502020204030204"/>
              </a:rPr>
              <a:t>Блюда в меню</a:t>
            </a:r>
            <a:endParaRPr lang="ru-RU" sz="1400">
              <a:cs typeface="Calibri" panose="020F0502020204030204"/>
            </a:endParaRPr>
          </a:p>
          <a:p>
            <a:pPr lvl="1">
              <a:buNone/>
            </a:pPr>
            <a:r>
              <a:rPr lang="ru-RU" sz="1200" err="1">
                <a:cs typeface="Calibri" panose="020F0502020204030204"/>
              </a:rPr>
              <a:t>create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err="1">
                <a:cs typeface="Calibri" panose="020F0502020204030204"/>
              </a:rPr>
              <a:t>table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err="1">
                <a:cs typeface="Calibri" panose="020F0502020204030204"/>
              </a:rPr>
              <a:t>dishes</a:t>
            </a:r>
            <a:r>
              <a:rPr lang="ru-RU" sz="1200" dirty="0">
                <a:cs typeface="Calibri" panose="020F0502020204030204"/>
              </a:rPr>
              <a:t> </a:t>
            </a:r>
          </a:p>
          <a:p>
            <a:pPr lvl="1">
              <a:buNone/>
            </a:pPr>
            <a:r>
              <a:rPr lang="ru-RU" sz="1200" dirty="0">
                <a:cs typeface="Calibri" panose="020F0502020204030204"/>
              </a:rPr>
              <a:t>(</a:t>
            </a:r>
          </a:p>
          <a:p>
            <a:pPr lvl="1">
              <a:buNone/>
            </a:pPr>
            <a:r>
              <a:rPr lang="ru-RU" sz="1200" dirty="0">
                <a:cs typeface="Calibri" panose="020F0502020204030204"/>
              </a:rPr>
              <a:t>  </a:t>
            </a:r>
            <a:r>
              <a:rPr lang="ru-RU" sz="1200" dirty="0" err="1">
                <a:cs typeface="Calibri" panose="020F0502020204030204"/>
              </a:rPr>
              <a:t>id</a:t>
            </a:r>
            <a:r>
              <a:rPr lang="ru-RU" sz="1200" dirty="0">
                <a:cs typeface="Calibri" panose="020F0502020204030204"/>
              </a:rPr>
              <a:t> INTEGER PRIMARY KEY,</a:t>
            </a:r>
          </a:p>
          <a:p>
            <a:pPr lvl="1">
              <a:buNone/>
            </a:pPr>
            <a:r>
              <a:rPr lang="ru-RU" sz="1200" dirty="0">
                <a:cs typeface="Calibri" panose="020F0502020204030204"/>
              </a:rPr>
              <a:t>  </a:t>
            </a:r>
            <a:r>
              <a:rPr lang="ru-RU" sz="1200" dirty="0" err="1">
                <a:cs typeface="Calibri" panose="020F0502020204030204"/>
              </a:rPr>
              <a:t>name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dirty="0" err="1">
                <a:cs typeface="Calibri" panose="020F0502020204030204"/>
              </a:rPr>
              <a:t>varchar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dirty="0" err="1">
                <a:cs typeface="Calibri" panose="020F0502020204030204"/>
              </a:rPr>
              <a:t>not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dirty="0" err="1">
                <a:cs typeface="Calibri" panose="020F0502020204030204"/>
              </a:rPr>
              <a:t>null</a:t>
            </a:r>
            <a:r>
              <a:rPr lang="ru-RU" sz="1200" dirty="0">
                <a:cs typeface="Calibri" panose="020F0502020204030204"/>
              </a:rPr>
              <a:t>,</a:t>
            </a:r>
          </a:p>
          <a:p>
            <a:pPr lvl="1">
              <a:buNone/>
            </a:pPr>
            <a:r>
              <a:rPr lang="ru-RU" sz="1200" dirty="0">
                <a:cs typeface="Calibri" panose="020F0502020204030204"/>
              </a:rPr>
              <a:t>  </a:t>
            </a:r>
            <a:r>
              <a:rPr lang="ru-RU" sz="1200" dirty="0" err="1">
                <a:cs typeface="Calibri" panose="020F0502020204030204"/>
              </a:rPr>
              <a:t>rating</a:t>
            </a:r>
            <a:r>
              <a:rPr lang="ru-RU" sz="1200" dirty="0">
                <a:cs typeface="Calibri" panose="020F0502020204030204"/>
              </a:rPr>
              <a:t> INTEGER </a:t>
            </a:r>
            <a:r>
              <a:rPr lang="ru-RU" sz="1200" dirty="0" err="1">
                <a:cs typeface="Calibri" panose="020F0502020204030204"/>
              </a:rPr>
              <a:t>not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dirty="0" err="1">
                <a:cs typeface="Calibri" panose="020F0502020204030204"/>
              </a:rPr>
              <a:t>null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dirty="0" err="1">
                <a:cs typeface="Calibri" panose="020F0502020204030204"/>
              </a:rPr>
              <a:t>default</a:t>
            </a:r>
            <a:r>
              <a:rPr lang="ru-RU" sz="1200" dirty="0">
                <a:cs typeface="Calibri" panose="020F0502020204030204"/>
              </a:rPr>
              <a:t> '0',</a:t>
            </a:r>
          </a:p>
          <a:p>
            <a:pPr lvl="1">
              <a:buNone/>
            </a:pPr>
            <a:r>
              <a:rPr lang="ru-RU" sz="1200" dirty="0">
                <a:cs typeface="Calibri" panose="020F0502020204030204"/>
              </a:rPr>
              <a:t>  </a:t>
            </a:r>
            <a:r>
              <a:rPr lang="ru-RU" sz="1200" dirty="0" err="1">
                <a:cs typeface="Calibri" panose="020F0502020204030204"/>
              </a:rPr>
              <a:t>time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dirty="0" err="1">
                <a:cs typeface="Calibri" panose="020F0502020204030204"/>
              </a:rPr>
              <a:t>varchar</a:t>
            </a:r>
            <a:r>
              <a:rPr lang="ru-RU" sz="1200" dirty="0">
                <a:cs typeface="Calibri" panose="020F0502020204030204"/>
              </a:rPr>
              <a:t>  </a:t>
            </a:r>
            <a:r>
              <a:rPr lang="ru-RU" sz="1200" dirty="0" err="1">
                <a:cs typeface="Calibri" panose="020F0502020204030204"/>
              </a:rPr>
              <a:t>not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dirty="0" err="1">
                <a:cs typeface="Calibri" panose="020F0502020204030204"/>
              </a:rPr>
              <a:t>null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dirty="0" err="1">
                <a:cs typeface="Calibri" panose="020F0502020204030204"/>
              </a:rPr>
              <a:t>default</a:t>
            </a:r>
            <a:r>
              <a:rPr lang="ru-RU" sz="1200" dirty="0">
                <a:cs typeface="Calibri" panose="020F0502020204030204"/>
              </a:rPr>
              <a:t> '60 секунд',</a:t>
            </a:r>
          </a:p>
          <a:p>
            <a:pPr lvl="1">
              <a:buNone/>
            </a:pPr>
            <a:r>
              <a:rPr lang="ru-RU" sz="1200" dirty="0">
                <a:cs typeface="Calibri" panose="020F0502020204030204"/>
              </a:rPr>
              <a:t>  </a:t>
            </a:r>
            <a:r>
              <a:rPr lang="ru-RU" sz="1200" dirty="0" err="1">
                <a:cs typeface="Calibri" panose="020F0502020204030204"/>
              </a:rPr>
              <a:t>weight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dirty="0" err="1">
                <a:cs typeface="Calibri" panose="020F0502020204030204"/>
              </a:rPr>
              <a:t>varchar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dirty="0" err="1">
                <a:cs typeface="Calibri" panose="020F0502020204030204"/>
              </a:rPr>
              <a:t>not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dirty="0" err="1">
                <a:cs typeface="Calibri" panose="020F0502020204030204"/>
              </a:rPr>
              <a:t>null</a:t>
            </a: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dirty="0" err="1">
                <a:cs typeface="Calibri" panose="020F0502020204030204"/>
              </a:rPr>
              <a:t>default</a:t>
            </a:r>
            <a:r>
              <a:rPr lang="ru-RU" sz="1200" dirty="0">
                <a:cs typeface="Calibri" panose="020F0502020204030204"/>
              </a:rPr>
              <a:t> '100 грамм',</a:t>
            </a:r>
          </a:p>
          <a:p>
            <a:pPr lvl="1">
              <a:buNone/>
            </a:pPr>
            <a:r>
              <a:rPr lang="ru-RU" sz="1200" dirty="0">
                <a:cs typeface="Calibri" panose="020F0502020204030204"/>
              </a:rPr>
              <a:t>  </a:t>
            </a:r>
            <a:r>
              <a:rPr lang="ru-RU" sz="1200" dirty="0" err="1">
                <a:cs typeface="Calibri" panose="020F0502020204030204"/>
              </a:rPr>
              <a:t>menu_id</a:t>
            </a:r>
            <a:r>
              <a:rPr lang="ru-RU" sz="1200" dirty="0">
                <a:cs typeface="Calibri" panose="020F0502020204030204"/>
              </a:rPr>
              <a:t> INTEGER</a:t>
            </a:r>
          </a:p>
          <a:p>
            <a:pPr marL="457200" lvl="1">
              <a:buNone/>
            </a:pPr>
            <a:r>
              <a:rPr lang="ru-RU" sz="1200" dirty="0">
                <a:cs typeface="Calibri" panose="020F0502020204030204"/>
              </a:rPr>
              <a:t>      );</a:t>
            </a:r>
            <a:endParaRPr lang="en-US" sz="1200" dirty="0"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cs typeface="Calibri" panose="020F0502020204030204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F777BFF-985F-B8B8-C74F-B48F356D8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0920" y="829945"/>
            <a:ext cx="5262880" cy="59058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lvl="1" indent="0">
              <a:buNone/>
            </a:pPr>
            <a:r>
              <a:rPr lang="ru-RU" sz="1200" b="1" u="sng" dirty="0">
                <a:solidFill>
                  <a:srgbClr val="212121"/>
                </a:solidFill>
                <a:latin typeface="Segoe UI"/>
                <a:cs typeface="Segoe UI"/>
              </a:rPr>
              <a:t>список рецептов в сети ресторанах</a:t>
            </a:r>
            <a:endParaRPr lang="ru-RU" sz="1200" b="1" u="sng" dirty="0"/>
          </a:p>
          <a:p>
            <a:pPr marL="457200" lvl="1" indent="0">
              <a:buNone/>
            </a:pPr>
            <a:r>
              <a:rPr lang="ru-RU" sz="1200" dirty="0">
                <a:ea typeface="+mn-lt"/>
                <a:cs typeface="+mn-lt"/>
              </a:rPr>
              <a:t>     </a:t>
            </a:r>
            <a:r>
              <a:rPr lang="ru-RU" sz="1200" dirty="0" err="1">
                <a:ea typeface="+mn-lt"/>
                <a:cs typeface="+mn-lt"/>
              </a:rPr>
              <a:t>create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table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recipes</a:t>
            </a:r>
            <a:r>
              <a:rPr lang="ru-RU" sz="1200" dirty="0">
                <a:ea typeface="+mn-lt"/>
                <a:cs typeface="+mn-lt"/>
              </a:rPr>
              <a:t>                                                                                         </a:t>
            </a:r>
          </a:p>
          <a:p>
            <a:pPr marL="457200" lvl="1" indent="0">
              <a:buNone/>
            </a:pPr>
            <a:r>
              <a:rPr lang="ru-RU" sz="1200" dirty="0">
                <a:ea typeface="+mn-lt"/>
                <a:cs typeface="+mn-lt"/>
              </a:rPr>
              <a:t>     (</a:t>
            </a:r>
            <a:endParaRPr lang="ru-RU" sz="1200" dirty="0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ru-RU" sz="1200" dirty="0">
                <a:ea typeface="+mn-lt"/>
                <a:cs typeface="+mn-lt"/>
              </a:rPr>
              <a:t>       </a:t>
            </a:r>
            <a:r>
              <a:rPr lang="ru-RU" sz="1200" dirty="0" err="1">
                <a:ea typeface="+mn-lt"/>
                <a:cs typeface="+mn-lt"/>
              </a:rPr>
              <a:t>id</a:t>
            </a:r>
            <a:r>
              <a:rPr lang="ru-RU" sz="1200" dirty="0">
                <a:ea typeface="+mn-lt"/>
                <a:cs typeface="+mn-lt"/>
              </a:rPr>
              <a:t> INTEGER PRIMARY </a:t>
            </a:r>
            <a:r>
              <a:rPr lang="ru-RU" sz="1200" dirty="0" err="1">
                <a:ea typeface="+mn-lt"/>
                <a:cs typeface="+mn-lt"/>
              </a:rPr>
              <a:t>key</a:t>
            </a:r>
            <a:r>
              <a:rPr lang="ru-RU" sz="1200" dirty="0">
                <a:ea typeface="+mn-lt"/>
                <a:cs typeface="+mn-lt"/>
              </a:rPr>
              <a:t>,</a:t>
            </a:r>
            <a:endParaRPr lang="ru-RU" sz="1200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ru-RU" sz="1200" dirty="0">
                <a:ea typeface="+mn-lt"/>
                <a:cs typeface="+mn-lt"/>
              </a:rPr>
              <a:t>       </a:t>
            </a:r>
            <a:r>
              <a:rPr lang="ru-RU" sz="1200" dirty="0" err="1">
                <a:ea typeface="+mn-lt"/>
                <a:cs typeface="+mn-lt"/>
              </a:rPr>
              <a:t>name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varchar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unique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not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null</a:t>
            </a:r>
            <a:r>
              <a:rPr lang="ru-RU" sz="1200" dirty="0">
                <a:ea typeface="+mn-lt"/>
                <a:cs typeface="+mn-lt"/>
              </a:rPr>
              <a:t>,</a:t>
            </a:r>
            <a:endParaRPr lang="ru-RU" sz="1200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ru-RU" sz="1200" dirty="0">
                <a:ea typeface="+mn-lt"/>
                <a:cs typeface="+mn-lt"/>
              </a:rPr>
              <a:t>       </a:t>
            </a:r>
            <a:r>
              <a:rPr lang="ru-RU" sz="1200" dirty="0" err="1">
                <a:ea typeface="+mn-lt"/>
                <a:cs typeface="+mn-lt"/>
              </a:rPr>
              <a:t>dishes_id</a:t>
            </a:r>
            <a:r>
              <a:rPr lang="ru-RU" sz="1200" dirty="0">
                <a:ea typeface="+mn-lt"/>
                <a:cs typeface="+mn-lt"/>
              </a:rPr>
              <a:t> INTEGER</a:t>
            </a:r>
            <a:endParaRPr lang="ru-RU" sz="1200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ru-RU" sz="1200" dirty="0">
                <a:ea typeface="+mn-lt"/>
                <a:cs typeface="+mn-lt"/>
              </a:rPr>
              <a:t>     );</a:t>
            </a:r>
          </a:p>
          <a:p>
            <a:pPr marL="457200" lvl="1" indent="0">
              <a:buNone/>
            </a:pPr>
            <a:r>
              <a:rPr lang="ru-RU" sz="1200" b="1" u="sng" dirty="0">
                <a:solidFill>
                  <a:srgbClr val="212121"/>
                </a:solidFill>
                <a:latin typeface="Segoe UI"/>
                <a:cs typeface="Segoe UI"/>
              </a:rPr>
              <a:t>ингредиенты для готовки блюд </a:t>
            </a:r>
            <a:endParaRPr lang="ru-RU" sz="1200" b="1" u="sng">
              <a:cs typeface="Calibri"/>
            </a:endParaRP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</a:t>
            </a:r>
            <a:r>
              <a:rPr lang="ru-RU" sz="1200" dirty="0" err="1">
                <a:ea typeface="+mn-lt"/>
                <a:cs typeface="+mn-lt"/>
              </a:rPr>
              <a:t>create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table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ingredients</a:t>
            </a:r>
            <a:endParaRPr lang="ru-RU" sz="1200" dirty="0">
              <a:cs typeface="Calibri"/>
            </a:endParaRP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(</a:t>
            </a:r>
            <a:endParaRPr lang="ru-RU" sz="1200" dirty="0">
              <a:cs typeface="Calibri"/>
            </a:endParaRP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  </a:t>
            </a:r>
            <a:r>
              <a:rPr lang="ru-RU" sz="1200" dirty="0" err="1">
                <a:ea typeface="+mn-lt"/>
                <a:cs typeface="+mn-lt"/>
              </a:rPr>
              <a:t>id</a:t>
            </a:r>
            <a:r>
              <a:rPr lang="ru-RU" sz="1200" dirty="0">
                <a:ea typeface="+mn-lt"/>
                <a:cs typeface="+mn-lt"/>
              </a:rPr>
              <a:t> INTEGER PRIMARY KEY,</a:t>
            </a:r>
            <a:endParaRPr lang="ru-RU" sz="1200">
              <a:cs typeface="Calibri"/>
            </a:endParaRP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  </a:t>
            </a:r>
            <a:r>
              <a:rPr lang="ru-RU" sz="1200" dirty="0" err="1">
                <a:ea typeface="+mn-lt"/>
                <a:cs typeface="+mn-lt"/>
              </a:rPr>
              <a:t>name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varchar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unique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not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null</a:t>
            </a:r>
            <a:r>
              <a:rPr lang="ru-RU" sz="1200" dirty="0">
                <a:ea typeface="+mn-lt"/>
                <a:cs typeface="+mn-lt"/>
              </a:rPr>
              <a:t>,</a:t>
            </a:r>
            <a:endParaRPr lang="ru-RU" sz="1200">
              <a:cs typeface="Calibri"/>
            </a:endParaRP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  </a:t>
            </a:r>
            <a:r>
              <a:rPr lang="ru-RU" sz="1200" dirty="0" err="1">
                <a:ea typeface="+mn-lt"/>
                <a:cs typeface="+mn-lt"/>
              </a:rPr>
              <a:t>collorium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numeric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default</a:t>
            </a:r>
            <a:r>
              <a:rPr lang="ru-RU" sz="1200" dirty="0">
                <a:ea typeface="+mn-lt"/>
                <a:cs typeface="+mn-lt"/>
              </a:rPr>
              <a:t> 0,</a:t>
            </a:r>
            <a:endParaRPr lang="ru-RU" sz="1200">
              <a:cs typeface="Calibri"/>
            </a:endParaRP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  </a:t>
            </a:r>
            <a:r>
              <a:rPr lang="ru-RU" sz="1200" dirty="0" err="1">
                <a:ea typeface="+mn-lt"/>
                <a:cs typeface="+mn-lt"/>
              </a:rPr>
              <a:t>recipes_id</a:t>
            </a:r>
            <a:r>
              <a:rPr lang="ru-RU" sz="1200" dirty="0">
                <a:ea typeface="+mn-lt"/>
                <a:cs typeface="+mn-lt"/>
              </a:rPr>
              <a:t> INTEGER,</a:t>
            </a:r>
            <a:endParaRPr lang="ru-RU" sz="1200">
              <a:cs typeface="Calibri"/>
            </a:endParaRP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  </a:t>
            </a:r>
            <a:r>
              <a:rPr lang="ru-RU" sz="1200" dirty="0" err="1">
                <a:ea typeface="+mn-lt"/>
                <a:cs typeface="+mn-lt"/>
              </a:rPr>
              <a:t>dishes_id</a:t>
            </a:r>
            <a:r>
              <a:rPr lang="ru-RU" sz="1200" dirty="0">
                <a:ea typeface="+mn-lt"/>
                <a:cs typeface="+mn-lt"/>
              </a:rPr>
              <a:t> INTEGER</a:t>
            </a:r>
            <a:endParaRPr lang="ru-RU" sz="1200">
              <a:cs typeface="Calibri"/>
            </a:endParaRPr>
          </a:p>
          <a:p>
            <a:pPr marL="457200" lvl="1" indent="0">
              <a:buNone/>
            </a:pPr>
            <a:r>
              <a:rPr lang="ru-RU" sz="1200" dirty="0">
                <a:ea typeface="+mn-lt"/>
                <a:cs typeface="+mn-lt"/>
              </a:rPr>
              <a:t>     );</a:t>
            </a:r>
          </a:p>
          <a:p>
            <a:pPr marL="457200" lvl="1" indent="0">
              <a:buNone/>
            </a:pPr>
            <a:r>
              <a:rPr lang="ru-RU" sz="1200" b="1" u="sng" dirty="0">
                <a:solidFill>
                  <a:srgbClr val="212121"/>
                </a:solidFill>
                <a:latin typeface="Segoe UI"/>
                <a:cs typeface="Segoe UI"/>
              </a:rPr>
              <a:t>заказы посетителей ресторана</a:t>
            </a:r>
            <a:endParaRPr lang="ru-RU" sz="1200" b="1" u="sng" dirty="0"/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 </a:t>
            </a:r>
            <a:r>
              <a:rPr lang="ru-RU" sz="1200" dirty="0" err="1">
                <a:ea typeface="+mn-lt"/>
                <a:cs typeface="+mn-lt"/>
              </a:rPr>
              <a:t>create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table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orders</a:t>
            </a:r>
            <a:endParaRPr lang="ru-RU" sz="1200" dirty="0">
              <a:cs typeface="Calibri"/>
            </a:endParaRP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 (</a:t>
            </a:r>
            <a:endParaRPr lang="ru-RU" sz="1200" dirty="0">
              <a:cs typeface="Calibri"/>
            </a:endParaRP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   </a:t>
            </a:r>
            <a:r>
              <a:rPr lang="ru-RU" sz="1200" dirty="0" err="1">
                <a:ea typeface="+mn-lt"/>
                <a:cs typeface="+mn-lt"/>
              </a:rPr>
              <a:t>id</a:t>
            </a:r>
            <a:r>
              <a:rPr lang="ru-RU" sz="1200" dirty="0">
                <a:ea typeface="+mn-lt"/>
                <a:cs typeface="+mn-lt"/>
              </a:rPr>
              <a:t> INTEGER PRIMARY </a:t>
            </a:r>
            <a:r>
              <a:rPr lang="ru-RU" sz="1200" dirty="0" err="1">
                <a:ea typeface="+mn-lt"/>
                <a:cs typeface="+mn-lt"/>
              </a:rPr>
              <a:t>key</a:t>
            </a:r>
            <a:r>
              <a:rPr lang="ru-RU" sz="1200" dirty="0">
                <a:ea typeface="+mn-lt"/>
                <a:cs typeface="+mn-lt"/>
              </a:rPr>
              <a:t>,</a:t>
            </a:r>
            <a:endParaRPr lang="ru-RU" sz="1200">
              <a:cs typeface="Calibri"/>
            </a:endParaRP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    </a:t>
            </a:r>
            <a:r>
              <a:rPr lang="ru-RU" sz="1200" dirty="0" err="1">
                <a:ea typeface="+mn-lt"/>
                <a:cs typeface="+mn-lt"/>
              </a:rPr>
              <a:t>number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varchar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not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null</a:t>
            </a:r>
            <a:r>
              <a:rPr lang="ru-RU" sz="1200" dirty="0">
                <a:ea typeface="+mn-lt"/>
                <a:cs typeface="+mn-lt"/>
              </a:rPr>
              <a:t>,</a:t>
            </a:r>
            <a:endParaRPr lang="ru-RU" sz="1200">
              <a:cs typeface="Calibri"/>
            </a:endParaRP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    </a:t>
            </a:r>
            <a:r>
              <a:rPr lang="ru-RU" sz="1200" dirty="0" err="1">
                <a:ea typeface="+mn-lt"/>
                <a:cs typeface="+mn-lt"/>
              </a:rPr>
              <a:t>sum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numeric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not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null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default</a:t>
            </a:r>
            <a:r>
              <a:rPr lang="ru-RU" sz="1200" dirty="0">
                <a:ea typeface="+mn-lt"/>
                <a:cs typeface="+mn-lt"/>
              </a:rPr>
              <a:t> 0,</a:t>
            </a:r>
            <a:endParaRPr lang="ru-RU" sz="1200">
              <a:cs typeface="Calibri"/>
            </a:endParaRP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    </a:t>
            </a:r>
            <a:r>
              <a:rPr lang="ru-RU" sz="1200" dirty="0" err="1">
                <a:ea typeface="+mn-lt"/>
                <a:cs typeface="+mn-lt"/>
              </a:rPr>
              <a:t>tips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numeric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not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null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default</a:t>
            </a:r>
            <a:r>
              <a:rPr lang="ru-RU" sz="1200" dirty="0">
                <a:ea typeface="+mn-lt"/>
                <a:cs typeface="+mn-lt"/>
              </a:rPr>
              <a:t> 0,</a:t>
            </a:r>
            <a:endParaRPr lang="ru-RU" sz="1200">
              <a:cs typeface="Calibri"/>
            </a:endParaRP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    </a:t>
            </a:r>
            <a:r>
              <a:rPr lang="ru-RU" sz="1200" dirty="0" err="1">
                <a:ea typeface="+mn-lt"/>
                <a:cs typeface="+mn-lt"/>
              </a:rPr>
              <a:t>dishes_id</a:t>
            </a:r>
            <a:r>
              <a:rPr lang="ru-RU" sz="1200" dirty="0">
                <a:ea typeface="+mn-lt"/>
                <a:cs typeface="+mn-lt"/>
              </a:rPr>
              <a:t> INTEGER,</a:t>
            </a:r>
            <a:endParaRPr lang="ru-RU" sz="1200">
              <a:cs typeface="Calibri"/>
            </a:endParaRP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    </a:t>
            </a:r>
            <a:r>
              <a:rPr lang="ru-RU" sz="1200" dirty="0" err="1">
                <a:ea typeface="+mn-lt"/>
                <a:cs typeface="+mn-lt"/>
              </a:rPr>
              <a:t>restaurant_id</a:t>
            </a:r>
            <a:r>
              <a:rPr lang="ru-RU" sz="1200" dirty="0">
                <a:ea typeface="+mn-lt"/>
                <a:cs typeface="+mn-lt"/>
              </a:rPr>
              <a:t> INTEGER,</a:t>
            </a:r>
            <a:endParaRPr lang="ru-RU" sz="1200">
              <a:cs typeface="Calibri"/>
            </a:endParaRP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    </a:t>
            </a:r>
            <a:r>
              <a:rPr lang="ru-RU" sz="1200" dirty="0" err="1">
                <a:ea typeface="+mn-lt"/>
                <a:cs typeface="+mn-lt"/>
              </a:rPr>
              <a:t>workers_id</a:t>
            </a:r>
            <a:r>
              <a:rPr lang="ru-RU" sz="1200" dirty="0">
                <a:ea typeface="+mn-lt"/>
                <a:cs typeface="+mn-lt"/>
              </a:rPr>
              <a:t> INTEGER</a:t>
            </a:r>
            <a:endParaRPr lang="ru-RU" sz="1200">
              <a:cs typeface="Calibri"/>
            </a:endParaRPr>
          </a:p>
          <a:p>
            <a:pPr marL="457200" lvl="1" indent="0">
              <a:buNone/>
            </a:pPr>
            <a:r>
              <a:rPr lang="ru-RU" sz="1200" dirty="0">
                <a:ea typeface="+mn-lt"/>
                <a:cs typeface="+mn-lt"/>
              </a:rPr>
              <a:t>     );</a:t>
            </a:r>
            <a:endParaRPr lang="ru-RU" sz="1200" dirty="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311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8325ECB-4107-4836-793D-71789162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5"/>
            <a:ext cx="10515600" cy="502603"/>
          </a:xfrm>
        </p:spPr>
        <p:txBody>
          <a:bodyPr>
            <a:normAutofit/>
          </a:bodyPr>
          <a:lstStyle/>
          <a:p>
            <a:pPr algn="ctr"/>
            <a:r>
              <a:rPr lang="ru-RU" sz="1600" b="1" dirty="0">
                <a:cs typeface="Calibri Light"/>
              </a:rPr>
              <a:t>Продолжение части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256441B-7EA0-2F21-F5E2-F8B391EF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9625"/>
            <a:ext cx="10515600" cy="5367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ru-RU" sz="1200" b="1" u="sng" dirty="0">
                <a:solidFill>
                  <a:srgbClr val="212121"/>
                </a:solidFill>
                <a:latin typeface="Segoe UI"/>
                <a:cs typeface="Segoe UI"/>
              </a:rPr>
              <a:t>список должностей в сети ресторанах</a:t>
            </a:r>
            <a:endParaRPr lang="ru-RU" sz="1200" b="1" u="sng" dirty="0"/>
          </a:p>
          <a:p>
            <a:pPr marL="457200" lvl="1" indent="0">
              <a:buNone/>
            </a:pPr>
            <a:r>
              <a:rPr lang="ru-RU" sz="1200" dirty="0">
                <a:cs typeface="Calibri" panose="020F0502020204030204"/>
              </a:rPr>
              <a:t> </a:t>
            </a:r>
            <a:r>
              <a:rPr lang="ru-RU" sz="1200" dirty="0">
                <a:ea typeface="+mn-lt"/>
                <a:cs typeface="+mn-lt"/>
              </a:rPr>
              <a:t>   </a:t>
            </a:r>
            <a:r>
              <a:rPr lang="ru-RU" sz="1200" dirty="0" err="1">
                <a:ea typeface="+mn-lt"/>
                <a:cs typeface="+mn-lt"/>
              </a:rPr>
              <a:t>create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table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posts</a:t>
            </a:r>
            <a:r>
              <a:rPr lang="ru-RU" sz="1200" dirty="0">
                <a:ea typeface="+mn-lt"/>
                <a:cs typeface="+mn-lt"/>
              </a:rPr>
              <a:t> </a:t>
            </a: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(</a:t>
            </a:r>
            <a:endParaRPr lang="ru-RU" sz="1200" dirty="0">
              <a:cs typeface="Calibri"/>
            </a:endParaRP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   </a:t>
            </a:r>
            <a:r>
              <a:rPr lang="ru-RU" sz="1200" dirty="0" err="1">
                <a:ea typeface="+mn-lt"/>
                <a:cs typeface="+mn-lt"/>
              </a:rPr>
              <a:t>id</a:t>
            </a:r>
            <a:r>
              <a:rPr lang="ru-RU" sz="1200" dirty="0">
                <a:ea typeface="+mn-lt"/>
                <a:cs typeface="+mn-lt"/>
              </a:rPr>
              <a:t> INTEGER PRIMARY </a:t>
            </a:r>
            <a:r>
              <a:rPr lang="ru-RU" sz="1200" dirty="0" err="1">
                <a:ea typeface="+mn-lt"/>
                <a:cs typeface="+mn-lt"/>
              </a:rPr>
              <a:t>key</a:t>
            </a:r>
            <a:r>
              <a:rPr lang="ru-RU" sz="1200" dirty="0">
                <a:ea typeface="+mn-lt"/>
                <a:cs typeface="+mn-lt"/>
              </a:rPr>
              <a:t>,</a:t>
            </a:r>
            <a:endParaRPr lang="ru-RU" sz="1200">
              <a:cs typeface="Calibri"/>
            </a:endParaRP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   </a:t>
            </a:r>
            <a:r>
              <a:rPr lang="ru-RU" sz="1200" dirty="0" err="1">
                <a:ea typeface="+mn-lt"/>
                <a:cs typeface="+mn-lt"/>
              </a:rPr>
              <a:t>name</a:t>
            </a:r>
            <a:r>
              <a:rPr lang="ru-RU" sz="1200" dirty="0">
                <a:ea typeface="+mn-lt"/>
                <a:cs typeface="+mn-lt"/>
              </a:rPr>
              <a:t>  </a:t>
            </a:r>
            <a:r>
              <a:rPr lang="ru-RU" sz="1200" dirty="0" err="1">
                <a:ea typeface="+mn-lt"/>
                <a:cs typeface="+mn-lt"/>
              </a:rPr>
              <a:t>varchar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unique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not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null</a:t>
            </a:r>
            <a:r>
              <a:rPr lang="ru-RU" sz="1200" dirty="0">
                <a:ea typeface="+mn-lt"/>
                <a:cs typeface="+mn-lt"/>
              </a:rPr>
              <a:t>,</a:t>
            </a:r>
            <a:endParaRPr lang="ru-RU" sz="1200">
              <a:cs typeface="Calibri"/>
            </a:endParaRP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   </a:t>
            </a:r>
            <a:r>
              <a:rPr lang="ru-RU" sz="1200" dirty="0" err="1">
                <a:ea typeface="+mn-lt"/>
                <a:cs typeface="+mn-lt"/>
              </a:rPr>
              <a:t>restaurant_id</a:t>
            </a:r>
            <a:r>
              <a:rPr lang="ru-RU" sz="1200" dirty="0">
                <a:ea typeface="+mn-lt"/>
                <a:cs typeface="+mn-lt"/>
              </a:rPr>
              <a:t> INTEGER</a:t>
            </a:r>
          </a:p>
          <a:p>
            <a:pPr marL="0" indent="0">
              <a:buNone/>
            </a:pPr>
            <a:r>
              <a:rPr lang="ru-RU" sz="1200" dirty="0">
                <a:ea typeface="+mn-lt"/>
                <a:cs typeface="+mn-lt"/>
              </a:rPr>
              <a:t>                  )</a:t>
            </a:r>
            <a:endParaRPr lang="ru-RU" sz="1200" dirty="0">
              <a:cs typeface="Calibri"/>
            </a:endParaRPr>
          </a:p>
          <a:p>
            <a:pPr marL="0" indent="0">
              <a:buNone/>
            </a:pPr>
            <a:r>
              <a:rPr lang="ru-RU" sz="1200" dirty="0">
                <a:cs typeface="Calibri"/>
              </a:rPr>
              <a:t>            </a:t>
            </a:r>
            <a:r>
              <a:rPr lang="ru-RU" sz="1200" b="1" u="sng" dirty="0">
                <a:solidFill>
                  <a:srgbClr val="212121"/>
                </a:solidFill>
                <a:latin typeface="Segoe UI"/>
                <a:cs typeface="Segoe UI"/>
              </a:rPr>
              <a:t>работники ресторана</a:t>
            </a:r>
            <a:endParaRPr lang="ru-RU" sz="1200" u="sng" dirty="0">
              <a:cs typeface="Calibri"/>
            </a:endParaRPr>
          </a:p>
          <a:p>
            <a:pPr marL="457200" lvl="1" indent="0">
              <a:buNone/>
            </a:pPr>
            <a:r>
              <a:rPr lang="ru-RU" sz="1200" dirty="0">
                <a:cs typeface="Calibri"/>
              </a:rPr>
              <a:t>   </a:t>
            </a:r>
            <a:r>
              <a:rPr lang="ru-RU" sz="1200" dirty="0">
                <a:ea typeface="+mn-lt"/>
                <a:cs typeface="+mn-lt"/>
              </a:rPr>
              <a:t>  </a:t>
            </a:r>
            <a:r>
              <a:rPr lang="ru-RU" sz="1200" dirty="0" err="1">
                <a:ea typeface="+mn-lt"/>
                <a:cs typeface="+mn-lt"/>
              </a:rPr>
              <a:t>create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table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workers</a:t>
            </a:r>
            <a:endParaRPr lang="ru-RU" sz="1200" dirty="0">
              <a:cs typeface="Calibri"/>
            </a:endParaRP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(</a:t>
            </a:r>
            <a:endParaRPr lang="ru-RU" sz="1200" dirty="0">
              <a:cs typeface="Calibri"/>
            </a:endParaRP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   </a:t>
            </a:r>
            <a:r>
              <a:rPr lang="ru-RU" sz="1200" dirty="0" err="1">
                <a:ea typeface="+mn-lt"/>
                <a:cs typeface="+mn-lt"/>
              </a:rPr>
              <a:t>id</a:t>
            </a:r>
            <a:r>
              <a:rPr lang="ru-RU" sz="1200" dirty="0">
                <a:ea typeface="+mn-lt"/>
                <a:cs typeface="+mn-lt"/>
              </a:rPr>
              <a:t> INTEGER PRIMARY </a:t>
            </a:r>
            <a:r>
              <a:rPr lang="ru-RU" sz="1200" dirty="0" err="1">
                <a:ea typeface="+mn-lt"/>
                <a:cs typeface="+mn-lt"/>
              </a:rPr>
              <a:t>key</a:t>
            </a:r>
            <a:r>
              <a:rPr lang="ru-RU" sz="1200" dirty="0">
                <a:ea typeface="+mn-lt"/>
                <a:cs typeface="+mn-lt"/>
              </a:rPr>
              <a:t>,</a:t>
            </a:r>
            <a:endParaRPr lang="ru-RU" sz="1200" dirty="0">
              <a:cs typeface="Calibri"/>
            </a:endParaRP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   </a:t>
            </a:r>
            <a:r>
              <a:rPr lang="ru-RU" sz="1200" dirty="0" err="1">
                <a:ea typeface="+mn-lt"/>
                <a:cs typeface="+mn-lt"/>
              </a:rPr>
              <a:t>salary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numeric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not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null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default</a:t>
            </a:r>
            <a:r>
              <a:rPr lang="ru-RU" sz="1200" dirty="0">
                <a:ea typeface="+mn-lt"/>
                <a:cs typeface="+mn-lt"/>
              </a:rPr>
              <a:t> 60000,</a:t>
            </a:r>
            <a:endParaRPr lang="ru-RU" sz="1200" dirty="0">
              <a:cs typeface="Calibri"/>
            </a:endParaRP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   </a:t>
            </a:r>
            <a:r>
              <a:rPr lang="ru-RU" sz="1200" dirty="0" err="1">
                <a:ea typeface="+mn-lt"/>
                <a:cs typeface="+mn-lt"/>
              </a:rPr>
              <a:t>initial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varchar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not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null</a:t>
            </a:r>
            <a:r>
              <a:rPr lang="ru-RU" sz="1200" dirty="0">
                <a:ea typeface="+mn-lt"/>
                <a:cs typeface="+mn-lt"/>
              </a:rPr>
              <a:t>,</a:t>
            </a:r>
            <a:endParaRPr lang="ru-RU" sz="1200" dirty="0">
              <a:cs typeface="Calibri"/>
            </a:endParaRP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   </a:t>
            </a:r>
            <a:r>
              <a:rPr lang="ru-RU" sz="1200" dirty="0" err="1">
                <a:ea typeface="+mn-lt"/>
                <a:cs typeface="+mn-lt"/>
              </a:rPr>
              <a:t>restaurant_id</a:t>
            </a:r>
            <a:r>
              <a:rPr lang="ru-RU" sz="1200" dirty="0">
                <a:ea typeface="+mn-lt"/>
                <a:cs typeface="+mn-lt"/>
              </a:rPr>
              <a:t> INTEGER,</a:t>
            </a:r>
            <a:endParaRPr lang="ru-RU" sz="1200" dirty="0">
              <a:cs typeface="Calibri"/>
            </a:endParaRPr>
          </a:p>
          <a:p>
            <a:pPr lvl="1">
              <a:buNone/>
            </a:pPr>
            <a:r>
              <a:rPr lang="ru-RU" sz="1200" dirty="0">
                <a:ea typeface="+mn-lt"/>
                <a:cs typeface="+mn-lt"/>
              </a:rPr>
              <a:t>       </a:t>
            </a:r>
            <a:r>
              <a:rPr lang="ru-RU" sz="1200" dirty="0" err="1">
                <a:ea typeface="+mn-lt"/>
                <a:cs typeface="+mn-lt"/>
              </a:rPr>
              <a:t>post_id</a:t>
            </a:r>
            <a:r>
              <a:rPr lang="ru-RU" sz="1200" dirty="0">
                <a:ea typeface="+mn-lt"/>
                <a:cs typeface="+mn-lt"/>
              </a:rPr>
              <a:t> INTEGER</a:t>
            </a:r>
            <a:endParaRPr lang="ru-RU" sz="1200" dirty="0">
              <a:cs typeface="Calibri"/>
            </a:endParaRPr>
          </a:p>
          <a:p>
            <a:pPr marL="457200" lvl="1" indent="0">
              <a:buNone/>
            </a:pPr>
            <a:r>
              <a:rPr lang="ru-RU" sz="1200" dirty="0">
                <a:ea typeface="+mn-lt"/>
                <a:cs typeface="+mn-lt"/>
              </a:rPr>
              <a:t>   );</a:t>
            </a:r>
            <a:endParaRPr lang="ru-RU" sz="1200" dirty="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125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3D11566-B68A-75BD-D176-AA47E991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51765"/>
            <a:ext cx="10515600" cy="1071563"/>
          </a:xfrm>
        </p:spPr>
        <p:txBody>
          <a:bodyPr/>
          <a:lstStyle/>
          <a:p>
            <a:pPr algn="ctr"/>
            <a:r>
              <a:rPr lang="ru-RU" sz="1400" b="1" dirty="0">
                <a:cs typeface="Calibri Light"/>
              </a:rPr>
              <a:t>Часть 2</a:t>
            </a:r>
            <a:br>
              <a:rPr lang="ru-RU" sz="1400" b="1" dirty="0">
                <a:cs typeface="Calibri Light"/>
              </a:rPr>
            </a:br>
            <a:r>
              <a:rPr lang="ru-RU" sz="1200" b="1" dirty="0">
                <a:solidFill>
                  <a:srgbClr val="212121"/>
                </a:solidFill>
                <a:latin typeface="Segoe UI"/>
                <a:cs typeface="Segoe UI"/>
              </a:rPr>
              <a:t>создать необходимые правила </a:t>
            </a:r>
            <a:r>
              <a:rPr lang="ru-RU" sz="1200" b="1" dirty="0" err="1">
                <a:solidFill>
                  <a:srgbClr val="212121"/>
                </a:solidFill>
                <a:latin typeface="Segoe UI"/>
                <a:cs typeface="Segoe UI"/>
              </a:rPr>
              <a:t>консистентности</a:t>
            </a:r>
            <a:r>
              <a:rPr lang="ru-RU" sz="1200" b="1" dirty="0">
                <a:solidFill>
                  <a:srgbClr val="212121"/>
                </a:solidFill>
                <a:latin typeface="Segoe UI"/>
                <a:cs typeface="Segoe UI"/>
              </a:rPr>
              <a:t> ( внешние ключи, </a:t>
            </a:r>
            <a:r>
              <a:rPr lang="ru-RU" sz="1200" b="1" dirty="0" err="1">
                <a:solidFill>
                  <a:srgbClr val="212121"/>
                </a:solidFill>
                <a:latin typeface="Segoe UI"/>
                <a:cs typeface="Segoe UI"/>
              </a:rPr>
              <a:t>check</a:t>
            </a:r>
            <a:r>
              <a:rPr lang="ru-RU" sz="1200" b="1" dirty="0">
                <a:solidFill>
                  <a:srgbClr val="212121"/>
                </a:solidFill>
                <a:latin typeface="Segoe UI"/>
                <a:cs typeface="Segoe UI"/>
              </a:rPr>
              <a:t> ограничения);</a:t>
            </a:r>
            <a:endParaRPr lang="ru-RU" sz="1400" b="1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F422811-27A5-84A6-21DD-0DF009DC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520" y="911225"/>
            <a:ext cx="10515600" cy="576357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sz="1400" err="1">
                <a:ea typeface="+mn-lt"/>
                <a:cs typeface="+mn-lt"/>
              </a:rPr>
              <a:t>alter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table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restaurant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add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check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err="1">
                <a:ea typeface="+mn-lt"/>
                <a:cs typeface="+mn-lt"/>
              </a:rPr>
              <a:t>rating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between</a:t>
            </a:r>
            <a:r>
              <a:rPr lang="ru-RU" sz="1400" dirty="0">
                <a:ea typeface="+mn-lt"/>
                <a:cs typeface="+mn-lt"/>
              </a:rPr>
              <a:t> '0' </a:t>
            </a:r>
            <a:r>
              <a:rPr lang="ru-RU" sz="1400" err="1">
                <a:ea typeface="+mn-lt"/>
                <a:cs typeface="+mn-lt"/>
              </a:rPr>
              <a:t>and</a:t>
            </a:r>
            <a:r>
              <a:rPr lang="ru-RU" sz="1400" dirty="0">
                <a:ea typeface="+mn-lt"/>
                <a:cs typeface="+mn-lt"/>
              </a:rPr>
              <a:t> '5');</a:t>
            </a:r>
          </a:p>
          <a:p>
            <a:pPr marL="0" indent="0">
              <a:buNone/>
            </a:pPr>
            <a:endParaRPr lang="ru-RU" sz="1400" dirty="0">
              <a:cs typeface="Calibri"/>
            </a:endParaRPr>
          </a:p>
          <a:p>
            <a:pPr>
              <a:buNone/>
            </a:pPr>
            <a:r>
              <a:rPr lang="ru-RU" sz="1400" dirty="0" err="1">
                <a:ea typeface="+mn-lt"/>
                <a:cs typeface="+mn-lt"/>
              </a:rPr>
              <a:t>alter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table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menu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add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constraint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FK_menu_restaurant_id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foreign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key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dirty="0" err="1">
                <a:ea typeface="+mn-lt"/>
                <a:cs typeface="+mn-lt"/>
              </a:rPr>
              <a:t>restaurant_id</a:t>
            </a:r>
            <a:r>
              <a:rPr lang="ru-RU" sz="1400" dirty="0">
                <a:ea typeface="+mn-lt"/>
                <a:cs typeface="+mn-lt"/>
              </a:rPr>
              <a:t>) </a:t>
            </a:r>
            <a:r>
              <a:rPr lang="ru-RU" sz="1400" dirty="0" err="1">
                <a:ea typeface="+mn-lt"/>
                <a:cs typeface="+mn-lt"/>
              </a:rPr>
              <a:t>references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restaurant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dirty="0" err="1">
                <a:ea typeface="+mn-lt"/>
                <a:cs typeface="+mn-lt"/>
              </a:rPr>
              <a:t>id</a:t>
            </a:r>
            <a:r>
              <a:rPr lang="ru-RU" sz="1400" dirty="0">
                <a:ea typeface="+mn-lt"/>
                <a:cs typeface="+mn-lt"/>
              </a:rPr>
              <a:t>);</a:t>
            </a:r>
            <a:endParaRPr lang="ru-RU" dirty="0"/>
          </a:p>
          <a:p>
            <a:pPr marL="0" indent="0">
              <a:buNone/>
            </a:pPr>
            <a:r>
              <a:rPr lang="ru-RU" sz="1400" err="1">
                <a:ea typeface="+mn-lt"/>
                <a:cs typeface="+mn-lt"/>
              </a:rPr>
              <a:t>alter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table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menu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add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constraint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FK_menu_workers_name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foreign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key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err="1">
                <a:ea typeface="+mn-lt"/>
                <a:cs typeface="+mn-lt"/>
              </a:rPr>
              <a:t>chef_id</a:t>
            </a:r>
            <a:r>
              <a:rPr lang="ru-RU" sz="1400" dirty="0">
                <a:ea typeface="+mn-lt"/>
                <a:cs typeface="+mn-lt"/>
              </a:rPr>
              <a:t>) </a:t>
            </a:r>
            <a:r>
              <a:rPr lang="ru-RU" sz="1400" err="1">
                <a:ea typeface="+mn-lt"/>
                <a:cs typeface="+mn-lt"/>
              </a:rPr>
              <a:t>references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workers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err="1">
                <a:ea typeface="+mn-lt"/>
                <a:cs typeface="+mn-lt"/>
              </a:rPr>
              <a:t>id</a:t>
            </a:r>
            <a:r>
              <a:rPr lang="ru-RU" sz="1400" dirty="0">
                <a:ea typeface="+mn-lt"/>
                <a:cs typeface="+mn-lt"/>
              </a:rPr>
              <a:t>);</a:t>
            </a:r>
          </a:p>
          <a:p>
            <a:pPr marL="0" indent="0">
              <a:buNone/>
            </a:pPr>
            <a:endParaRPr lang="ru-RU" sz="1400" dirty="0">
              <a:cs typeface="Calibri"/>
            </a:endParaRPr>
          </a:p>
          <a:p>
            <a:pPr>
              <a:buNone/>
            </a:pPr>
            <a:r>
              <a:rPr lang="ru-RU" sz="1400" dirty="0" err="1">
                <a:ea typeface="+mn-lt"/>
                <a:cs typeface="+mn-lt"/>
              </a:rPr>
              <a:t>alter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table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dishes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add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check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dirty="0" err="1">
                <a:ea typeface="+mn-lt"/>
                <a:cs typeface="+mn-lt"/>
              </a:rPr>
              <a:t>rating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between</a:t>
            </a:r>
            <a:r>
              <a:rPr lang="ru-RU" sz="1400" dirty="0">
                <a:ea typeface="+mn-lt"/>
                <a:cs typeface="+mn-lt"/>
              </a:rPr>
              <a:t> '0' </a:t>
            </a:r>
            <a:r>
              <a:rPr lang="ru-RU" sz="1400" dirty="0" err="1">
                <a:ea typeface="+mn-lt"/>
                <a:cs typeface="+mn-lt"/>
              </a:rPr>
              <a:t>and</a:t>
            </a:r>
            <a:r>
              <a:rPr lang="ru-RU" sz="1400" dirty="0">
                <a:ea typeface="+mn-lt"/>
                <a:cs typeface="+mn-lt"/>
              </a:rPr>
              <a:t> '5' );</a:t>
            </a:r>
            <a:endParaRPr lang="ru-RU" dirty="0"/>
          </a:p>
          <a:p>
            <a:pPr marL="0" indent="0">
              <a:buNone/>
            </a:pPr>
            <a:r>
              <a:rPr lang="ru-RU" sz="1400" err="1">
                <a:ea typeface="+mn-lt"/>
                <a:cs typeface="+mn-lt"/>
              </a:rPr>
              <a:t>alter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table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dishes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add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constraint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FK_dishes_menu_id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foreign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key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err="1">
                <a:ea typeface="+mn-lt"/>
                <a:cs typeface="+mn-lt"/>
              </a:rPr>
              <a:t>menu_id</a:t>
            </a:r>
            <a:r>
              <a:rPr lang="ru-RU" sz="1400" dirty="0">
                <a:ea typeface="+mn-lt"/>
                <a:cs typeface="+mn-lt"/>
              </a:rPr>
              <a:t>) </a:t>
            </a:r>
            <a:r>
              <a:rPr lang="ru-RU" sz="1400" err="1">
                <a:ea typeface="+mn-lt"/>
                <a:cs typeface="+mn-lt"/>
              </a:rPr>
              <a:t>references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menu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err="1">
                <a:ea typeface="+mn-lt"/>
                <a:cs typeface="+mn-lt"/>
              </a:rPr>
              <a:t>id</a:t>
            </a:r>
            <a:r>
              <a:rPr lang="ru-RU" sz="1400" dirty="0">
                <a:ea typeface="+mn-lt"/>
                <a:cs typeface="+mn-lt"/>
              </a:rPr>
              <a:t>);</a:t>
            </a:r>
          </a:p>
          <a:p>
            <a:pPr marL="0" indent="0">
              <a:buNone/>
            </a:pPr>
            <a:endParaRPr lang="ru-RU" sz="1400" dirty="0">
              <a:cs typeface="Calibri"/>
            </a:endParaRPr>
          </a:p>
          <a:p>
            <a:pPr marL="0" indent="0">
              <a:buNone/>
            </a:pPr>
            <a:r>
              <a:rPr lang="ru-RU" sz="1400" err="1">
                <a:ea typeface="+mn-lt"/>
                <a:cs typeface="+mn-lt"/>
              </a:rPr>
              <a:t>alter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table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recipes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add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constraint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FK_recipes_dishes_id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foreign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key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err="1">
                <a:ea typeface="+mn-lt"/>
                <a:cs typeface="+mn-lt"/>
              </a:rPr>
              <a:t>dishes_id</a:t>
            </a:r>
            <a:r>
              <a:rPr lang="ru-RU" sz="1400" dirty="0">
                <a:ea typeface="+mn-lt"/>
                <a:cs typeface="+mn-lt"/>
              </a:rPr>
              <a:t>) </a:t>
            </a:r>
            <a:r>
              <a:rPr lang="ru-RU" sz="1400" err="1">
                <a:ea typeface="+mn-lt"/>
                <a:cs typeface="+mn-lt"/>
              </a:rPr>
              <a:t>references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dishes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err="1">
                <a:ea typeface="+mn-lt"/>
                <a:cs typeface="+mn-lt"/>
              </a:rPr>
              <a:t>id</a:t>
            </a:r>
            <a:r>
              <a:rPr lang="ru-RU" sz="1400" dirty="0">
                <a:ea typeface="+mn-lt"/>
                <a:cs typeface="+mn-lt"/>
              </a:rPr>
              <a:t>);</a:t>
            </a:r>
            <a:endParaRPr lang="ru-RU">
              <a:ea typeface="+mn-lt"/>
              <a:cs typeface="+mn-lt"/>
            </a:endParaRPr>
          </a:p>
          <a:p>
            <a:pPr marL="0" indent="0">
              <a:buNone/>
            </a:pPr>
            <a:endParaRPr lang="ru-RU" sz="1400" dirty="0">
              <a:cs typeface="Calibri"/>
            </a:endParaRPr>
          </a:p>
          <a:p>
            <a:pPr>
              <a:buNone/>
            </a:pPr>
            <a:r>
              <a:rPr lang="ru-RU" sz="1400" dirty="0" err="1">
                <a:ea typeface="+mn-lt"/>
                <a:cs typeface="+mn-lt"/>
              </a:rPr>
              <a:t>alter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table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ingredients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add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constraint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FK_ingredients_recipes_id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foreign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key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dirty="0" err="1">
                <a:ea typeface="+mn-lt"/>
                <a:cs typeface="+mn-lt"/>
              </a:rPr>
              <a:t>recipes_id</a:t>
            </a:r>
            <a:r>
              <a:rPr lang="ru-RU" sz="1400" dirty="0">
                <a:ea typeface="+mn-lt"/>
                <a:cs typeface="+mn-lt"/>
              </a:rPr>
              <a:t>) </a:t>
            </a:r>
            <a:r>
              <a:rPr lang="ru-RU" sz="1400" dirty="0" err="1">
                <a:ea typeface="+mn-lt"/>
                <a:cs typeface="+mn-lt"/>
              </a:rPr>
              <a:t>references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recipes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dirty="0" err="1">
                <a:ea typeface="+mn-lt"/>
                <a:cs typeface="+mn-lt"/>
              </a:rPr>
              <a:t>id</a:t>
            </a:r>
            <a:r>
              <a:rPr lang="ru-RU" sz="1400" dirty="0">
                <a:ea typeface="+mn-lt"/>
                <a:cs typeface="+mn-lt"/>
              </a:rPr>
              <a:t>);</a:t>
            </a:r>
            <a:endParaRPr lang="ru-RU"/>
          </a:p>
          <a:p>
            <a:pPr marL="0" indent="0">
              <a:buNone/>
            </a:pPr>
            <a:r>
              <a:rPr lang="ru-RU" sz="1400" err="1">
                <a:ea typeface="+mn-lt"/>
                <a:cs typeface="+mn-lt"/>
              </a:rPr>
              <a:t>alter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table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ingredients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add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constraint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FK_ingredients_dishes_id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foreign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key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err="1">
                <a:ea typeface="+mn-lt"/>
                <a:cs typeface="+mn-lt"/>
              </a:rPr>
              <a:t>dishes_id</a:t>
            </a:r>
            <a:r>
              <a:rPr lang="ru-RU" sz="1400" dirty="0">
                <a:ea typeface="+mn-lt"/>
                <a:cs typeface="+mn-lt"/>
              </a:rPr>
              <a:t>) </a:t>
            </a:r>
            <a:r>
              <a:rPr lang="ru-RU" sz="1400" err="1">
                <a:ea typeface="+mn-lt"/>
                <a:cs typeface="+mn-lt"/>
              </a:rPr>
              <a:t>references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dishes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err="1">
                <a:ea typeface="+mn-lt"/>
                <a:cs typeface="+mn-lt"/>
              </a:rPr>
              <a:t>id</a:t>
            </a:r>
            <a:r>
              <a:rPr lang="ru-RU" sz="1400" dirty="0">
                <a:ea typeface="+mn-lt"/>
                <a:cs typeface="+mn-lt"/>
              </a:rPr>
              <a:t>);</a:t>
            </a:r>
          </a:p>
          <a:p>
            <a:pPr marL="0" indent="0">
              <a:buNone/>
            </a:pPr>
            <a:endParaRPr lang="ru-RU" sz="1400" dirty="0">
              <a:cs typeface="Calibri"/>
            </a:endParaRPr>
          </a:p>
          <a:p>
            <a:pPr>
              <a:buNone/>
            </a:pPr>
            <a:r>
              <a:rPr lang="ru-RU" sz="1400" dirty="0" err="1">
                <a:ea typeface="+mn-lt"/>
                <a:cs typeface="+mn-lt"/>
              </a:rPr>
              <a:t>alter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table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orders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add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constraint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FK_orders_dishes_id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foreign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key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dirty="0" err="1">
                <a:ea typeface="+mn-lt"/>
                <a:cs typeface="+mn-lt"/>
              </a:rPr>
              <a:t>dishes_id</a:t>
            </a:r>
            <a:r>
              <a:rPr lang="ru-RU" sz="1400" dirty="0">
                <a:ea typeface="+mn-lt"/>
                <a:cs typeface="+mn-lt"/>
              </a:rPr>
              <a:t>) </a:t>
            </a:r>
            <a:r>
              <a:rPr lang="ru-RU" sz="1400" dirty="0" err="1">
                <a:ea typeface="+mn-lt"/>
                <a:cs typeface="+mn-lt"/>
              </a:rPr>
              <a:t>references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dishes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dirty="0" err="1">
                <a:ea typeface="+mn-lt"/>
                <a:cs typeface="+mn-lt"/>
              </a:rPr>
              <a:t>id</a:t>
            </a:r>
            <a:r>
              <a:rPr lang="ru-RU" sz="1400" dirty="0">
                <a:ea typeface="+mn-lt"/>
                <a:cs typeface="+mn-lt"/>
              </a:rPr>
              <a:t>);</a:t>
            </a:r>
            <a:endParaRPr lang="ru-RU"/>
          </a:p>
          <a:p>
            <a:pPr>
              <a:buNone/>
            </a:pPr>
            <a:r>
              <a:rPr lang="ru-RU" sz="1400" dirty="0" err="1">
                <a:ea typeface="+mn-lt"/>
                <a:cs typeface="+mn-lt"/>
              </a:rPr>
              <a:t>alter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table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orders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add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constraint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FK_orders_restaurant_id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foreign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key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dirty="0" err="1">
                <a:ea typeface="+mn-lt"/>
                <a:cs typeface="+mn-lt"/>
              </a:rPr>
              <a:t>restaurant_id</a:t>
            </a:r>
            <a:r>
              <a:rPr lang="ru-RU" sz="1400" dirty="0">
                <a:ea typeface="+mn-lt"/>
                <a:cs typeface="+mn-lt"/>
              </a:rPr>
              <a:t>) </a:t>
            </a:r>
            <a:r>
              <a:rPr lang="ru-RU" sz="1400" dirty="0" err="1">
                <a:ea typeface="+mn-lt"/>
                <a:cs typeface="+mn-lt"/>
              </a:rPr>
              <a:t>references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restaurant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dirty="0" err="1">
                <a:ea typeface="+mn-lt"/>
                <a:cs typeface="+mn-lt"/>
              </a:rPr>
              <a:t>id</a:t>
            </a:r>
            <a:r>
              <a:rPr lang="ru-RU" sz="1400" dirty="0">
                <a:ea typeface="+mn-lt"/>
                <a:cs typeface="+mn-lt"/>
              </a:rPr>
              <a:t>);</a:t>
            </a:r>
            <a:endParaRPr lang="ru-RU" dirty="0"/>
          </a:p>
          <a:p>
            <a:pPr marL="0" indent="0">
              <a:buNone/>
            </a:pPr>
            <a:r>
              <a:rPr lang="ru-RU" sz="1400" err="1">
                <a:ea typeface="+mn-lt"/>
                <a:cs typeface="+mn-lt"/>
              </a:rPr>
              <a:t>alter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table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orders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add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constraint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FK_orders_workers_id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foreign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key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err="1">
                <a:ea typeface="+mn-lt"/>
                <a:cs typeface="+mn-lt"/>
              </a:rPr>
              <a:t>workers_id</a:t>
            </a:r>
            <a:r>
              <a:rPr lang="ru-RU" sz="1400" dirty="0">
                <a:ea typeface="+mn-lt"/>
                <a:cs typeface="+mn-lt"/>
              </a:rPr>
              <a:t>) </a:t>
            </a:r>
            <a:r>
              <a:rPr lang="ru-RU" sz="1400" err="1">
                <a:ea typeface="+mn-lt"/>
                <a:cs typeface="+mn-lt"/>
              </a:rPr>
              <a:t>references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workers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err="1">
                <a:ea typeface="+mn-lt"/>
                <a:cs typeface="+mn-lt"/>
              </a:rPr>
              <a:t>id</a:t>
            </a:r>
            <a:r>
              <a:rPr lang="ru-RU" sz="1400" dirty="0">
                <a:ea typeface="+mn-lt"/>
                <a:cs typeface="+mn-lt"/>
              </a:rPr>
              <a:t>);</a:t>
            </a:r>
          </a:p>
          <a:p>
            <a:pPr marL="0" indent="0">
              <a:buNone/>
            </a:pPr>
            <a:endParaRPr lang="ru-RU" sz="1400" dirty="0">
              <a:cs typeface="Calibri"/>
            </a:endParaRPr>
          </a:p>
          <a:p>
            <a:pPr marL="0" indent="0">
              <a:buNone/>
            </a:pPr>
            <a:r>
              <a:rPr lang="ru-RU" sz="1400" err="1">
                <a:ea typeface="+mn-lt"/>
                <a:cs typeface="+mn-lt"/>
              </a:rPr>
              <a:t>alter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table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posts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add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constraint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FK_posts_restaurant_id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foreign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key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err="1">
                <a:ea typeface="+mn-lt"/>
                <a:cs typeface="+mn-lt"/>
              </a:rPr>
              <a:t>restaurant_id</a:t>
            </a:r>
            <a:r>
              <a:rPr lang="ru-RU" sz="1400" dirty="0">
                <a:ea typeface="+mn-lt"/>
                <a:cs typeface="+mn-lt"/>
              </a:rPr>
              <a:t>) </a:t>
            </a:r>
            <a:r>
              <a:rPr lang="ru-RU" sz="1400" err="1">
                <a:ea typeface="+mn-lt"/>
                <a:cs typeface="+mn-lt"/>
              </a:rPr>
              <a:t>references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err="1">
                <a:ea typeface="+mn-lt"/>
                <a:cs typeface="+mn-lt"/>
              </a:rPr>
              <a:t>restaurant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err="1">
                <a:ea typeface="+mn-lt"/>
                <a:cs typeface="+mn-lt"/>
              </a:rPr>
              <a:t>id</a:t>
            </a:r>
            <a:r>
              <a:rPr lang="ru-RU" sz="1400" dirty="0">
                <a:ea typeface="+mn-lt"/>
                <a:cs typeface="+mn-lt"/>
              </a:rPr>
              <a:t>);</a:t>
            </a:r>
          </a:p>
          <a:p>
            <a:pPr marL="0" indent="0">
              <a:buNone/>
            </a:pPr>
            <a:endParaRPr lang="ru-RU" sz="1400" dirty="0">
              <a:cs typeface="Calibri"/>
            </a:endParaRPr>
          </a:p>
          <a:p>
            <a:pPr>
              <a:buNone/>
            </a:pPr>
            <a:r>
              <a:rPr lang="ru-RU" sz="1400" dirty="0" err="1">
                <a:ea typeface="+mn-lt"/>
                <a:cs typeface="+mn-lt"/>
              </a:rPr>
              <a:t>alter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table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workers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add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constraint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FK_workers_restaurant_id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foreign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key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dirty="0" err="1">
                <a:ea typeface="+mn-lt"/>
                <a:cs typeface="+mn-lt"/>
              </a:rPr>
              <a:t>restaurant_id</a:t>
            </a:r>
            <a:r>
              <a:rPr lang="ru-RU" sz="1400" dirty="0">
                <a:ea typeface="+mn-lt"/>
                <a:cs typeface="+mn-lt"/>
              </a:rPr>
              <a:t>) </a:t>
            </a:r>
            <a:r>
              <a:rPr lang="ru-RU" sz="1400" dirty="0" err="1">
                <a:ea typeface="+mn-lt"/>
                <a:cs typeface="+mn-lt"/>
              </a:rPr>
              <a:t>references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restaurant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dirty="0" err="1">
                <a:ea typeface="+mn-lt"/>
                <a:cs typeface="+mn-lt"/>
              </a:rPr>
              <a:t>id</a:t>
            </a:r>
            <a:r>
              <a:rPr lang="ru-RU" sz="1400" dirty="0">
                <a:ea typeface="+mn-lt"/>
                <a:cs typeface="+mn-lt"/>
              </a:rPr>
              <a:t>);</a:t>
            </a:r>
            <a:endParaRPr lang="ru-RU" dirty="0"/>
          </a:p>
          <a:p>
            <a:pPr marL="0" indent="0">
              <a:buNone/>
            </a:pPr>
            <a:r>
              <a:rPr lang="ru-RU" sz="1400" dirty="0" err="1">
                <a:ea typeface="+mn-lt"/>
                <a:cs typeface="+mn-lt"/>
              </a:rPr>
              <a:t>alter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table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workers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add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constraint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FK_workers_posts_id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foreign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key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dirty="0" err="1">
                <a:ea typeface="+mn-lt"/>
                <a:cs typeface="+mn-lt"/>
              </a:rPr>
              <a:t>post_id</a:t>
            </a:r>
            <a:r>
              <a:rPr lang="ru-RU" sz="1400" dirty="0">
                <a:ea typeface="+mn-lt"/>
                <a:cs typeface="+mn-lt"/>
              </a:rPr>
              <a:t>) </a:t>
            </a:r>
            <a:r>
              <a:rPr lang="ru-RU" sz="1400" dirty="0" err="1">
                <a:ea typeface="+mn-lt"/>
                <a:cs typeface="+mn-lt"/>
              </a:rPr>
              <a:t>references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posts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dirty="0" err="1">
                <a:ea typeface="+mn-lt"/>
                <a:cs typeface="+mn-lt"/>
              </a:rPr>
              <a:t>id</a:t>
            </a:r>
            <a:r>
              <a:rPr lang="ru-RU" sz="1400" dirty="0">
                <a:ea typeface="+mn-lt"/>
                <a:cs typeface="+mn-lt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90934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0F315A-1CBA-A3F7-A215-BA2709AF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6"/>
            <a:ext cx="10515600" cy="843284"/>
          </a:xfrm>
        </p:spPr>
        <p:txBody>
          <a:bodyPr/>
          <a:lstStyle/>
          <a:p>
            <a:pPr algn="ctr"/>
            <a:r>
              <a:rPr lang="ru-RU" sz="1200" b="1" dirty="0">
                <a:cs typeface="Calibri Light"/>
              </a:rPr>
              <a:t>Часть 3</a:t>
            </a:r>
            <a:br>
              <a:rPr lang="ru-RU" sz="1200" b="1" dirty="0">
                <a:cs typeface="Calibri Light"/>
              </a:rPr>
            </a:br>
            <a:r>
              <a:rPr lang="ru-RU" sz="1200" b="1" dirty="0">
                <a:solidFill>
                  <a:srgbClr val="212121"/>
                </a:solidFill>
                <a:latin typeface="Segoe UI"/>
                <a:cs typeface="Segoe UI"/>
              </a:rPr>
              <a:t>Введите следующие тестовые данные для вашей модели данных, используя INSERT выражения.</a:t>
            </a:r>
            <a:endParaRPr lang="ru-RU" sz="1200" b="1" dirty="0">
              <a:cs typeface="Calibri Light"/>
            </a:endParaRPr>
          </a:p>
          <a:p>
            <a:pPr algn="ctr"/>
            <a:endParaRPr lang="ru-RU" sz="1200" b="1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6CFE10C-22EC-67B4-A992-BF1955129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0004"/>
            <a:ext cx="10515600" cy="5884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200" b="1" dirty="0">
                <a:solidFill>
                  <a:srgbClr val="212121"/>
                </a:solidFill>
                <a:latin typeface="Segoe UI"/>
                <a:cs typeface="Segoe UI"/>
              </a:rPr>
              <a:t> 1. создайте ресторан “Мой ресторан” с рейтингом 4, находящийся по адресу “улица Ново-Светлая, дом 27;</a:t>
            </a:r>
            <a:endParaRPr lang="ru-RU" sz="1200" b="1" dirty="0">
              <a:cs typeface="Calibri" panose="020F0502020204030204"/>
            </a:endParaRPr>
          </a:p>
          <a:p>
            <a:pPr>
              <a:buNone/>
            </a:pPr>
            <a:r>
              <a:rPr lang="ru-RU" sz="1200" err="1">
                <a:ea typeface="+mn-lt"/>
                <a:cs typeface="+mn-lt"/>
              </a:rPr>
              <a:t>insert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err="1">
                <a:ea typeface="+mn-lt"/>
                <a:cs typeface="+mn-lt"/>
              </a:rPr>
              <a:t>into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err="1">
                <a:ea typeface="+mn-lt"/>
                <a:cs typeface="+mn-lt"/>
              </a:rPr>
              <a:t>restaurant</a:t>
            </a:r>
            <a:r>
              <a:rPr lang="ru-RU" sz="1200" dirty="0">
                <a:ea typeface="+mn-lt"/>
                <a:cs typeface="+mn-lt"/>
              </a:rPr>
              <a:t> (</a:t>
            </a:r>
            <a:r>
              <a:rPr lang="ru-RU" sz="1200" err="1">
                <a:ea typeface="+mn-lt"/>
                <a:cs typeface="+mn-lt"/>
              </a:rPr>
              <a:t>id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err="1">
                <a:ea typeface="+mn-lt"/>
                <a:cs typeface="+mn-lt"/>
              </a:rPr>
              <a:t>name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err="1">
                <a:ea typeface="+mn-lt"/>
                <a:cs typeface="+mn-lt"/>
              </a:rPr>
              <a:t>address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err="1">
                <a:ea typeface="+mn-lt"/>
                <a:cs typeface="+mn-lt"/>
              </a:rPr>
              <a:t>rating</a:t>
            </a:r>
            <a:r>
              <a:rPr lang="ru-RU" sz="1200" dirty="0">
                <a:ea typeface="+mn-lt"/>
                <a:cs typeface="+mn-lt"/>
              </a:rPr>
              <a:t>) </a:t>
            </a:r>
            <a:r>
              <a:rPr lang="ru-RU" sz="1200" err="1">
                <a:ea typeface="+mn-lt"/>
                <a:cs typeface="+mn-lt"/>
              </a:rPr>
              <a:t>values</a:t>
            </a:r>
            <a:endParaRPr lang="ru-RU" sz="1200" err="1">
              <a:cs typeface="Calibri"/>
            </a:endParaRPr>
          </a:p>
          <a:p>
            <a:pPr marL="0" indent="0">
              <a:buNone/>
            </a:pPr>
            <a:r>
              <a:rPr lang="ru-RU" sz="1200" dirty="0">
                <a:ea typeface="+mn-lt"/>
                <a:cs typeface="+mn-lt"/>
              </a:rPr>
              <a:t>(1, 'Мой ресторан', 'улица Ново-Светлая, дом 27', '4');</a:t>
            </a:r>
            <a:endParaRPr lang="ru-RU" sz="1200" dirty="0">
              <a:cs typeface="Calibri"/>
            </a:endParaRPr>
          </a:p>
          <a:p>
            <a:pPr marL="0" indent="0">
              <a:buNone/>
            </a:pPr>
            <a:r>
              <a:rPr lang="ru-RU" sz="1200" dirty="0">
                <a:cs typeface="Calibri"/>
              </a:rPr>
              <a:t> </a:t>
            </a:r>
            <a:r>
              <a:rPr lang="ru-RU" sz="1200" b="1" dirty="0">
                <a:cs typeface="Calibri"/>
              </a:rPr>
              <a:t>2. </a:t>
            </a:r>
            <a:r>
              <a:rPr lang="ru-RU" sz="1200" b="1" dirty="0">
                <a:solidFill>
                  <a:srgbClr val="212121"/>
                </a:solidFill>
                <a:latin typeface="Segoe UI"/>
                <a:cs typeface="Segoe UI"/>
              </a:rPr>
              <a:t>наймите на работу шеф-повара “Ивана Иванова” с зарплатой 100 000 рублей и официанта “Петра Петрова” с зарплатой 60 000 рублей;</a:t>
            </a:r>
            <a:endParaRPr lang="ru-RU" sz="1200" b="1" dirty="0">
              <a:cs typeface="Calibri"/>
            </a:endParaRPr>
          </a:p>
          <a:p>
            <a:pPr>
              <a:buNone/>
            </a:pPr>
            <a:r>
              <a:rPr lang="ru-RU" sz="1200" dirty="0" err="1">
                <a:ea typeface="+mn-lt"/>
                <a:cs typeface="+mn-lt"/>
              </a:rPr>
              <a:t>insert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into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workers</a:t>
            </a:r>
            <a:r>
              <a:rPr lang="ru-RU" sz="1200" dirty="0">
                <a:ea typeface="+mn-lt"/>
                <a:cs typeface="+mn-lt"/>
              </a:rPr>
              <a:t> (</a:t>
            </a:r>
            <a:r>
              <a:rPr lang="ru-RU" sz="1200" dirty="0" err="1">
                <a:ea typeface="+mn-lt"/>
                <a:cs typeface="+mn-lt"/>
              </a:rPr>
              <a:t>id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dirty="0" err="1">
                <a:ea typeface="+mn-lt"/>
                <a:cs typeface="+mn-lt"/>
              </a:rPr>
              <a:t>salary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dirty="0" err="1">
                <a:ea typeface="+mn-lt"/>
                <a:cs typeface="+mn-lt"/>
              </a:rPr>
              <a:t>initial</a:t>
            </a:r>
            <a:r>
              <a:rPr lang="ru-RU" sz="1200" dirty="0">
                <a:ea typeface="+mn-lt"/>
                <a:cs typeface="+mn-lt"/>
              </a:rPr>
              <a:t>,  </a:t>
            </a:r>
            <a:r>
              <a:rPr lang="ru-RU" sz="1200" dirty="0" err="1">
                <a:ea typeface="+mn-lt"/>
                <a:cs typeface="+mn-lt"/>
              </a:rPr>
              <a:t>restaurant_id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dirty="0" err="1">
                <a:ea typeface="+mn-lt"/>
                <a:cs typeface="+mn-lt"/>
              </a:rPr>
              <a:t>post_id</a:t>
            </a:r>
            <a:r>
              <a:rPr lang="ru-RU" sz="1200" dirty="0">
                <a:ea typeface="+mn-lt"/>
                <a:cs typeface="+mn-lt"/>
              </a:rPr>
              <a:t>) </a:t>
            </a:r>
            <a:r>
              <a:rPr lang="ru-RU" sz="1200" dirty="0" err="1">
                <a:ea typeface="+mn-lt"/>
                <a:cs typeface="+mn-lt"/>
              </a:rPr>
              <a:t>values</a:t>
            </a:r>
            <a:endParaRPr lang="ru-RU" dirty="0" err="1"/>
          </a:p>
          <a:p>
            <a:pPr>
              <a:buNone/>
            </a:pPr>
            <a:r>
              <a:rPr lang="ru-RU" sz="1200" dirty="0">
                <a:ea typeface="+mn-lt"/>
                <a:cs typeface="+mn-lt"/>
              </a:rPr>
              <a:t>(1, 100000, 'Ивана Иванова', 1, 1),</a:t>
            </a:r>
            <a:endParaRPr lang="ru-RU" dirty="0"/>
          </a:p>
          <a:p>
            <a:pPr marL="0" indent="0">
              <a:buNone/>
            </a:pPr>
            <a:r>
              <a:rPr lang="ru-RU" sz="1200" dirty="0">
                <a:ea typeface="+mn-lt"/>
                <a:cs typeface="+mn-lt"/>
              </a:rPr>
              <a:t>(2, 60000, 'Петра Петрова', 1, 2);</a:t>
            </a:r>
            <a:endParaRPr lang="ru-RU" dirty="0"/>
          </a:p>
          <a:p>
            <a:pPr marL="0" indent="0">
              <a:buNone/>
            </a:pPr>
            <a:r>
              <a:rPr lang="ru-RU" sz="1200" b="1" dirty="0">
                <a:cs typeface="Calibri"/>
              </a:rPr>
              <a:t> 3. </a:t>
            </a:r>
            <a:r>
              <a:rPr lang="ru-RU" sz="1200" b="1" dirty="0">
                <a:solidFill>
                  <a:srgbClr val="212121"/>
                </a:solidFill>
                <a:latin typeface="Segoe UI"/>
                <a:cs typeface="Segoe UI"/>
              </a:rPr>
              <a:t>ваш шеф-повар в вашем ресторане создал новое меню с названием “Мое меню” </a:t>
            </a:r>
          </a:p>
          <a:p>
            <a:pPr marL="0" indent="0">
              <a:buNone/>
            </a:pPr>
            <a:r>
              <a:rPr lang="ru-RU" sz="1200" b="1" dirty="0">
                <a:solidFill>
                  <a:srgbClr val="212121"/>
                </a:solidFill>
                <a:latin typeface="Segoe UI"/>
                <a:cs typeface="Segoe UI"/>
              </a:rPr>
              <a:t>    </a:t>
            </a:r>
            <a:r>
              <a:rPr lang="ru-RU" sz="1200" b="1" dirty="0">
                <a:solidFill>
                  <a:srgbClr val="212121"/>
                </a:solidFill>
                <a:latin typeface="Segoe UI"/>
                <a:ea typeface="+mn-lt"/>
                <a:cs typeface="Segoe UI"/>
              </a:rPr>
              <a:t> “</a:t>
            </a:r>
            <a:r>
              <a:rPr lang="ru-RU" sz="1200" b="1" dirty="0" err="1">
                <a:solidFill>
                  <a:srgbClr val="212121"/>
                </a:solidFill>
                <a:latin typeface="Segoe UI"/>
                <a:ea typeface="+mn-lt"/>
                <a:cs typeface="Segoe UI"/>
              </a:rPr>
              <a:t>гипер</a:t>
            </a:r>
            <a:r>
              <a:rPr lang="ru-RU" sz="1200" b="1" dirty="0">
                <a:solidFill>
                  <a:srgbClr val="212121"/>
                </a:solidFill>
                <a:latin typeface="Segoe UI"/>
                <a:ea typeface="+mn-lt"/>
                <a:cs typeface="Segoe UI"/>
              </a:rPr>
              <a:t>-бургер” (состоящий из ингредиентов: булочка (100 калорий), котлета (200 калорий), лист зелени (0 калорий) и созданный на      основании рецепта “Секретный бургер”). Время готовки блюда - 2 минуты, вес блюда 200 грамм, но рейтинг пока нулевой.</a:t>
            </a:r>
            <a:endParaRPr lang="ru-RU" sz="12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200" b="1" dirty="0">
                <a:solidFill>
                  <a:srgbClr val="212121"/>
                </a:solidFill>
                <a:latin typeface="Segoe UI"/>
                <a:ea typeface="+mn-lt"/>
                <a:cs typeface="Segoe UI"/>
              </a:rPr>
              <a:t>      напиток “лимонад” (состоящий из ингредиентов: вода (0 калорий), лимон (10 калорий) и созданный на основании рецепта        “Освежающий лимонад”). Время готовки блюда - 10 минут, вес блюда 500 грамм, c рейтингом 5.</a:t>
            </a:r>
            <a:endParaRPr lang="ru-RU" sz="1200" b="1">
              <a:ea typeface="+mn-lt"/>
              <a:cs typeface="+mn-lt"/>
            </a:endParaRPr>
          </a:p>
          <a:p>
            <a:pPr>
              <a:buNone/>
            </a:pPr>
            <a:r>
              <a:rPr lang="ru-RU" sz="1200" dirty="0" err="1">
                <a:ea typeface="+mn-lt"/>
                <a:cs typeface="+mn-lt"/>
              </a:rPr>
              <a:t>insert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into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menu</a:t>
            </a:r>
            <a:r>
              <a:rPr lang="ru-RU" sz="1200" dirty="0">
                <a:ea typeface="+mn-lt"/>
                <a:cs typeface="+mn-lt"/>
              </a:rPr>
              <a:t> (</a:t>
            </a:r>
            <a:r>
              <a:rPr lang="ru-RU" sz="1200" dirty="0" err="1">
                <a:ea typeface="+mn-lt"/>
                <a:cs typeface="+mn-lt"/>
              </a:rPr>
              <a:t>id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dirty="0" err="1">
                <a:ea typeface="+mn-lt"/>
                <a:cs typeface="+mn-lt"/>
              </a:rPr>
              <a:t>name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dirty="0" err="1">
                <a:ea typeface="+mn-lt"/>
                <a:cs typeface="+mn-lt"/>
              </a:rPr>
              <a:t>restaurant_id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dirty="0" err="1">
                <a:ea typeface="+mn-lt"/>
                <a:cs typeface="+mn-lt"/>
              </a:rPr>
              <a:t>chef_id</a:t>
            </a:r>
            <a:r>
              <a:rPr lang="ru-RU" sz="1200" dirty="0">
                <a:ea typeface="+mn-lt"/>
                <a:cs typeface="+mn-lt"/>
              </a:rPr>
              <a:t>) </a:t>
            </a:r>
            <a:r>
              <a:rPr lang="ru-RU" sz="1200" dirty="0" err="1">
                <a:ea typeface="+mn-lt"/>
                <a:cs typeface="+mn-lt"/>
              </a:rPr>
              <a:t>values</a:t>
            </a:r>
            <a:r>
              <a:rPr lang="ru-RU" sz="1200" dirty="0">
                <a:ea typeface="+mn-lt"/>
                <a:cs typeface="+mn-lt"/>
              </a:rPr>
              <a:t> </a:t>
            </a:r>
            <a:endParaRPr lang="ru-RU" dirty="0">
              <a:cs typeface="Calibri"/>
            </a:endParaRPr>
          </a:p>
          <a:p>
            <a:pPr>
              <a:buNone/>
            </a:pPr>
            <a:r>
              <a:rPr lang="ru-RU" sz="1200" dirty="0">
                <a:ea typeface="+mn-lt"/>
                <a:cs typeface="+mn-lt"/>
              </a:rPr>
              <a:t>(1, 'Мое меню', 1, 1);</a:t>
            </a:r>
            <a:endParaRPr lang="ru-RU" dirty="0"/>
          </a:p>
          <a:p>
            <a:pPr>
              <a:buNone/>
            </a:pPr>
            <a:r>
              <a:rPr lang="ru-RU" sz="1200" dirty="0" err="1">
                <a:ea typeface="+mn-lt"/>
                <a:cs typeface="+mn-lt"/>
              </a:rPr>
              <a:t>insert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into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dishes</a:t>
            </a:r>
            <a:r>
              <a:rPr lang="ru-RU" sz="1200" dirty="0">
                <a:ea typeface="+mn-lt"/>
                <a:cs typeface="+mn-lt"/>
              </a:rPr>
              <a:t> (</a:t>
            </a:r>
            <a:r>
              <a:rPr lang="ru-RU" sz="1200" dirty="0" err="1">
                <a:ea typeface="+mn-lt"/>
                <a:cs typeface="+mn-lt"/>
              </a:rPr>
              <a:t>id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dirty="0" err="1">
                <a:ea typeface="+mn-lt"/>
                <a:cs typeface="+mn-lt"/>
              </a:rPr>
              <a:t>name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dirty="0" err="1">
                <a:ea typeface="+mn-lt"/>
                <a:cs typeface="+mn-lt"/>
              </a:rPr>
              <a:t>rating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dirty="0" err="1">
                <a:ea typeface="+mn-lt"/>
                <a:cs typeface="+mn-lt"/>
              </a:rPr>
              <a:t>time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dirty="0" err="1">
                <a:ea typeface="+mn-lt"/>
                <a:cs typeface="+mn-lt"/>
              </a:rPr>
              <a:t>weight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dirty="0" err="1">
                <a:ea typeface="+mn-lt"/>
                <a:cs typeface="+mn-lt"/>
              </a:rPr>
              <a:t>menu_id</a:t>
            </a:r>
            <a:r>
              <a:rPr lang="ru-RU" sz="1200" dirty="0">
                <a:ea typeface="+mn-lt"/>
                <a:cs typeface="+mn-lt"/>
              </a:rPr>
              <a:t>) </a:t>
            </a:r>
            <a:r>
              <a:rPr lang="ru-RU" sz="1200" dirty="0" err="1">
                <a:ea typeface="+mn-lt"/>
                <a:cs typeface="+mn-lt"/>
              </a:rPr>
              <a:t>values</a:t>
            </a:r>
            <a:r>
              <a:rPr lang="ru-RU" sz="1200" dirty="0">
                <a:ea typeface="+mn-lt"/>
                <a:cs typeface="+mn-lt"/>
              </a:rPr>
              <a:t> </a:t>
            </a:r>
            <a:endParaRPr lang="ru-RU"/>
          </a:p>
          <a:p>
            <a:pPr>
              <a:buNone/>
            </a:pPr>
            <a:r>
              <a:rPr lang="ru-RU" sz="1200" dirty="0">
                <a:ea typeface="+mn-lt"/>
                <a:cs typeface="+mn-lt"/>
              </a:rPr>
              <a:t>(1, '</a:t>
            </a:r>
            <a:r>
              <a:rPr lang="ru-RU" sz="1200" dirty="0" err="1">
                <a:ea typeface="+mn-lt"/>
                <a:cs typeface="+mn-lt"/>
              </a:rPr>
              <a:t>гипер</a:t>
            </a:r>
            <a:r>
              <a:rPr lang="ru-RU" sz="1200" dirty="0">
                <a:ea typeface="+mn-lt"/>
                <a:cs typeface="+mn-lt"/>
              </a:rPr>
              <a:t>-бургер', </a:t>
            </a:r>
            <a:r>
              <a:rPr lang="ru-RU" sz="1200" dirty="0" err="1">
                <a:ea typeface="+mn-lt"/>
                <a:cs typeface="+mn-lt"/>
              </a:rPr>
              <a:t>default</a:t>
            </a:r>
            <a:r>
              <a:rPr lang="ru-RU" sz="1200" dirty="0">
                <a:ea typeface="+mn-lt"/>
                <a:cs typeface="+mn-lt"/>
              </a:rPr>
              <a:t>, '2 минуты', '200 грамм', 1),</a:t>
            </a:r>
            <a:endParaRPr lang="ru-RU" dirty="0"/>
          </a:p>
          <a:p>
            <a:pPr marL="0" indent="0">
              <a:buNone/>
            </a:pPr>
            <a:r>
              <a:rPr lang="ru-RU" sz="1200" dirty="0">
                <a:ea typeface="+mn-lt"/>
                <a:cs typeface="+mn-lt"/>
              </a:rPr>
              <a:t>(2, 'лимонад', 5, '10 минут', '500 грамм', 1);</a:t>
            </a:r>
            <a:endParaRPr lang="ru-RU" dirty="0"/>
          </a:p>
          <a:p>
            <a:pPr>
              <a:buNone/>
            </a:pPr>
            <a:r>
              <a:rPr lang="ru-RU" sz="1200" dirty="0" err="1">
                <a:ea typeface="+mn-lt"/>
                <a:cs typeface="+mn-lt"/>
              </a:rPr>
              <a:t>insert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into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recipes</a:t>
            </a:r>
            <a:r>
              <a:rPr lang="ru-RU" sz="1200" dirty="0">
                <a:ea typeface="+mn-lt"/>
                <a:cs typeface="+mn-lt"/>
              </a:rPr>
              <a:t> (</a:t>
            </a:r>
            <a:r>
              <a:rPr lang="ru-RU" sz="1200" dirty="0" err="1">
                <a:ea typeface="+mn-lt"/>
                <a:cs typeface="+mn-lt"/>
              </a:rPr>
              <a:t>id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dirty="0" err="1">
                <a:ea typeface="+mn-lt"/>
                <a:cs typeface="+mn-lt"/>
              </a:rPr>
              <a:t>name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dirty="0" err="1">
                <a:ea typeface="+mn-lt"/>
                <a:cs typeface="+mn-lt"/>
              </a:rPr>
              <a:t>dishes_id</a:t>
            </a:r>
            <a:r>
              <a:rPr lang="ru-RU" sz="1200" dirty="0">
                <a:ea typeface="+mn-lt"/>
                <a:cs typeface="+mn-lt"/>
              </a:rPr>
              <a:t>) </a:t>
            </a:r>
            <a:r>
              <a:rPr lang="ru-RU" sz="1200" dirty="0" err="1">
                <a:ea typeface="+mn-lt"/>
                <a:cs typeface="+mn-lt"/>
              </a:rPr>
              <a:t>values</a:t>
            </a:r>
            <a:r>
              <a:rPr lang="ru-RU" sz="1200" dirty="0">
                <a:ea typeface="+mn-lt"/>
                <a:cs typeface="+mn-lt"/>
              </a:rPr>
              <a:t> </a:t>
            </a:r>
            <a:endParaRPr lang="ru-RU"/>
          </a:p>
          <a:p>
            <a:pPr>
              <a:buNone/>
            </a:pPr>
            <a:r>
              <a:rPr lang="ru-RU" sz="1200" dirty="0">
                <a:ea typeface="+mn-lt"/>
                <a:cs typeface="+mn-lt"/>
              </a:rPr>
              <a:t>(1, 'Секретный бургер', 1),</a:t>
            </a:r>
            <a:endParaRPr lang="ru-RU" dirty="0"/>
          </a:p>
          <a:p>
            <a:pPr marL="0" indent="0">
              <a:buNone/>
            </a:pPr>
            <a:r>
              <a:rPr lang="ru-RU" sz="1200" dirty="0">
                <a:ea typeface="+mn-lt"/>
                <a:cs typeface="+mn-lt"/>
              </a:rPr>
              <a:t>(2, 'Освежающий лимонад', 2);</a:t>
            </a:r>
            <a:endParaRPr lang="ru-RU" dirty="0"/>
          </a:p>
          <a:p>
            <a:pPr marL="0" indent="0">
              <a:buNone/>
            </a:pPr>
            <a:endParaRPr lang="ru-RU" sz="1200" b="1" dirty="0">
              <a:cs typeface="Calibri"/>
            </a:endParaRPr>
          </a:p>
          <a:p>
            <a:pPr marL="0" indent="0">
              <a:buNone/>
            </a:pPr>
            <a:endParaRPr lang="ru-RU" sz="1200" dirty="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323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64700C8-0D19-9F0C-CA8D-469C7FE2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65"/>
            <a:ext cx="10515600" cy="553403"/>
          </a:xfrm>
        </p:spPr>
        <p:txBody>
          <a:bodyPr>
            <a:normAutofit/>
          </a:bodyPr>
          <a:lstStyle/>
          <a:p>
            <a:pPr algn="ctr"/>
            <a:r>
              <a:rPr lang="ru-RU" sz="1400" b="1" dirty="0">
                <a:cs typeface="Calibri Light"/>
              </a:rPr>
              <a:t>Продолжение часть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2861B6D-B685-9FCE-8F7B-AD390F62A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0105"/>
            <a:ext cx="10515600" cy="53368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sz="1200" err="1">
                <a:ea typeface="+mn-lt"/>
                <a:cs typeface="+mn-lt"/>
              </a:rPr>
              <a:t>insert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err="1">
                <a:ea typeface="+mn-lt"/>
                <a:cs typeface="+mn-lt"/>
              </a:rPr>
              <a:t>into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err="1">
                <a:ea typeface="+mn-lt"/>
                <a:cs typeface="+mn-lt"/>
              </a:rPr>
              <a:t>ingredients</a:t>
            </a:r>
            <a:r>
              <a:rPr lang="ru-RU" sz="1200" dirty="0">
                <a:ea typeface="+mn-lt"/>
                <a:cs typeface="+mn-lt"/>
              </a:rPr>
              <a:t> (</a:t>
            </a:r>
            <a:r>
              <a:rPr lang="ru-RU" sz="1200" err="1">
                <a:ea typeface="+mn-lt"/>
                <a:cs typeface="+mn-lt"/>
              </a:rPr>
              <a:t>id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err="1">
                <a:ea typeface="+mn-lt"/>
                <a:cs typeface="+mn-lt"/>
              </a:rPr>
              <a:t>name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err="1">
                <a:ea typeface="+mn-lt"/>
                <a:cs typeface="+mn-lt"/>
              </a:rPr>
              <a:t>collorium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err="1">
                <a:ea typeface="+mn-lt"/>
                <a:cs typeface="+mn-lt"/>
              </a:rPr>
              <a:t>recipes_id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err="1">
                <a:ea typeface="+mn-lt"/>
                <a:cs typeface="+mn-lt"/>
              </a:rPr>
              <a:t>dishes_id</a:t>
            </a:r>
            <a:r>
              <a:rPr lang="ru-RU" sz="1200" dirty="0">
                <a:ea typeface="+mn-lt"/>
                <a:cs typeface="+mn-lt"/>
              </a:rPr>
              <a:t>) </a:t>
            </a:r>
            <a:r>
              <a:rPr lang="ru-RU" sz="1200" err="1">
                <a:ea typeface="+mn-lt"/>
                <a:cs typeface="+mn-lt"/>
              </a:rPr>
              <a:t>values</a:t>
            </a:r>
            <a:r>
              <a:rPr lang="ru-RU" sz="1200" dirty="0">
                <a:ea typeface="+mn-lt"/>
                <a:cs typeface="+mn-lt"/>
              </a:rPr>
              <a:t> </a:t>
            </a:r>
            <a:endParaRPr lang="ru-RU" sz="1200">
              <a:cs typeface="Calibri"/>
            </a:endParaRPr>
          </a:p>
          <a:p>
            <a:pPr>
              <a:buNone/>
            </a:pPr>
            <a:r>
              <a:rPr lang="ru-RU" sz="1200" dirty="0">
                <a:ea typeface="+mn-lt"/>
                <a:cs typeface="+mn-lt"/>
              </a:rPr>
              <a:t>(1, 'булочка', 100, 1),</a:t>
            </a:r>
            <a:endParaRPr lang="ru-RU" sz="1200" dirty="0">
              <a:cs typeface="Calibri"/>
            </a:endParaRPr>
          </a:p>
          <a:p>
            <a:pPr>
              <a:buNone/>
            </a:pPr>
            <a:r>
              <a:rPr lang="ru-RU" sz="1200" dirty="0">
                <a:ea typeface="+mn-lt"/>
                <a:cs typeface="+mn-lt"/>
              </a:rPr>
              <a:t>(2, 'котлета', 200, 1),</a:t>
            </a:r>
            <a:endParaRPr lang="ru-RU" sz="1200" dirty="0">
              <a:cs typeface="Calibri"/>
            </a:endParaRPr>
          </a:p>
          <a:p>
            <a:pPr>
              <a:buNone/>
            </a:pPr>
            <a:r>
              <a:rPr lang="ru-RU" sz="1200" dirty="0">
                <a:ea typeface="+mn-lt"/>
                <a:cs typeface="+mn-lt"/>
              </a:rPr>
              <a:t>(3, 'лист зелени', 0, 1),</a:t>
            </a:r>
            <a:endParaRPr lang="ru-RU" sz="1200" dirty="0">
              <a:cs typeface="Calibri"/>
            </a:endParaRPr>
          </a:p>
          <a:p>
            <a:pPr>
              <a:buNone/>
            </a:pPr>
            <a:r>
              <a:rPr lang="ru-RU" sz="1200" dirty="0">
                <a:ea typeface="+mn-lt"/>
                <a:cs typeface="+mn-lt"/>
              </a:rPr>
              <a:t>(4, 'вода', 0, 2),</a:t>
            </a:r>
            <a:endParaRPr lang="ru-RU" sz="1200" dirty="0">
              <a:cs typeface="Calibri"/>
            </a:endParaRPr>
          </a:p>
          <a:p>
            <a:pPr marL="0" indent="0">
              <a:buNone/>
            </a:pPr>
            <a:r>
              <a:rPr lang="ru-RU" sz="1200" dirty="0">
                <a:ea typeface="+mn-lt"/>
                <a:cs typeface="+mn-lt"/>
              </a:rPr>
              <a:t>(5, 'лимон', 10, 2);</a:t>
            </a:r>
            <a:endParaRPr lang="ru-RU" sz="1200" dirty="0">
              <a:cs typeface="Calibri"/>
            </a:endParaRPr>
          </a:p>
          <a:p>
            <a:pPr marL="0" indent="0">
              <a:buNone/>
            </a:pPr>
            <a:r>
              <a:rPr lang="ru-RU" sz="1200" b="1" dirty="0">
                <a:cs typeface="Calibri"/>
              </a:rPr>
              <a:t> 4. </a:t>
            </a:r>
            <a:r>
              <a:rPr lang="ru-RU" sz="1200" b="1" dirty="0">
                <a:solidFill>
                  <a:srgbClr val="212121"/>
                </a:solidFill>
                <a:latin typeface="Segoe UI"/>
                <a:cs typeface="Segoe UI"/>
              </a:rPr>
              <a:t>в ваш ресторан пришел первый посетитель и сделал заказ с номером “ИП_заказ-1” на сумму 400 рублей. Заказ состоит из одного “</a:t>
            </a:r>
            <a:r>
              <a:rPr lang="ru-RU" sz="1200" b="1" err="1">
                <a:solidFill>
                  <a:srgbClr val="212121"/>
                </a:solidFill>
                <a:latin typeface="Segoe UI"/>
                <a:cs typeface="Segoe UI"/>
              </a:rPr>
              <a:t>гипер</a:t>
            </a:r>
            <a:r>
              <a:rPr lang="ru-RU" sz="1200" b="1" dirty="0">
                <a:solidFill>
                  <a:srgbClr val="212121"/>
                </a:solidFill>
                <a:latin typeface="Segoe UI"/>
                <a:cs typeface="Segoe UI"/>
              </a:rPr>
              <a:t>-бургера” и одного “лимонада”. Первого посетителя обслужил ваш официант Петр и получил чаевые в размере 50 рублей.</a:t>
            </a:r>
            <a:endParaRPr lang="ru-RU" sz="1200" b="1">
              <a:cs typeface="Calibri"/>
            </a:endParaRPr>
          </a:p>
          <a:p>
            <a:pPr>
              <a:buNone/>
            </a:pPr>
            <a:r>
              <a:rPr lang="ru-RU" sz="1200" dirty="0" err="1">
                <a:ea typeface="+mn-lt"/>
                <a:cs typeface="+mn-lt"/>
              </a:rPr>
              <a:t>insert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into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dirty="0" err="1">
                <a:ea typeface="+mn-lt"/>
                <a:cs typeface="+mn-lt"/>
              </a:rPr>
              <a:t>orders</a:t>
            </a:r>
            <a:r>
              <a:rPr lang="ru-RU" sz="1200" dirty="0">
                <a:ea typeface="+mn-lt"/>
                <a:cs typeface="+mn-lt"/>
              </a:rPr>
              <a:t> (</a:t>
            </a:r>
            <a:r>
              <a:rPr lang="ru-RU" sz="1200" dirty="0" err="1">
                <a:ea typeface="+mn-lt"/>
                <a:cs typeface="+mn-lt"/>
              </a:rPr>
              <a:t>id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dirty="0" err="1">
                <a:ea typeface="+mn-lt"/>
                <a:cs typeface="+mn-lt"/>
              </a:rPr>
              <a:t>sum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dirty="0" err="1">
                <a:ea typeface="+mn-lt"/>
                <a:cs typeface="+mn-lt"/>
              </a:rPr>
              <a:t>tips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dirty="0" err="1">
                <a:ea typeface="+mn-lt"/>
                <a:cs typeface="+mn-lt"/>
              </a:rPr>
              <a:t>dishes_id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dirty="0" err="1">
                <a:ea typeface="+mn-lt"/>
                <a:cs typeface="+mn-lt"/>
              </a:rPr>
              <a:t>restaurant_id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dirty="0" err="1">
                <a:ea typeface="+mn-lt"/>
                <a:cs typeface="+mn-lt"/>
              </a:rPr>
              <a:t>number</a:t>
            </a:r>
            <a:r>
              <a:rPr lang="ru-RU" sz="1200" dirty="0">
                <a:ea typeface="+mn-lt"/>
                <a:cs typeface="+mn-lt"/>
              </a:rPr>
              <a:t>, </a:t>
            </a:r>
            <a:r>
              <a:rPr lang="ru-RU" sz="1200" dirty="0" err="1">
                <a:ea typeface="+mn-lt"/>
                <a:cs typeface="+mn-lt"/>
              </a:rPr>
              <a:t>workers_id</a:t>
            </a:r>
            <a:r>
              <a:rPr lang="ru-RU" sz="1200" dirty="0">
                <a:ea typeface="+mn-lt"/>
                <a:cs typeface="+mn-lt"/>
              </a:rPr>
              <a:t>) </a:t>
            </a:r>
            <a:r>
              <a:rPr lang="ru-RU" sz="1200" dirty="0" err="1">
                <a:ea typeface="+mn-lt"/>
                <a:cs typeface="+mn-lt"/>
              </a:rPr>
              <a:t>values</a:t>
            </a:r>
            <a:r>
              <a:rPr lang="ru-RU" sz="1200" dirty="0">
                <a:ea typeface="+mn-lt"/>
                <a:cs typeface="+mn-lt"/>
              </a:rPr>
              <a:t> </a:t>
            </a:r>
            <a:endParaRPr lang="ru-RU"/>
          </a:p>
          <a:p>
            <a:pPr>
              <a:buNone/>
            </a:pPr>
            <a:r>
              <a:rPr lang="ru-RU" sz="1200" dirty="0">
                <a:ea typeface="+mn-lt"/>
                <a:cs typeface="+mn-lt"/>
              </a:rPr>
              <a:t>(1, 400, 50, 1, 1, 'ИП_заказ-1', 2),</a:t>
            </a:r>
            <a:endParaRPr lang="ru-RU" dirty="0"/>
          </a:p>
          <a:p>
            <a:pPr marL="0" indent="0">
              <a:buNone/>
            </a:pPr>
            <a:r>
              <a:rPr lang="ru-RU" sz="1200" dirty="0">
                <a:ea typeface="+mn-lt"/>
                <a:cs typeface="+mn-lt"/>
              </a:rPr>
              <a:t>(2, 400, 50, 2, 1, 'ИП_заказ-1', 2);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0827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931D923-8EF5-5607-85AE-54CE178F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"/>
            <a:ext cx="10515600" cy="929323"/>
          </a:xfrm>
        </p:spPr>
        <p:txBody>
          <a:bodyPr/>
          <a:lstStyle/>
          <a:p>
            <a:pPr algn="ctr"/>
            <a:r>
              <a:rPr lang="ru-RU" sz="1400" b="1" dirty="0">
                <a:cs typeface="Calibri Light"/>
              </a:rPr>
              <a:t>Часть 4</a:t>
            </a:r>
            <a:br>
              <a:rPr lang="ru-RU" sz="1400" b="1" dirty="0">
                <a:cs typeface="Calibri Light"/>
              </a:rPr>
            </a:br>
            <a:r>
              <a:rPr lang="ru-RU" sz="1400" b="1" dirty="0">
                <a:solidFill>
                  <a:srgbClr val="212121"/>
                </a:solidFill>
                <a:latin typeface="Segoe UI"/>
                <a:cs typeface="Segoe UI"/>
              </a:rPr>
              <a:t>Напишете SQL запрос, который возвратит расширенные данные по блюдам и ингредиентам для заказа “ИП_заказ-1” </a:t>
            </a:r>
            <a:endParaRPr lang="ru-RU" b="1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0815A6A-50D2-B180-865B-463A1770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065"/>
            <a:ext cx="10515600" cy="502189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sz="1200" err="1">
                <a:ea typeface="+mn-lt"/>
                <a:cs typeface="+mn-lt"/>
              </a:rPr>
              <a:t>select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err="1">
                <a:ea typeface="+mn-lt"/>
                <a:cs typeface="+mn-lt"/>
              </a:rPr>
              <a:t>o.number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err="1">
                <a:ea typeface="+mn-lt"/>
                <a:cs typeface="+mn-lt"/>
              </a:rPr>
              <a:t>as</a:t>
            </a:r>
            <a:r>
              <a:rPr lang="ru-RU" sz="1200" dirty="0">
                <a:ea typeface="+mn-lt"/>
                <a:cs typeface="+mn-lt"/>
              </a:rPr>
              <a:t> "Номер заказа", </a:t>
            </a:r>
            <a:r>
              <a:rPr lang="ru-RU" sz="1200" err="1">
                <a:ea typeface="+mn-lt"/>
                <a:cs typeface="+mn-lt"/>
              </a:rPr>
              <a:t>o.sum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err="1">
                <a:ea typeface="+mn-lt"/>
                <a:cs typeface="+mn-lt"/>
              </a:rPr>
              <a:t>as</a:t>
            </a:r>
            <a:r>
              <a:rPr lang="ru-RU" sz="1200" dirty="0">
                <a:ea typeface="+mn-lt"/>
                <a:cs typeface="+mn-lt"/>
              </a:rPr>
              <a:t> "Общая сумма", </a:t>
            </a:r>
            <a:r>
              <a:rPr lang="ru-RU" sz="1200" err="1">
                <a:ea typeface="+mn-lt"/>
                <a:cs typeface="+mn-lt"/>
              </a:rPr>
              <a:t>o.tips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err="1">
                <a:ea typeface="+mn-lt"/>
                <a:cs typeface="+mn-lt"/>
              </a:rPr>
              <a:t>as</a:t>
            </a:r>
            <a:r>
              <a:rPr lang="ru-RU" sz="1200" dirty="0">
                <a:ea typeface="+mn-lt"/>
                <a:cs typeface="+mn-lt"/>
              </a:rPr>
              <a:t> "Чаевые", </a:t>
            </a:r>
            <a:r>
              <a:rPr lang="ru-RU" sz="1200" err="1">
                <a:ea typeface="+mn-lt"/>
                <a:cs typeface="+mn-lt"/>
              </a:rPr>
              <a:t>w.initial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err="1">
                <a:ea typeface="+mn-lt"/>
                <a:cs typeface="+mn-lt"/>
              </a:rPr>
              <a:t>as</a:t>
            </a:r>
            <a:r>
              <a:rPr lang="ru-RU" sz="1200" dirty="0">
                <a:ea typeface="+mn-lt"/>
                <a:cs typeface="+mn-lt"/>
              </a:rPr>
              <a:t> "Официант",</a:t>
            </a:r>
            <a:endParaRPr lang="ru-RU" sz="1200">
              <a:cs typeface="Calibri"/>
            </a:endParaRPr>
          </a:p>
          <a:p>
            <a:pPr>
              <a:buNone/>
            </a:pPr>
            <a:r>
              <a:rPr lang="ru-RU" sz="1200" dirty="0">
                <a:ea typeface="+mn-lt"/>
                <a:cs typeface="+mn-lt"/>
              </a:rPr>
              <a:t>d.name </a:t>
            </a:r>
            <a:r>
              <a:rPr lang="ru-RU" sz="1200" err="1">
                <a:ea typeface="+mn-lt"/>
                <a:cs typeface="+mn-lt"/>
              </a:rPr>
              <a:t>as</a:t>
            </a:r>
            <a:r>
              <a:rPr lang="ru-RU" sz="1200" dirty="0">
                <a:ea typeface="+mn-lt"/>
                <a:cs typeface="+mn-lt"/>
              </a:rPr>
              <a:t> "Блюдо", i.name </a:t>
            </a:r>
            <a:r>
              <a:rPr lang="ru-RU" sz="1200" err="1">
                <a:ea typeface="+mn-lt"/>
                <a:cs typeface="+mn-lt"/>
              </a:rPr>
              <a:t>as</a:t>
            </a:r>
            <a:r>
              <a:rPr lang="ru-RU" sz="1200" dirty="0">
                <a:ea typeface="+mn-lt"/>
                <a:cs typeface="+mn-lt"/>
              </a:rPr>
              <a:t> "Ингредиент", </a:t>
            </a:r>
            <a:r>
              <a:rPr lang="ru-RU" sz="1200" err="1">
                <a:ea typeface="+mn-lt"/>
                <a:cs typeface="+mn-lt"/>
              </a:rPr>
              <a:t>i.collorium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err="1">
                <a:ea typeface="+mn-lt"/>
                <a:cs typeface="+mn-lt"/>
              </a:rPr>
              <a:t>as</a:t>
            </a:r>
            <a:r>
              <a:rPr lang="ru-RU" sz="1200" dirty="0">
                <a:ea typeface="+mn-lt"/>
                <a:cs typeface="+mn-lt"/>
              </a:rPr>
              <a:t> "Калории ингредиента" </a:t>
            </a:r>
            <a:r>
              <a:rPr lang="ru-RU" sz="1200" err="1">
                <a:ea typeface="+mn-lt"/>
                <a:cs typeface="+mn-lt"/>
              </a:rPr>
              <a:t>from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err="1">
                <a:ea typeface="+mn-lt"/>
                <a:cs typeface="+mn-lt"/>
              </a:rPr>
              <a:t>orders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err="1">
                <a:ea typeface="+mn-lt"/>
                <a:cs typeface="+mn-lt"/>
              </a:rPr>
              <a:t>as</a:t>
            </a:r>
            <a:r>
              <a:rPr lang="ru-RU" sz="1200" dirty="0">
                <a:ea typeface="+mn-lt"/>
                <a:cs typeface="+mn-lt"/>
              </a:rPr>
              <a:t> o</a:t>
            </a:r>
            <a:endParaRPr lang="ru-RU" sz="1200">
              <a:cs typeface="Calibri"/>
            </a:endParaRPr>
          </a:p>
          <a:p>
            <a:pPr>
              <a:buNone/>
            </a:pPr>
            <a:r>
              <a:rPr lang="ru-RU" sz="1200" err="1">
                <a:ea typeface="+mn-lt"/>
                <a:cs typeface="+mn-lt"/>
              </a:rPr>
              <a:t>left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err="1">
                <a:ea typeface="+mn-lt"/>
                <a:cs typeface="+mn-lt"/>
              </a:rPr>
              <a:t>join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err="1">
                <a:ea typeface="+mn-lt"/>
                <a:cs typeface="+mn-lt"/>
              </a:rPr>
              <a:t>workers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err="1">
                <a:ea typeface="+mn-lt"/>
                <a:cs typeface="+mn-lt"/>
              </a:rPr>
              <a:t>as</a:t>
            </a:r>
            <a:r>
              <a:rPr lang="ru-RU" sz="1200" dirty="0">
                <a:ea typeface="+mn-lt"/>
                <a:cs typeface="+mn-lt"/>
              </a:rPr>
              <a:t> w </a:t>
            </a:r>
            <a:r>
              <a:rPr lang="ru-RU" sz="1200" err="1">
                <a:ea typeface="+mn-lt"/>
                <a:cs typeface="+mn-lt"/>
              </a:rPr>
              <a:t>on</a:t>
            </a:r>
            <a:r>
              <a:rPr lang="ru-RU" sz="1200" dirty="0">
                <a:ea typeface="+mn-lt"/>
                <a:cs typeface="+mn-lt"/>
              </a:rPr>
              <a:t> w.id = </a:t>
            </a:r>
            <a:r>
              <a:rPr lang="ru-RU" sz="1200" err="1">
                <a:ea typeface="+mn-lt"/>
                <a:cs typeface="+mn-lt"/>
              </a:rPr>
              <a:t>o.workers_id</a:t>
            </a:r>
            <a:endParaRPr lang="ru-RU" sz="1200">
              <a:cs typeface="Calibri"/>
            </a:endParaRPr>
          </a:p>
          <a:p>
            <a:pPr>
              <a:buNone/>
            </a:pPr>
            <a:r>
              <a:rPr lang="ru-RU" sz="1200" err="1">
                <a:ea typeface="+mn-lt"/>
                <a:cs typeface="+mn-lt"/>
              </a:rPr>
              <a:t>left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err="1">
                <a:ea typeface="+mn-lt"/>
                <a:cs typeface="+mn-lt"/>
              </a:rPr>
              <a:t>join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err="1">
                <a:ea typeface="+mn-lt"/>
                <a:cs typeface="+mn-lt"/>
              </a:rPr>
              <a:t>dishes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err="1">
                <a:ea typeface="+mn-lt"/>
                <a:cs typeface="+mn-lt"/>
              </a:rPr>
              <a:t>as</a:t>
            </a:r>
            <a:r>
              <a:rPr lang="ru-RU" sz="1200" dirty="0">
                <a:ea typeface="+mn-lt"/>
                <a:cs typeface="+mn-lt"/>
              </a:rPr>
              <a:t> d </a:t>
            </a:r>
            <a:r>
              <a:rPr lang="ru-RU" sz="1200" err="1">
                <a:ea typeface="+mn-lt"/>
                <a:cs typeface="+mn-lt"/>
              </a:rPr>
              <a:t>on</a:t>
            </a:r>
            <a:r>
              <a:rPr lang="ru-RU" sz="1200" dirty="0">
                <a:ea typeface="+mn-lt"/>
                <a:cs typeface="+mn-lt"/>
              </a:rPr>
              <a:t> o.id = </a:t>
            </a:r>
            <a:r>
              <a:rPr lang="ru-RU" sz="1200" err="1">
                <a:ea typeface="+mn-lt"/>
                <a:cs typeface="+mn-lt"/>
              </a:rPr>
              <a:t>o.dishes_id</a:t>
            </a:r>
            <a:endParaRPr lang="ru-RU" sz="1200">
              <a:cs typeface="Calibri"/>
            </a:endParaRPr>
          </a:p>
          <a:p>
            <a:pPr>
              <a:buNone/>
            </a:pPr>
            <a:r>
              <a:rPr lang="ru-RU" sz="1200" err="1">
                <a:ea typeface="+mn-lt"/>
                <a:cs typeface="+mn-lt"/>
              </a:rPr>
              <a:t>left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err="1">
                <a:ea typeface="+mn-lt"/>
                <a:cs typeface="+mn-lt"/>
              </a:rPr>
              <a:t>join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err="1">
                <a:ea typeface="+mn-lt"/>
                <a:cs typeface="+mn-lt"/>
              </a:rPr>
              <a:t>ingredients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err="1">
                <a:ea typeface="+mn-lt"/>
                <a:cs typeface="+mn-lt"/>
              </a:rPr>
              <a:t>as</a:t>
            </a:r>
            <a:r>
              <a:rPr lang="ru-RU" sz="1200" dirty="0">
                <a:ea typeface="+mn-lt"/>
                <a:cs typeface="+mn-lt"/>
              </a:rPr>
              <a:t> i </a:t>
            </a:r>
            <a:r>
              <a:rPr lang="ru-RU" sz="1200" err="1">
                <a:ea typeface="+mn-lt"/>
                <a:cs typeface="+mn-lt"/>
              </a:rPr>
              <a:t>on</a:t>
            </a:r>
            <a:r>
              <a:rPr lang="ru-RU" sz="1200" dirty="0">
                <a:ea typeface="+mn-lt"/>
                <a:cs typeface="+mn-lt"/>
              </a:rPr>
              <a:t> d.id =  </a:t>
            </a:r>
            <a:r>
              <a:rPr lang="ru-RU" sz="1200" err="1">
                <a:ea typeface="+mn-lt"/>
                <a:cs typeface="+mn-lt"/>
              </a:rPr>
              <a:t>i.dishes_id</a:t>
            </a:r>
            <a:endParaRPr lang="ru-RU" sz="1200">
              <a:cs typeface="Calibri"/>
            </a:endParaRPr>
          </a:p>
          <a:p>
            <a:pPr>
              <a:buNone/>
            </a:pPr>
            <a:r>
              <a:rPr lang="ru-RU" sz="1200" dirty="0">
                <a:ea typeface="+mn-lt"/>
                <a:cs typeface="+mn-lt"/>
              </a:rPr>
              <a:t>GROUP </a:t>
            </a:r>
            <a:r>
              <a:rPr lang="ru-RU" sz="1200" err="1">
                <a:ea typeface="+mn-lt"/>
                <a:cs typeface="+mn-lt"/>
              </a:rPr>
              <a:t>by</a:t>
            </a:r>
            <a:r>
              <a:rPr lang="ru-RU" sz="1200" dirty="0">
                <a:ea typeface="+mn-lt"/>
                <a:cs typeface="+mn-lt"/>
              </a:rPr>
              <a:t> 1, 2, 3, 4, 5, 6, 7</a:t>
            </a:r>
            <a:endParaRPr lang="ru-RU" sz="1200">
              <a:cs typeface="Calibri"/>
            </a:endParaRPr>
          </a:p>
          <a:p>
            <a:pPr>
              <a:buNone/>
            </a:pPr>
            <a:r>
              <a:rPr lang="ru-RU" sz="1200" dirty="0">
                <a:ea typeface="+mn-lt"/>
                <a:cs typeface="+mn-lt"/>
              </a:rPr>
              <a:t>HAVING COUNT(*)&gt;1</a:t>
            </a:r>
            <a:endParaRPr lang="ru-RU" sz="1200">
              <a:cs typeface="Calibri"/>
            </a:endParaRPr>
          </a:p>
          <a:p>
            <a:pPr marL="0" indent="0">
              <a:buNone/>
            </a:pPr>
            <a:r>
              <a:rPr lang="ru-RU" sz="1200" err="1">
                <a:ea typeface="+mn-lt"/>
                <a:cs typeface="+mn-lt"/>
              </a:rPr>
              <a:t>order</a:t>
            </a:r>
            <a:r>
              <a:rPr lang="ru-RU" sz="1200" dirty="0">
                <a:ea typeface="+mn-lt"/>
                <a:cs typeface="+mn-lt"/>
              </a:rPr>
              <a:t> </a:t>
            </a:r>
            <a:r>
              <a:rPr lang="ru-RU" sz="1200" err="1">
                <a:ea typeface="+mn-lt"/>
                <a:cs typeface="+mn-lt"/>
              </a:rPr>
              <a:t>by</a:t>
            </a:r>
            <a:r>
              <a:rPr lang="ru-RU" sz="1200" dirty="0">
                <a:ea typeface="+mn-lt"/>
                <a:cs typeface="+mn-lt"/>
              </a:rPr>
              <a:t> 5, 6;</a:t>
            </a:r>
          </a:p>
          <a:p>
            <a:pPr marL="0" indent="0">
              <a:buNone/>
            </a:pPr>
            <a:endParaRPr lang="ru-RU" sz="1200" dirty="0">
              <a:cs typeface="Calibri"/>
            </a:endParaRPr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="" xmlns:a16="http://schemas.microsoft.com/office/drawing/2014/main" id="{9E09C306-97E8-A5CE-7DFB-7FB9B977BF0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2400" y="3896798"/>
            <a:ext cx="8869680" cy="23156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597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89EF6C9-9DB7-916B-80A3-AB3A322D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855"/>
          </a:xfrm>
        </p:spPr>
        <p:txBody>
          <a:bodyPr>
            <a:normAutofit/>
          </a:bodyPr>
          <a:lstStyle/>
          <a:p>
            <a:pPr algn="ctr"/>
            <a:r>
              <a:rPr lang="ru-RU" sz="1600" b="1" dirty="0">
                <a:ea typeface="Calibri Light"/>
                <a:cs typeface="Calibri Light"/>
              </a:rPr>
              <a:t>Результат проверки</a:t>
            </a:r>
          </a:p>
        </p:txBody>
      </p:sp>
      <p:pic>
        <p:nvPicPr>
          <p:cNvPr id="6" name="Содержимое 5" descr="chrome_sc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60623" y="1825625"/>
            <a:ext cx="8870753" cy="4351338"/>
          </a:xfrm>
        </p:spPr>
      </p:pic>
    </p:spTree>
    <p:extLst>
      <p:ext uri="{BB962C8B-B14F-4D97-AF65-F5344CB8AC3E}">
        <p14:creationId xmlns="" xmlns:p14="http://schemas.microsoft.com/office/powerpoint/2010/main" val="22885147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347</Words>
  <Application>Microsoft Office PowerPoint</Application>
  <PresentationFormat>Произвольный</PresentationFormat>
  <Paragraphs>138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Афанасьев Константин Михайлович Специалист SQL - запросов 100 Номер потока SQL-100 Проект: Эмуляция работы ресторана  </vt:lpstr>
      <vt:lpstr> Часть 1 Создать физические таблицы с набором столбцов и соответствующих типов данных в реляционном дизайне  </vt:lpstr>
      <vt:lpstr>Продолжение части 1</vt:lpstr>
      <vt:lpstr>Часть 2 создать необходимые правила консистентности ( внешние ключи, check ограничения); </vt:lpstr>
      <vt:lpstr>Часть 3 Введите следующие тестовые данные для вашей модели данных, используя INSERT выражения. </vt:lpstr>
      <vt:lpstr>Продолжение часть 3</vt:lpstr>
      <vt:lpstr>Часть 4 Напишете SQL запрос, который возвратит расширенные данные по блюдам и ингредиентам для заказа “ИП_заказ-1” </vt:lpstr>
      <vt:lpstr>Результат проверки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Константин</cp:lastModifiedBy>
  <cp:revision>546</cp:revision>
  <dcterms:created xsi:type="dcterms:W3CDTF">2023-06-22T08:17:12Z</dcterms:created>
  <dcterms:modified xsi:type="dcterms:W3CDTF">2023-06-23T10:06:38Z</dcterms:modified>
</cp:coreProperties>
</file>