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76" r:id="rId6"/>
    <p:sldId id="352" r:id="rId7"/>
    <p:sldId id="372" r:id="rId8"/>
    <p:sldId id="361" r:id="rId9"/>
    <p:sldId id="379" r:id="rId10"/>
    <p:sldId id="373" r:id="rId11"/>
    <p:sldId id="381" r:id="rId12"/>
    <p:sldId id="369" r:id="rId13"/>
    <p:sldId id="374" r:id="rId14"/>
    <p:sldId id="367" r:id="rId15"/>
    <p:sldId id="368" r:id="rId16"/>
    <p:sldId id="3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>
        <p:scale>
          <a:sx n="137" d="100"/>
          <a:sy n="137" d="100"/>
        </p:scale>
        <p:origin x="2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10" y="2320390"/>
            <a:ext cx="8934490" cy="695773"/>
          </a:xfrm>
        </p:spPr>
        <p:txBody>
          <a:bodyPr/>
          <a:lstStyle/>
          <a:p>
            <a:r>
              <a:rPr lang="en-US" sz="5400" dirty="0"/>
              <a:t>Health Monitoring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EC45D-F298-4B15-926F-8C87B0FC795A}"/>
              </a:ext>
            </a:extLst>
          </p:cNvPr>
          <p:cNvSpPr txBox="1"/>
          <p:nvPr/>
        </p:nvSpPr>
        <p:spPr>
          <a:xfrm>
            <a:off x="5080000" y="5416683"/>
            <a:ext cx="7431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Project Advisor:   </a:t>
            </a:r>
            <a:r>
              <a:rPr lang="en-US" sz="2400" i="1" dirty="0">
                <a:solidFill>
                  <a:schemeClr val="bg1"/>
                </a:solidFill>
              </a:rPr>
              <a:t>Hina Alam (hina.alam@umt.edu.pk)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34834" cy="610863"/>
          </a:xfrm>
        </p:spPr>
        <p:txBody>
          <a:bodyPr>
            <a:normAutofit/>
          </a:bodyPr>
          <a:lstStyle/>
          <a:p>
            <a:r>
              <a:rPr lang="en-US" sz="4400" dirty="0"/>
              <a:t>Non - Functional Requirements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5241" y="2028106"/>
            <a:ext cx="8743045" cy="2150114"/>
          </a:xfrm>
        </p:spPr>
        <p:txBody>
          <a:bodyPr/>
          <a:lstStyle/>
          <a:p>
            <a:endParaRPr lang="en-GB" sz="2000" dirty="0"/>
          </a:p>
          <a:p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0DA8DA-4FDD-4BA7-8CC6-A6867373F9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B3F6C-8AC4-484D-BF6C-5AF21A5AA146}"/>
              </a:ext>
            </a:extLst>
          </p:cNvPr>
          <p:cNvSpPr txBox="1"/>
          <p:nvPr/>
        </p:nvSpPr>
        <p:spPr>
          <a:xfrm>
            <a:off x="1494790" y="2276747"/>
            <a:ext cx="9351825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consist of  web and also on IOT device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user friendly easy to understand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provide online monitoring system in which the user health record will display to the doctor at his office. 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device get the doctor up to date all the time by sending information of patient condition)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should provide security to his/her users so that their privacy must not be disturbed by anyone.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should be capable to handle large number of requests.</a:t>
            </a:r>
          </a:p>
        </p:txBody>
      </p:sp>
    </p:spTree>
    <p:extLst>
      <p:ext uri="{BB962C8B-B14F-4D97-AF65-F5344CB8AC3E}">
        <p14:creationId xmlns:p14="http://schemas.microsoft.com/office/powerpoint/2010/main" val="25864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28" y="1033807"/>
            <a:ext cx="4941477" cy="610863"/>
          </a:xfrm>
        </p:spPr>
        <p:txBody>
          <a:bodyPr>
            <a:normAutofit/>
          </a:bodyPr>
          <a:lstStyle/>
          <a:p>
            <a:r>
              <a:rPr lang="en-US" sz="4400" dirty="0"/>
              <a:t>Target Users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233170" y="2308020"/>
            <a:ext cx="9144001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Users: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the Doctors and Patients are our primary users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Hospital or Medical centers. 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920C-D559-47FD-A799-4347D6649B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59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28" y="1033807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Tools &amp; Technologies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171015" y="2282551"/>
            <a:ext cx="7423759" cy="360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tools which we are using in our project are: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Front (HTML, CSS, JavaScript)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Backend (PHP (Laravel framework), Python)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Artificial Intelligence Techniques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Big Data technology 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XAMPP 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DBMS (database management system) 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Arduino IDE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Multiple sensors (ECG, Pulse and Temperature sensor)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WIFI Module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5214-B57C-4FF0-BE5D-4149B20942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45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CA872AA2-47BF-4D26-8FDA-40CE7856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08" y="3344029"/>
            <a:ext cx="3798434" cy="32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6CF936-8D9B-48D7-8B96-4BE32090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8832" cy="29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104EC02-B527-4AD6-B3D9-24C8B23A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30" y="2505075"/>
            <a:ext cx="52006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C749D-430D-4784-B470-10A6AE4435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27D7A8-46E9-4D2F-9435-8E6BF870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7150"/>
              </p:ext>
            </p:extLst>
          </p:nvPr>
        </p:nvGraphicFramePr>
        <p:xfrm>
          <a:off x="1741777" y="2178294"/>
          <a:ext cx="8964654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27">
                  <a:extLst>
                    <a:ext uri="{9D8B030D-6E8A-4147-A177-3AD203B41FA5}">
                      <a16:colId xmlns:a16="http://schemas.microsoft.com/office/drawing/2014/main" val="2538569606"/>
                    </a:ext>
                  </a:extLst>
                </a:gridCol>
                <a:gridCol w="4482327">
                  <a:extLst>
                    <a:ext uri="{9D8B030D-6E8A-4147-A177-3AD203B41FA5}">
                      <a16:colId xmlns:a16="http://schemas.microsoft.com/office/drawing/2014/main" val="85067872"/>
                    </a:ext>
                  </a:extLst>
                </a:gridCol>
              </a:tblGrid>
              <a:tr h="715264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 Hamza </a:t>
                      </a:r>
                      <a:endParaRPr lang="en-US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[F2017266128]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7983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Afaq Nasir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[F2017266353]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08078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Hamza Abdullah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[F2017266422]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82158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Hassan Aftab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[S2018065052]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798478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Saira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[S2018065036]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51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0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413552" cy="205837"/>
          </a:xfrm>
        </p:spPr>
        <p:txBody>
          <a:bodyPr/>
          <a:lstStyle/>
          <a:p>
            <a:r>
              <a:rPr lang="en-US" dirty="0"/>
              <a:t>01. Project Description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32279"/>
            <a:ext cx="2963045" cy="205836"/>
          </a:xfrm>
        </p:spPr>
        <p:txBody>
          <a:bodyPr/>
          <a:lstStyle/>
          <a:p>
            <a:r>
              <a:rPr lang="en-US" dirty="0"/>
              <a:t>02. Scope of the 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pPr algn="ctr"/>
            <a:r>
              <a:rPr lang="en-US" dirty="0"/>
              <a:t>03.  </a:t>
            </a:r>
            <a:r>
              <a:rPr lang="en-US" sz="1800" dirty="0"/>
              <a:t>Functional 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2498" y="4497011"/>
            <a:ext cx="2128157" cy="205837"/>
          </a:xfrm>
        </p:spPr>
        <p:txBody>
          <a:bodyPr/>
          <a:lstStyle/>
          <a:p>
            <a:pPr algn="ctr"/>
            <a:r>
              <a:rPr lang="en-US" dirty="0"/>
              <a:t>04. Non-Functional</a:t>
            </a:r>
            <a:r>
              <a:rPr lang="en-US" sz="1800" dirty="0"/>
              <a:t> </a:t>
            </a:r>
            <a:r>
              <a:rPr lang="en-US" sz="1800" dirty="0" err="1"/>
              <a:t>PRequirement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6000" y="4522803"/>
            <a:ext cx="2631172" cy="180045"/>
          </a:xfrm>
        </p:spPr>
        <p:txBody>
          <a:bodyPr/>
          <a:lstStyle/>
          <a:p>
            <a:pPr algn="ctr"/>
            <a:r>
              <a:rPr lang="en-US" dirty="0"/>
              <a:t>05. Target Users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E4C8C7-ED6B-4D82-A2EB-3CF210C7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16" y="4111668"/>
            <a:ext cx="2631173" cy="85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16805-DBEE-4D62-9B9F-1A75981E299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353942"/>
            <a:ext cx="9768510" cy="3792857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innovation/advancement in the IoT makes ease for the people in the rest of the world.(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point will not add)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proper health monitoring system.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 to detect disease early cause serious diagnose.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Healthcare is the biggest concern of the world these days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 monitoring systems have fast evolved during the phase of COVID-19 and have the potential to change the way health care is currently delivered. </a:t>
            </a: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Although smart health monitoring systems automate patient monitoring tasks and, thereby improve patient workflow management, their efficiency in clinical settings is still questionable.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(not add becaus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 its not a problem)</a:t>
            </a: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BCDB3-254C-4B80-94E4-E2C73A14D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08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Project Description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393089"/>
            <a:ext cx="9768510" cy="294850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Monitoring System is an IoT based system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 provides an intelligent solution to monitor the health of a patient.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consists of module that connects wirelessly to the webserver, monitoring the live health coverage of the connected patient.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 feature is that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 and health band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connected to the patient to check the ECG, pulse rate and temperature in real-time.</a:t>
            </a:r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C749D-430D-4784-B470-10A6AE4435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550" y="879063"/>
            <a:ext cx="4542065" cy="61086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478434" cy="27952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solution which we have proposed is in the shape of a device i.e. based on AI and Big Data  techniques.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Majorly if we talk about the main solutions which will be resolved through this device will become easy for the doctor not to visit the patient every time.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Secondly, in the current pandemic situation by using this device the interaction between doctor and patient would be less.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device we use sensor that identify patient ECG, Pulse rate, and Infrared by monitoring and transfer signal to a specific doctor.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are merging the different sensors like ECG, Pulse rate and Temperature at a single module no such device exist in Pakistan available yet at such a low price.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98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0785" y="2129707"/>
            <a:ext cx="9768510" cy="2150114"/>
          </a:xfrm>
        </p:spPr>
        <p:txBody>
          <a:bodyPr/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10922-BCFA-49E3-B37E-78B0B2EA7E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D9690AB-30DD-4811-B19E-3F7BC80713BD}"/>
              </a:ext>
            </a:extLst>
          </p:cNvPr>
          <p:cNvSpPr txBox="1">
            <a:spLocks/>
          </p:cNvSpPr>
          <p:nvPr/>
        </p:nvSpPr>
        <p:spPr>
          <a:xfrm>
            <a:off x="971550" y="2340416"/>
            <a:ext cx="9768510" cy="2959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This system brings the doctor and patient together in a single place.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system is adaptable and has the ability to extract several cardiac parameters such as pulse rate, ECG and temperature of multiple patients simultaneously.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 scope of this project is the development and implementation of a real-time monitoring system for remote patients using wireless technology.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1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0785" y="2129707"/>
            <a:ext cx="9768510" cy="2150114"/>
          </a:xfrm>
        </p:spPr>
        <p:txBody>
          <a:bodyPr/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10922-BCFA-49E3-B37E-78B0B2EA7E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0ED87D-C6F5-48CE-9EDA-5B139DEE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28714"/>
              </p:ext>
            </p:extLst>
          </p:nvPr>
        </p:nvGraphicFramePr>
        <p:xfrm>
          <a:off x="952500" y="1939107"/>
          <a:ext cx="10352808" cy="4110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908">
                  <a:extLst>
                    <a:ext uri="{9D8B030D-6E8A-4147-A177-3AD203B41FA5}">
                      <a16:colId xmlns:a16="http://schemas.microsoft.com/office/drawing/2014/main" val="2144788532"/>
                    </a:ext>
                  </a:extLst>
                </a:gridCol>
                <a:gridCol w="2261984">
                  <a:extLst>
                    <a:ext uri="{9D8B030D-6E8A-4147-A177-3AD203B41FA5}">
                      <a16:colId xmlns:a16="http://schemas.microsoft.com/office/drawing/2014/main" val="2629707048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2879108787"/>
                    </a:ext>
                  </a:extLst>
                </a:gridCol>
                <a:gridCol w="1324876">
                  <a:extLst>
                    <a:ext uri="{9D8B030D-6E8A-4147-A177-3AD203B41FA5}">
                      <a16:colId xmlns:a16="http://schemas.microsoft.com/office/drawing/2014/main" val="2299961160"/>
                    </a:ext>
                  </a:extLst>
                </a:gridCol>
                <a:gridCol w="1281791">
                  <a:extLst>
                    <a:ext uri="{9D8B030D-6E8A-4147-A177-3AD203B41FA5}">
                      <a16:colId xmlns:a16="http://schemas.microsoft.com/office/drawing/2014/main" val="538023855"/>
                    </a:ext>
                  </a:extLst>
                </a:gridCol>
                <a:gridCol w="1195620">
                  <a:extLst>
                    <a:ext uri="{9D8B030D-6E8A-4147-A177-3AD203B41FA5}">
                      <a16:colId xmlns:a16="http://schemas.microsoft.com/office/drawing/2014/main" val="2881914988"/>
                    </a:ext>
                  </a:extLst>
                </a:gridCol>
                <a:gridCol w="1906529">
                  <a:extLst>
                    <a:ext uri="{9D8B030D-6E8A-4147-A177-3AD203B41FA5}">
                      <a16:colId xmlns:a16="http://schemas.microsoft.com/office/drawing/2014/main" val="3904610809"/>
                    </a:ext>
                  </a:extLst>
                </a:gridCol>
              </a:tblGrid>
              <a:tr h="54112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 between other devices and our device.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38179"/>
                  </a:ext>
                </a:extLst>
              </a:tr>
              <a:tr h="828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 features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watch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Zio Service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Ibeat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Holter Monitor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 Device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67996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Pulse rate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66565"/>
                  </a:ext>
                </a:extLst>
              </a:tr>
              <a:tr h="828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Temperature 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(Infrared)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5527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06748"/>
                  </a:ext>
                </a:extLst>
              </a:tr>
              <a:tr h="659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Communication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can just communicate with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can just communicate with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can just communicate with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can just communicate with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can communicate with doctor and Administrator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89145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24/7 live monitoring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 to the app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 to the app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 to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 to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doctor patient and website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27" marR="4527" marT="4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0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49577" cy="6108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Functional Requirements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5765" y="2521894"/>
            <a:ext cx="8743045" cy="33779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(Admin, Doctor and patients)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(Admin / Doctor)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Graph of different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order before submitting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(Admin / Doctor)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44640-3CA6-4CB4-A371-77184F7BE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46859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414</TotalTime>
  <Words>781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Health Monitoring System</vt:lpstr>
      <vt:lpstr>Group members</vt:lpstr>
      <vt:lpstr>Agenda</vt:lpstr>
      <vt:lpstr>Problem</vt:lpstr>
      <vt:lpstr>Project Description</vt:lpstr>
      <vt:lpstr>Solution</vt:lpstr>
      <vt:lpstr>Scope of the project</vt:lpstr>
      <vt:lpstr>Comparison Analysis</vt:lpstr>
      <vt:lpstr>Functional Requirements</vt:lpstr>
      <vt:lpstr>Non - Functional Requirements</vt:lpstr>
      <vt:lpstr>Target Users</vt:lpstr>
      <vt:lpstr>Tools &amp;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Monitoring  Application</dc:title>
  <dc:creator>Hina Alam</dc:creator>
  <cp:lastModifiedBy>M.Afaq Nasir</cp:lastModifiedBy>
  <cp:revision>67</cp:revision>
  <dcterms:created xsi:type="dcterms:W3CDTF">2020-11-10T09:55:55Z</dcterms:created>
  <dcterms:modified xsi:type="dcterms:W3CDTF">2021-03-26T06:58:27Z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