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901B9B-195A-43AC-8A31-AC14E11F8BF3}"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D68FA-DE40-494B-81D8-84640A42A76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901B9B-195A-43AC-8A31-AC14E11F8BF3}"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D68FA-DE40-494B-81D8-84640A42A76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901B9B-195A-43AC-8A31-AC14E11F8BF3}"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D68FA-DE40-494B-81D8-84640A42A76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901B9B-195A-43AC-8A31-AC14E11F8BF3}"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D68FA-DE40-494B-81D8-84640A42A76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01B9B-195A-43AC-8A31-AC14E11F8BF3}"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D68FA-DE40-494B-81D8-84640A42A76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901B9B-195A-43AC-8A31-AC14E11F8BF3}"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D68FA-DE40-494B-81D8-84640A42A76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901B9B-195A-43AC-8A31-AC14E11F8BF3}"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9D68FA-DE40-494B-81D8-84640A42A76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901B9B-195A-43AC-8A31-AC14E11F8BF3}"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9D68FA-DE40-494B-81D8-84640A42A76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01B9B-195A-43AC-8A31-AC14E11F8BF3}" type="datetimeFigureOut">
              <a:rPr lang="en-IN" smtClean="0"/>
              <a:t>15-11-2022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9D68FA-DE40-494B-81D8-84640A42A76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01B9B-195A-43AC-8A31-AC14E11F8BF3}"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D68FA-DE40-494B-81D8-84640A42A76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01B9B-195A-43AC-8A31-AC14E11F8BF3}"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D68FA-DE40-494B-81D8-84640A42A76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01B9B-195A-43AC-8A31-AC14E11F8BF3}" type="datetimeFigureOut">
              <a:rPr lang="en-IN" smtClean="0"/>
              <a:t>15-11-2022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9D68FA-DE40-494B-81D8-84640A42A76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flexbooks.ck12.org/cbook/ck-12-biology-flexbook-2.0/section/1.17/primary/lesson/enzymes-bio?referrer=crossref"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flexbooks.ck12.org/cbook/ck-12-biology-flexbook-2.0/section/13.1/primary/lesson/organization-of-the-human-body-bio?referrer=crossref"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RNA_world_hypothesis" TargetMode="External"/><Relationship Id="rId13" Type="http://schemas.openxmlformats.org/officeDocument/2006/relationships/hyperlink" Target="https://en.wikipedia.org/wiki/Viral_replication" TargetMode="External"/><Relationship Id="rId18" Type="http://schemas.openxmlformats.org/officeDocument/2006/relationships/hyperlink" Target="https://en.wikipedia.org/wiki/Hairpin_ribozyme" TargetMode="External"/><Relationship Id="rId3" Type="http://schemas.openxmlformats.org/officeDocument/2006/relationships/hyperlink" Target="https://en.wikipedia.org/wiki/RNA_splicing" TargetMode="External"/><Relationship Id="rId7" Type="http://schemas.openxmlformats.org/officeDocument/2006/relationships/hyperlink" Target="https://en.wikipedia.org/wiki/Catalysis" TargetMode="External"/><Relationship Id="rId12" Type="http://schemas.openxmlformats.org/officeDocument/2006/relationships/hyperlink" Target="https://en.wikipedia.org/wiki/RNA_processing" TargetMode="External"/><Relationship Id="rId17" Type="http://schemas.openxmlformats.org/officeDocument/2006/relationships/hyperlink" Target="https://en.wikipedia.org/wiki/Leadzyme" TargetMode="External"/><Relationship Id="rId2" Type="http://schemas.openxmlformats.org/officeDocument/2006/relationships/hyperlink" Target="https://en.wikipedia.org/wiki/RNA" TargetMode="External"/><Relationship Id="rId16" Type="http://schemas.openxmlformats.org/officeDocument/2006/relationships/hyperlink" Target="https://en.wikipedia.org/wiki/VS_ribozyme" TargetMode="External"/><Relationship Id="rId1" Type="http://schemas.openxmlformats.org/officeDocument/2006/relationships/slideLayout" Target="../slideLayouts/slideLayout7.xml"/><Relationship Id="rId6" Type="http://schemas.openxmlformats.org/officeDocument/2006/relationships/hyperlink" Target="https://en.wikipedia.org/wiki/DNA" TargetMode="External"/><Relationship Id="rId11" Type="http://schemas.openxmlformats.org/officeDocument/2006/relationships/hyperlink" Target="https://en.wikipedia.org/wiki/Translation_(biology)" TargetMode="External"/><Relationship Id="rId5" Type="http://schemas.openxmlformats.org/officeDocument/2006/relationships/hyperlink" Target="https://en.wikipedia.org/wiki/Enzymes" TargetMode="External"/><Relationship Id="rId15" Type="http://schemas.openxmlformats.org/officeDocument/2006/relationships/hyperlink" Target="https://en.wikipedia.org/wiki/Hammerhead_ribozyme" TargetMode="External"/><Relationship Id="rId10" Type="http://schemas.openxmlformats.org/officeDocument/2006/relationships/hyperlink" Target="https://en.wikipedia.org/wiki/Ribosome" TargetMode="External"/><Relationship Id="rId4" Type="http://schemas.openxmlformats.org/officeDocument/2006/relationships/hyperlink" Target="https://en.wikipedia.org/wiki/Gene_expression" TargetMode="External"/><Relationship Id="rId9" Type="http://schemas.openxmlformats.org/officeDocument/2006/relationships/hyperlink" Target="https://en.wikipedia.org/wiki/Ribozyme" TargetMode="External"/><Relationship Id="rId14" Type="http://schemas.openxmlformats.org/officeDocument/2006/relationships/hyperlink" Target="https://en.wikipedia.org/wiki/Transfer_RN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136339"/>
            <a:ext cx="4572000" cy="2585323"/>
          </a:xfrm>
          <a:prstGeom prst="rect">
            <a:avLst/>
          </a:prstGeom>
        </p:spPr>
        <p:txBody>
          <a:bodyPr>
            <a:spAutoFit/>
          </a:bodyPr>
          <a:lstStyle/>
          <a:p>
            <a:pPr fontAlgn="base"/>
            <a:r>
              <a:rPr lang="en-IN" b="1" dirty="0"/>
              <a:t>What is a biological catalyst?</a:t>
            </a:r>
          </a:p>
          <a:p>
            <a:pPr fontAlgn="base"/>
            <a:r>
              <a:rPr lang="en-IN" dirty="0"/>
              <a:t>This super fast train can obviously reach great speeds. And there's a lot of technology that helps this train go fast. Speaking of helping things go fast brings us to enzymes. Life could not exist without enzymes. Essentially, enzymes are biological </a:t>
            </a:r>
            <a:r>
              <a:rPr lang="en-IN" b="1" dirty="0"/>
              <a:t>catalysts</a:t>
            </a:r>
            <a:r>
              <a:rPr lang="en-IN" dirty="0"/>
              <a:t> that speed up biochemical reactions.</a:t>
            </a:r>
          </a:p>
          <a:p>
            <a:pPr fontAlgn="base"/>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1680" y="1166843"/>
            <a:ext cx="5616624" cy="4247317"/>
          </a:xfrm>
          <a:prstGeom prst="rect">
            <a:avLst/>
          </a:prstGeom>
        </p:spPr>
        <p:txBody>
          <a:bodyPr wrap="square">
            <a:spAutoFit/>
          </a:bodyPr>
          <a:lstStyle/>
          <a:p>
            <a:pPr fontAlgn="base"/>
            <a:r>
              <a:rPr lang="en-IN" b="1" dirty="0"/>
              <a:t>Enzymes</a:t>
            </a:r>
          </a:p>
          <a:p>
            <a:pPr fontAlgn="base"/>
            <a:r>
              <a:rPr lang="en-IN" b="1" dirty="0"/>
              <a:t>Enzymes and Biochemical </a:t>
            </a:r>
            <a:r>
              <a:rPr lang="en-IN" b="1" dirty="0" smtClean="0"/>
              <a:t>Reactions</a:t>
            </a:r>
            <a:endParaRPr lang="en-IN" dirty="0"/>
          </a:p>
          <a:p>
            <a:pPr fontAlgn="base"/>
            <a:r>
              <a:rPr lang="en-IN" dirty="0" smtClean="0"/>
              <a:t>Most</a:t>
            </a:r>
            <a:r>
              <a:rPr lang="en-IN" dirty="0"/>
              <a:t> chemical reactions within organisms would be impossible under the conditions in cells. For example, the body temperature of most organisms is too low for reactions to occur quickly enough to carry out life processes. Reactants may also be present in such low concentrations that it is unlikely they will meet and collide. Therefore, the rate of most biochemical reactions must be increased by a catalyst. A </a:t>
            </a:r>
            <a:r>
              <a:rPr lang="en-IN" b="1" dirty="0"/>
              <a:t>catalyst</a:t>
            </a:r>
            <a:r>
              <a:rPr lang="en-IN" dirty="0"/>
              <a:t> is a chemical that speeds up chemical reactions. In organisms, catalysts are called </a:t>
            </a:r>
            <a:r>
              <a:rPr lang="en-IN" b="1" dirty="0"/>
              <a:t>enzymes</a:t>
            </a:r>
            <a:r>
              <a:rPr lang="en-IN" dirty="0"/>
              <a:t>. Essentially, enzymes are biological catalysts.</a:t>
            </a:r>
          </a:p>
          <a:p>
            <a:r>
              <a:rPr lang="en-IN" dirty="0" smtClean="0"/>
              <a:t/>
            </a:r>
            <a:br>
              <a:rPr lang="en-IN" dirty="0" smtClean="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997839"/>
            <a:ext cx="4572000" cy="2862322"/>
          </a:xfrm>
          <a:prstGeom prst="rect">
            <a:avLst/>
          </a:prstGeom>
        </p:spPr>
        <p:txBody>
          <a:bodyPr>
            <a:spAutoFit/>
          </a:bodyPr>
          <a:lstStyle/>
          <a:p>
            <a:pPr fontAlgn="base"/>
            <a:r>
              <a:rPr lang="en-IN" dirty="0"/>
              <a:t>Like other catalysts, enzymes are not reactants in the reactions they control. They help the reactants interact but are not used up in the reactions. Instead, they may be used over and over again. Unlike other catalysts, enzymes are usually highly specific for particular chemical reactions. They generally catalyze only one or a few types of reactions.</a:t>
            </a:r>
          </a:p>
          <a:p>
            <a:r>
              <a:rPr lang="en-IN" dirty="0" smtClean="0"/>
              <a:t/>
            </a:r>
            <a:br>
              <a:rPr lang="en-IN" dirty="0" smtClean="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859340"/>
            <a:ext cx="4572000" cy="3139321"/>
          </a:xfrm>
          <a:prstGeom prst="rect">
            <a:avLst/>
          </a:prstGeom>
        </p:spPr>
        <p:txBody>
          <a:bodyPr>
            <a:spAutoFit/>
          </a:bodyPr>
          <a:lstStyle/>
          <a:p>
            <a:pPr fontAlgn="base"/>
            <a:r>
              <a:rPr lang="en-IN" dirty="0"/>
              <a:t>Enzymes are extremely efficient in speeding up reactions. They can catalyze up to several million reactions per second. As a result, the difference in rates of biochemical reactions with and without enzymes may be enormous. A typical biochemical reaction might take hours or even days to occur under normal cellular conditions without an </a:t>
            </a:r>
            <a:r>
              <a:rPr lang="en-IN" u="sng" dirty="0">
                <a:hlinkClick r:id="rId2" tooltip="enzyme"/>
              </a:rPr>
              <a:t>enzyme</a:t>
            </a:r>
            <a:r>
              <a:rPr lang="en-IN" dirty="0"/>
              <a:t>, but less than a second with an enzyme.</a:t>
            </a:r>
          </a:p>
          <a:p>
            <a:r>
              <a:rPr lang="en-IN" dirty="0" smtClean="0"/>
              <a:t/>
            </a:r>
            <a:br>
              <a:rPr lang="en-IN"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828836"/>
            <a:ext cx="4572000" cy="1477328"/>
          </a:xfrm>
          <a:prstGeom prst="rect">
            <a:avLst/>
          </a:prstGeom>
        </p:spPr>
        <p:txBody>
          <a:bodyPr>
            <a:spAutoFit/>
          </a:bodyPr>
          <a:lstStyle/>
          <a:p>
            <a:pPr fontAlgn="base"/>
            <a:r>
              <a:rPr lang="en-IN" b="1" dirty="0"/>
              <a:t>How does an enzyme affect the rate of a biochemical reaction</a:t>
            </a:r>
            <a:r>
              <a:rPr lang="en-IN" b="1" dirty="0" smtClean="0"/>
              <a:t>?</a:t>
            </a:r>
          </a:p>
          <a:p>
            <a:pPr fontAlgn="base"/>
            <a:endParaRPr lang="en-IN" b="1" dirty="0"/>
          </a:p>
          <a:p>
            <a:r>
              <a:rPr lang="en-IN" dirty="0" smtClean="0"/>
              <a:t/>
            </a:r>
            <a:br>
              <a:rPr lang="en-IN" dirty="0" smtClean="0"/>
            </a:br>
            <a:endParaRPr lang="en-IN" dirty="0"/>
          </a:p>
        </p:txBody>
      </p:sp>
      <p:sp>
        <p:nvSpPr>
          <p:cNvPr id="3" name="Rectangle 2"/>
          <p:cNvSpPr/>
          <p:nvPr/>
        </p:nvSpPr>
        <p:spPr>
          <a:xfrm>
            <a:off x="2286000" y="2828836"/>
            <a:ext cx="4572000" cy="1754326"/>
          </a:xfrm>
          <a:prstGeom prst="rect">
            <a:avLst/>
          </a:prstGeom>
        </p:spPr>
        <p:txBody>
          <a:bodyPr>
            <a:spAutoFit/>
          </a:bodyPr>
          <a:lstStyle/>
          <a:p>
            <a:pPr fontAlgn="base"/>
            <a:r>
              <a:rPr lang="en-IN" b="1" dirty="0"/>
              <a:t>How does an enzyme affect the rate of a biochemical reaction</a:t>
            </a:r>
            <a:r>
              <a:rPr lang="en-IN" b="1" dirty="0" smtClean="0"/>
              <a:t>?</a:t>
            </a:r>
          </a:p>
          <a:p>
            <a:pPr fontAlgn="base"/>
            <a:endParaRPr lang="en-IN" b="1" dirty="0"/>
          </a:p>
          <a:p>
            <a:pPr fontAlgn="base"/>
            <a:endParaRPr lang="en-IN" b="1" dirty="0"/>
          </a:p>
          <a:p>
            <a:r>
              <a:rPr lang="en-IN" dirty="0" smtClean="0"/>
              <a:t/>
            </a:r>
            <a:br>
              <a:rPr lang="en-IN" dirty="0" smtClean="0"/>
            </a:br>
            <a:endParaRPr lang="en-IN" dirty="0"/>
          </a:p>
        </p:txBody>
      </p:sp>
      <p:sp>
        <p:nvSpPr>
          <p:cNvPr id="4" name="Rectangle 3"/>
          <p:cNvSpPr/>
          <p:nvPr/>
        </p:nvSpPr>
        <p:spPr>
          <a:xfrm>
            <a:off x="2123728" y="4293096"/>
            <a:ext cx="4572000" cy="923330"/>
          </a:xfrm>
          <a:prstGeom prst="rect">
            <a:avLst/>
          </a:prstGeom>
        </p:spPr>
        <p:txBody>
          <a:bodyPr>
            <a:spAutoFit/>
          </a:bodyPr>
          <a:lstStyle/>
          <a:p>
            <a:r>
              <a:rPr lang="en-IN" dirty="0" smtClean="0"/>
              <a:t>https://flexbooks.ck12.org/cbook/ck-12-biology-flexbook-2.0/section/1.17/primary/lesson/enzymes-bio/</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1412776"/>
            <a:ext cx="5760640" cy="4801314"/>
          </a:xfrm>
          <a:prstGeom prst="rect">
            <a:avLst/>
          </a:prstGeom>
        </p:spPr>
        <p:txBody>
          <a:bodyPr wrap="square">
            <a:spAutoFit/>
          </a:bodyPr>
          <a:lstStyle/>
          <a:p>
            <a:pPr fontAlgn="base"/>
            <a:r>
              <a:rPr lang="en-IN" b="1" dirty="0"/>
              <a:t>Importance of Enzymes</a:t>
            </a:r>
          </a:p>
          <a:p>
            <a:pPr fontAlgn="base"/>
            <a:r>
              <a:rPr lang="en-IN" dirty="0" smtClean="0"/>
              <a:t/>
            </a:r>
            <a:br>
              <a:rPr lang="en-IN" dirty="0" smtClean="0"/>
            </a:br>
            <a:r>
              <a:rPr lang="en-IN" dirty="0"/>
              <a:t>Enzymes are involved in most of the biochemical reactions that take place in organisms. About 4,000 such reactions are known to be catalyzed by enzymes, but the number may be even higher. Enzymes allow reactions to occur at the rate necessary for life</a:t>
            </a:r>
            <a:r>
              <a:rPr lang="en-IN" dirty="0" smtClean="0"/>
              <a:t>.</a:t>
            </a:r>
          </a:p>
          <a:p>
            <a:pPr fontAlgn="base"/>
            <a:r>
              <a:rPr lang="en-IN" dirty="0"/>
              <a:t>In animals, an important function of enzymes is to help digest food. Digestive enzymes speed up reactions that break down large molecules of carbohydrates, proteins, and fats into smaller molecules the body can use. Without digestive enzymes, animals would not be able to break down food molecules quickly enough to provide the energy and nutrients they need to survive.</a:t>
            </a:r>
          </a:p>
          <a:p>
            <a:r>
              <a:rPr lang="en-IN" dirty="0" smtClean="0"/>
              <a:t/>
            </a:r>
            <a:br>
              <a:rPr lang="en-IN" dirty="0" smtClean="0"/>
            </a:br>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2091690"/>
          <a:ext cx="6096000" cy="2674620"/>
        </p:xfrm>
        <a:graphic>
          <a:graphicData uri="http://schemas.openxmlformats.org/drawingml/2006/table">
            <a:tbl>
              <a:tblPr/>
              <a:tblGrid>
                <a:gridCol w="6096000"/>
              </a:tblGrid>
              <a:tr h="0">
                <a:tc>
                  <a:txBody>
                    <a:bodyPr/>
                    <a:lstStyle/>
                    <a:p>
                      <a:endParaRPr lang="en-IN"/>
                    </a:p>
                  </a:txBody>
                  <a:tcPr marL="28575" marR="28575" marT="28575" marB="28575" anchor="ctr">
                    <a:lnL>
                      <a:noFill/>
                    </a:lnL>
                    <a:lnR>
                      <a:noFill/>
                    </a:lnR>
                    <a:lnT>
                      <a:noFill/>
                    </a:lnT>
                    <a:lnB>
                      <a:noFill/>
                    </a:lnB>
                    <a:solidFill>
                      <a:srgbClr val="FFFFFF"/>
                    </a:solidFill>
                  </a:tcPr>
                </a:tc>
              </a:tr>
              <a:tr h="0">
                <a:tc>
                  <a:txBody>
                    <a:bodyPr/>
                    <a:lstStyle/>
                    <a:p>
                      <a:pPr fontAlgn="ctr" latinLnBrk="0"/>
                      <a:r>
                        <a:rPr lang="en-IN" b="0">
                          <a:solidFill>
                            <a:srgbClr val="2F3542"/>
                          </a:solidFill>
                          <a:latin typeface="ProximaNova"/>
                        </a:rPr>
                        <a:t>Carbonic anhydrase is one of the fastest known enzymes present in the </a:t>
                      </a:r>
                      <a:r>
                        <a:rPr lang="en-IN" b="0" u="sng">
                          <a:solidFill>
                            <a:srgbClr val="2F3542"/>
                          </a:solidFill>
                          <a:latin typeface="ProximaNova"/>
                          <a:hlinkClick r:id="rId2" tooltip="human body"/>
                        </a:rPr>
                        <a:t>human body</a:t>
                      </a:r>
                      <a:r>
                        <a:rPr lang="en-IN" b="0">
                          <a:solidFill>
                            <a:srgbClr val="2F3542"/>
                          </a:solidFill>
                          <a:latin typeface="ProximaNova"/>
                        </a:rPr>
                        <a:t>. It can produce up to 600,000 molecules of </a:t>
                      </a:r>
                      <a:r>
                        <a:rPr lang="en-IN" b="0" u="none" strike="noStrike">
                          <a:solidFill>
                            <a:srgbClr val="2F3542"/>
                          </a:solidFill>
                          <a:latin typeface="ProximaNova"/>
                        </a:rPr>
                        <a:t>product</a:t>
                      </a:r>
                      <a:r>
                        <a:rPr lang="en-IN" b="0">
                          <a:solidFill>
                            <a:srgbClr val="2F3542"/>
                          </a:solidFill>
                          <a:latin typeface="ProximaNova"/>
                        </a:rPr>
                        <a:t> per second. It catalyzes the conversion between carbon dioxide and bicarbonate </a:t>
                      </a:r>
                      <a:r>
                        <a:rPr lang="en-IN" b="0" u="none" strike="noStrike">
                          <a:solidFill>
                            <a:srgbClr val="2F3542"/>
                          </a:solidFill>
                          <a:latin typeface="ProximaNova"/>
                        </a:rPr>
                        <a:t>ions</a:t>
                      </a:r>
                      <a:r>
                        <a:rPr lang="en-IN" b="0">
                          <a:solidFill>
                            <a:srgbClr val="2F3542"/>
                          </a:solidFill>
                          <a:latin typeface="ProximaNova"/>
                        </a:rPr>
                        <a:t> and maintains the pH, acid-base </a:t>
                      </a:r>
                      <a:r>
                        <a:rPr lang="en-IN" b="0" u="none" strike="noStrike">
                          <a:solidFill>
                            <a:srgbClr val="2F3542"/>
                          </a:solidFill>
                          <a:latin typeface="ProximaNova"/>
                        </a:rPr>
                        <a:t>homeostasis</a:t>
                      </a:r>
                      <a:r>
                        <a:rPr lang="en-IN" b="0">
                          <a:solidFill>
                            <a:srgbClr val="2F3542"/>
                          </a:solidFill>
                          <a:latin typeface="ProximaNova"/>
                        </a:rPr>
                        <a:t> in </a:t>
                      </a:r>
                      <a:r>
                        <a:rPr lang="en-IN" b="0" u="none" strike="noStrike">
                          <a:solidFill>
                            <a:srgbClr val="2F3542"/>
                          </a:solidFill>
                          <a:latin typeface="ProximaNova"/>
                        </a:rPr>
                        <a:t>blood</a:t>
                      </a:r>
                      <a:r>
                        <a:rPr lang="en-IN" b="0">
                          <a:solidFill>
                            <a:srgbClr val="2F3542"/>
                          </a:solidFill>
                          <a:latin typeface="ProximaNova"/>
                        </a:rPr>
                        <a:t>, and regulates fluid </a:t>
                      </a:r>
                      <a:r>
                        <a:rPr lang="en-IN" b="0" u="none" strike="noStrike">
                          <a:solidFill>
                            <a:srgbClr val="2F3542"/>
                          </a:solidFill>
                          <a:latin typeface="ProximaNova"/>
                        </a:rPr>
                        <a:t>balance</a:t>
                      </a:r>
                      <a:r>
                        <a:rPr lang="en-IN" b="0">
                          <a:solidFill>
                            <a:srgbClr val="2F3542"/>
                          </a:solidFill>
                          <a:latin typeface="ProximaNova"/>
                        </a:rPr>
                        <a:t>.</a:t>
                      </a:r>
                      <a:endParaRPr lang="en-IN">
                        <a:solidFill>
                          <a:srgbClr val="222222"/>
                        </a:solidFill>
                        <a:latin typeface="inherit"/>
                      </a:endParaRPr>
                    </a:p>
                  </a:txBody>
                  <a:tcPr marL="28575" marR="28575" marT="28575" marB="28575" anchor="ctr">
                    <a:lnL>
                      <a:noFill/>
                    </a:lnL>
                    <a:lnR>
                      <a:noFill/>
                    </a:lnR>
                    <a:lnT>
                      <a:noFill/>
                    </a:lnT>
                    <a:lnB>
                      <a:noFill/>
                    </a:lnB>
                    <a:solidFill>
                      <a:srgbClr val="FFFCE2"/>
                    </a:solidFill>
                  </a:tcPr>
                </a:tc>
              </a:tr>
              <a:tr h="0">
                <a:tc>
                  <a:txBody>
                    <a:bodyPr/>
                    <a:lstStyle/>
                    <a:p>
                      <a:endParaRPr lang="en-IN" dirty="0"/>
                    </a:p>
                  </a:txBody>
                  <a:tcPr>
                    <a:lnT>
                      <a:noFill/>
                    </a:lnT>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2996952"/>
            <a:ext cx="4572000" cy="2308324"/>
          </a:xfrm>
          <a:prstGeom prst="rect">
            <a:avLst/>
          </a:prstGeom>
        </p:spPr>
        <p:txBody>
          <a:bodyPr>
            <a:spAutoFit/>
          </a:bodyPr>
          <a:lstStyle/>
          <a:p>
            <a:pPr fontAlgn="base"/>
            <a:r>
              <a:rPr lang="en-IN" dirty="0"/>
              <a:t>What are enzymes</a:t>
            </a:r>
            <a:r>
              <a:rPr lang="en-IN" dirty="0" smtClean="0"/>
              <a:t>? What happens to an enzyme after biochemical reaction?</a:t>
            </a:r>
          </a:p>
          <a:p>
            <a:pPr fontAlgn="base"/>
            <a:r>
              <a:rPr lang="en-IN" dirty="0" smtClean="0"/>
              <a:t>Explain why organisms need enzymes to survive. Are enzymes reactants? </a:t>
            </a:r>
            <a:r>
              <a:rPr lang="en-IN" dirty="0" err="1" smtClean="0"/>
              <a:t>Expalin</a:t>
            </a:r>
            <a:r>
              <a:rPr lang="en-IN" dirty="0" smtClean="0"/>
              <a:t>.</a:t>
            </a:r>
          </a:p>
          <a:p>
            <a:pPr fontAlgn="base"/>
            <a:endParaRPr lang="en-IN" dirty="0" smtClean="0"/>
          </a:p>
          <a:p>
            <a:pPr fontAlgn="base"/>
            <a:endParaRPr lang="en-IN" dirty="0"/>
          </a:p>
          <a:p>
            <a:r>
              <a:rPr lang="en-IN" dirty="0" smtClean="0"/>
              <a:t/>
            </a:r>
            <a:br>
              <a:rPr lang="en-IN" dirty="0" smtClean="0"/>
            </a:br>
            <a:endParaRPr lang="en-IN" dirty="0"/>
          </a:p>
        </p:txBody>
      </p:sp>
      <p:sp>
        <p:nvSpPr>
          <p:cNvPr id="4" name="Rectangle 3"/>
          <p:cNvSpPr/>
          <p:nvPr/>
        </p:nvSpPr>
        <p:spPr>
          <a:xfrm>
            <a:off x="2195736" y="1844824"/>
            <a:ext cx="4572000" cy="646331"/>
          </a:xfrm>
          <a:prstGeom prst="rect">
            <a:avLst/>
          </a:prstGeom>
        </p:spPr>
        <p:txBody>
          <a:bodyPr>
            <a:spAutoFit/>
          </a:bodyPr>
          <a:lstStyle/>
          <a:p>
            <a:r>
              <a:rPr lang="en-IN" dirty="0" smtClean="0"/>
              <a:t/>
            </a:r>
            <a:br>
              <a:rPr lang="en-IN" dirty="0" smtClean="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671691"/>
            <a:ext cx="6768752" cy="5632311"/>
          </a:xfrm>
          <a:prstGeom prst="rect">
            <a:avLst/>
          </a:prstGeom>
        </p:spPr>
        <p:txBody>
          <a:bodyPr wrap="square">
            <a:spAutoFit/>
          </a:bodyPr>
          <a:lstStyle/>
          <a:p>
            <a:r>
              <a:rPr lang="en-IN" b="1" dirty="0" err="1"/>
              <a:t>Ribozymes</a:t>
            </a:r>
            <a:r>
              <a:rPr lang="en-IN" dirty="0"/>
              <a:t> (</a:t>
            </a:r>
            <a:r>
              <a:rPr lang="en-IN" b="1" dirty="0"/>
              <a:t>ribo</a:t>
            </a:r>
            <a:r>
              <a:rPr lang="en-IN" dirty="0"/>
              <a:t>nucleic acid en</a:t>
            </a:r>
            <a:r>
              <a:rPr lang="en-IN" b="1" dirty="0"/>
              <a:t>zyme</a:t>
            </a:r>
            <a:r>
              <a:rPr lang="en-IN" dirty="0"/>
              <a:t>s) are </a:t>
            </a:r>
            <a:r>
              <a:rPr lang="en-IN" dirty="0">
                <a:hlinkClick r:id="rId2" tooltip="RNA"/>
              </a:rPr>
              <a:t>RNA</a:t>
            </a:r>
            <a:r>
              <a:rPr lang="en-IN" dirty="0"/>
              <a:t> molecules that have the ability to catalyze specific biochemical reactions, including </a:t>
            </a:r>
            <a:r>
              <a:rPr lang="en-IN" dirty="0">
                <a:hlinkClick r:id="rId3" tooltip="RNA splicing"/>
              </a:rPr>
              <a:t>RNA splicing</a:t>
            </a:r>
            <a:r>
              <a:rPr lang="en-IN" dirty="0"/>
              <a:t> in </a:t>
            </a:r>
            <a:r>
              <a:rPr lang="en-IN" dirty="0">
                <a:hlinkClick r:id="rId4" tooltip="Gene expression"/>
              </a:rPr>
              <a:t>gene expression</a:t>
            </a:r>
            <a:r>
              <a:rPr lang="en-IN" dirty="0"/>
              <a:t>, similar to the action of protein </a:t>
            </a:r>
            <a:r>
              <a:rPr lang="en-IN" dirty="0">
                <a:hlinkClick r:id="rId5" tooltip="Enzymes"/>
              </a:rPr>
              <a:t>enzymes</a:t>
            </a:r>
            <a:r>
              <a:rPr lang="en-IN" dirty="0"/>
              <a:t>. The 1982 discovery of </a:t>
            </a:r>
            <a:r>
              <a:rPr lang="en-IN" dirty="0" err="1"/>
              <a:t>ribozymes</a:t>
            </a:r>
            <a:r>
              <a:rPr lang="en-IN" dirty="0"/>
              <a:t> demonstrated that RNA can be both genetic material (like </a:t>
            </a:r>
            <a:r>
              <a:rPr lang="en-IN" dirty="0">
                <a:hlinkClick r:id="rId6" tooltip="DNA"/>
              </a:rPr>
              <a:t>DNA</a:t>
            </a:r>
            <a:r>
              <a:rPr lang="en-IN" dirty="0"/>
              <a:t>) and a biological </a:t>
            </a:r>
            <a:r>
              <a:rPr lang="en-IN" dirty="0">
                <a:hlinkClick r:id="rId7" tooltip="Catalysis"/>
              </a:rPr>
              <a:t>catalyst</a:t>
            </a:r>
            <a:r>
              <a:rPr lang="en-IN" dirty="0"/>
              <a:t> (like protein enzymes), and contributed to the </a:t>
            </a:r>
            <a:r>
              <a:rPr lang="en-IN" dirty="0">
                <a:hlinkClick r:id="rId8" tooltip="RNA world hypothesis"/>
              </a:rPr>
              <a:t>RNA world hypothesis</a:t>
            </a:r>
            <a:r>
              <a:rPr lang="en-IN" dirty="0"/>
              <a:t>, which suggests that RNA may have been important in the evolution of </a:t>
            </a:r>
            <a:r>
              <a:rPr lang="en-IN" dirty="0" err="1"/>
              <a:t>prebiotic</a:t>
            </a:r>
            <a:r>
              <a:rPr lang="en-IN" dirty="0"/>
              <a:t> self-replicating systems.</a:t>
            </a:r>
            <a:r>
              <a:rPr lang="en-IN" baseline="30000" dirty="0">
                <a:hlinkClick r:id="rId9"/>
              </a:rPr>
              <a:t>[1]</a:t>
            </a:r>
            <a:r>
              <a:rPr lang="en-IN" dirty="0"/>
              <a:t> The most common activities of natural or in vitro-evolved </a:t>
            </a:r>
            <a:r>
              <a:rPr lang="en-IN" dirty="0" err="1"/>
              <a:t>ribozymes</a:t>
            </a:r>
            <a:r>
              <a:rPr lang="en-IN" dirty="0"/>
              <a:t> are the cleavage or ligation of RNA and DNA and peptide bond formation.</a:t>
            </a:r>
            <a:r>
              <a:rPr lang="en-IN" baseline="30000" dirty="0">
                <a:hlinkClick r:id="rId9"/>
              </a:rPr>
              <a:t>[2]</a:t>
            </a:r>
            <a:r>
              <a:rPr lang="en-IN" dirty="0"/>
              <a:t> For example, the smallest </a:t>
            </a:r>
            <a:r>
              <a:rPr lang="en-IN" dirty="0" err="1"/>
              <a:t>ribozyme</a:t>
            </a:r>
            <a:r>
              <a:rPr lang="en-IN" dirty="0"/>
              <a:t> known (GUGGC-3') can </a:t>
            </a:r>
            <a:r>
              <a:rPr lang="en-IN" dirty="0" err="1"/>
              <a:t>aminoacylate</a:t>
            </a:r>
            <a:r>
              <a:rPr lang="en-IN" dirty="0"/>
              <a:t> a GCCU-3' sequence in the presence of </a:t>
            </a:r>
            <a:r>
              <a:rPr lang="en-IN" dirty="0" err="1"/>
              <a:t>PheAMP</a:t>
            </a:r>
            <a:r>
              <a:rPr lang="en-IN" dirty="0"/>
              <a:t>.</a:t>
            </a:r>
            <a:r>
              <a:rPr lang="en-IN" baseline="30000" dirty="0">
                <a:hlinkClick r:id="rId9"/>
              </a:rPr>
              <a:t>[3]</a:t>
            </a:r>
            <a:r>
              <a:rPr lang="en-IN" dirty="0"/>
              <a:t> Within the </a:t>
            </a:r>
            <a:r>
              <a:rPr lang="en-IN" dirty="0">
                <a:hlinkClick r:id="rId10" tooltip="Ribosome"/>
              </a:rPr>
              <a:t>ribosome</a:t>
            </a:r>
            <a:r>
              <a:rPr lang="en-IN" dirty="0"/>
              <a:t>, </a:t>
            </a:r>
            <a:r>
              <a:rPr lang="en-IN" dirty="0" err="1"/>
              <a:t>ribozymes</a:t>
            </a:r>
            <a:r>
              <a:rPr lang="en-IN" dirty="0"/>
              <a:t> function as part of the large subunit ribosomal RNA to link amino acids during </a:t>
            </a:r>
            <a:r>
              <a:rPr lang="en-IN" dirty="0">
                <a:hlinkClick r:id="rId11" tooltip="Translation (biology)"/>
              </a:rPr>
              <a:t>protein synthesis</a:t>
            </a:r>
            <a:r>
              <a:rPr lang="en-IN" dirty="0"/>
              <a:t>. They also participate in a variety of </a:t>
            </a:r>
            <a:r>
              <a:rPr lang="en-IN" dirty="0">
                <a:hlinkClick r:id="rId12" tooltip="RNA processing"/>
              </a:rPr>
              <a:t>RNA processing</a:t>
            </a:r>
            <a:r>
              <a:rPr lang="en-IN" dirty="0"/>
              <a:t> reactions, including </a:t>
            </a:r>
            <a:r>
              <a:rPr lang="en-IN" dirty="0">
                <a:hlinkClick r:id="rId3" tooltip="RNA splicing"/>
              </a:rPr>
              <a:t>RNA splicing</a:t>
            </a:r>
            <a:r>
              <a:rPr lang="en-IN" dirty="0"/>
              <a:t>, </a:t>
            </a:r>
            <a:r>
              <a:rPr lang="en-IN" dirty="0">
                <a:hlinkClick r:id="rId13" tooltip="Viral replication"/>
              </a:rPr>
              <a:t>viral replication</a:t>
            </a:r>
            <a:r>
              <a:rPr lang="en-IN" dirty="0"/>
              <a:t>, and </a:t>
            </a:r>
            <a:r>
              <a:rPr lang="en-IN" dirty="0">
                <a:hlinkClick r:id="rId14" tooltip="Transfer RNA"/>
              </a:rPr>
              <a:t>transfer RNA</a:t>
            </a:r>
            <a:r>
              <a:rPr lang="en-IN" dirty="0"/>
              <a:t> biosynthesis. Examples of </a:t>
            </a:r>
            <a:r>
              <a:rPr lang="en-IN" dirty="0" err="1"/>
              <a:t>ribozymes</a:t>
            </a:r>
            <a:r>
              <a:rPr lang="en-IN" dirty="0"/>
              <a:t> include the </a:t>
            </a:r>
            <a:r>
              <a:rPr lang="en-IN" dirty="0">
                <a:hlinkClick r:id="rId15" tooltip="Hammerhead ribozyme"/>
              </a:rPr>
              <a:t>hammerhead </a:t>
            </a:r>
            <a:r>
              <a:rPr lang="en-IN" dirty="0" err="1">
                <a:hlinkClick r:id="rId15" tooltip="Hammerhead ribozyme"/>
              </a:rPr>
              <a:t>ribozyme</a:t>
            </a:r>
            <a:r>
              <a:rPr lang="en-IN" dirty="0"/>
              <a:t>, the </a:t>
            </a:r>
            <a:r>
              <a:rPr lang="en-IN" dirty="0">
                <a:hlinkClick r:id="rId16" tooltip="VS ribozyme"/>
              </a:rPr>
              <a:t>VS </a:t>
            </a:r>
            <a:r>
              <a:rPr lang="en-IN" dirty="0" err="1">
                <a:hlinkClick r:id="rId16" tooltip="VS ribozyme"/>
              </a:rPr>
              <a:t>ribozyme</a:t>
            </a:r>
            <a:r>
              <a:rPr lang="en-IN" dirty="0"/>
              <a:t>, </a:t>
            </a:r>
            <a:r>
              <a:rPr lang="en-IN" dirty="0" err="1">
                <a:hlinkClick r:id="rId17" tooltip="Leadzyme"/>
              </a:rPr>
              <a:t>Leadzyme</a:t>
            </a:r>
            <a:r>
              <a:rPr lang="en-IN" dirty="0"/>
              <a:t> and the </a:t>
            </a:r>
            <a:r>
              <a:rPr lang="en-IN" dirty="0">
                <a:hlinkClick r:id="rId18" tooltip="Hairpin ribozyme"/>
              </a:rPr>
              <a:t>hairpin </a:t>
            </a:r>
            <a:r>
              <a:rPr lang="en-IN" dirty="0" err="1">
                <a:hlinkClick r:id="rId18" tooltip="Hairpin ribozyme"/>
              </a:rPr>
              <a:t>ribozyme</a:t>
            </a:r>
            <a:r>
              <a:rPr lang="en-IN" dirty="0"/>
              <a:t>.</a:t>
            </a:r>
          </a:p>
          <a:p>
            <a:r>
              <a:rPr lang="en-IN" dirty="0" smtClean="0"/>
              <a:t/>
            </a:r>
            <a:br>
              <a:rPr lang="en-IN" dirty="0" smtClean="0"/>
            </a:b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71</Words>
  <Application>Microsoft Office PowerPoint</Application>
  <PresentationFormat>On-screen Show (4:3)</PresentationFormat>
  <Paragraphs>32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Chabita Saha</dc:creator>
  <cp:lastModifiedBy>Chabita Saha</cp:lastModifiedBy>
  <cp:revision>8</cp:revision>
  <dcterms:created xsi:type="dcterms:W3CDTF">2022-11-15T14:30:06Z</dcterms:created>
  <dcterms:modified xsi:type="dcterms:W3CDTF">2022-11-15T14:52:47Z</dcterms:modified>
</cp:coreProperties>
</file>