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57" r:id="rId4"/>
    <p:sldId id="258" r:id="rId5"/>
    <p:sldId id="261" r:id="rId6"/>
    <p:sldId id="259" r:id="rId7"/>
    <p:sldId id="262" r:id="rId8"/>
    <p:sldId id="263"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97F8DFF1-0A5E-4768-BC11-4AF90298299E}" type="datetimeFigureOut">
              <a:rPr lang="en-IN" smtClean="0"/>
              <a:t>15-11-2022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1019D7F-A776-43DB-A561-BACB43D94A00}"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7F8DFF1-0A5E-4768-BC11-4AF90298299E}" type="datetimeFigureOut">
              <a:rPr lang="en-IN" smtClean="0"/>
              <a:t>15-11-2022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1019D7F-A776-43DB-A561-BACB43D94A00}"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7F8DFF1-0A5E-4768-BC11-4AF90298299E}" type="datetimeFigureOut">
              <a:rPr lang="en-IN" smtClean="0"/>
              <a:t>15-11-2022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1019D7F-A776-43DB-A561-BACB43D94A00}"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7F8DFF1-0A5E-4768-BC11-4AF90298299E}" type="datetimeFigureOut">
              <a:rPr lang="en-IN" smtClean="0"/>
              <a:t>15-11-2022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1019D7F-A776-43DB-A561-BACB43D94A00}"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7F8DFF1-0A5E-4768-BC11-4AF90298299E}" type="datetimeFigureOut">
              <a:rPr lang="en-IN" smtClean="0"/>
              <a:t>15-11-2022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1019D7F-A776-43DB-A561-BACB43D94A00}"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97F8DFF1-0A5E-4768-BC11-4AF90298299E}" type="datetimeFigureOut">
              <a:rPr lang="en-IN" smtClean="0"/>
              <a:t>15-11-2022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1019D7F-A776-43DB-A561-BACB43D94A00}"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97F8DFF1-0A5E-4768-BC11-4AF90298299E}" type="datetimeFigureOut">
              <a:rPr lang="en-IN" smtClean="0"/>
              <a:t>15-11-2022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1019D7F-A776-43DB-A561-BACB43D94A00}"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97F8DFF1-0A5E-4768-BC11-4AF90298299E}" type="datetimeFigureOut">
              <a:rPr lang="en-IN" smtClean="0"/>
              <a:t>15-11-2022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1019D7F-A776-43DB-A561-BACB43D94A00}"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7F8DFF1-0A5E-4768-BC11-4AF90298299E}" type="datetimeFigureOut">
              <a:rPr lang="en-IN" smtClean="0"/>
              <a:t>15-11-2022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1019D7F-A776-43DB-A561-BACB43D94A00}"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7F8DFF1-0A5E-4768-BC11-4AF90298299E}" type="datetimeFigureOut">
              <a:rPr lang="en-IN" smtClean="0"/>
              <a:t>15-11-2022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1019D7F-A776-43DB-A561-BACB43D94A00}"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7F8DFF1-0A5E-4768-BC11-4AF90298299E}" type="datetimeFigureOut">
              <a:rPr lang="en-IN" smtClean="0"/>
              <a:t>15-11-2022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1019D7F-A776-43DB-A561-BACB43D94A00}"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F8DFF1-0A5E-4768-BC11-4AF90298299E}" type="datetimeFigureOut">
              <a:rPr lang="en-IN" smtClean="0"/>
              <a:t>15-11-2022</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019D7F-A776-43DB-A561-BACB43D94A00}"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thoughtco.com/biology-meaning-373266" TargetMode="External"/><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hyperlink" Target="https://www.thoughtco.com/definition-of-closed-system-604929" TargetMode="External"/><Relationship Id="rId4" Type="http://schemas.openxmlformats.org/officeDocument/2006/relationships/hyperlink" Target="https://www.thoughtco.com/law-of-conservation-of-energy-605849"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hyperlink" Target="https://www.thoughtco.com/photosynthesis-373604"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202124"/>
                </a:solidFill>
                <a:effectLst/>
                <a:latin typeface="Google Sans"/>
                <a:cs typeface="Arial" pitchFamily="34" charset="0"/>
              </a:rPr>
              <a:t>People also ask</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pitchFamily="34" charset="0"/>
                <a:cs typeface="Arial" pitchFamily="34" charset="0"/>
              </a:rPr>
              <a:t>How is thermodynamics related to biology?</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t"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rgbClr val="202124"/>
                </a:solidFill>
                <a:effectLst/>
                <a:latin typeface="Arial" pitchFamily="34" charset="0"/>
                <a:cs typeface="Arial" pitchFamily="34" charset="0"/>
              </a:rPr>
              <a:t>  </a:t>
            </a:r>
            <a:endParaRPr kumimoji="0" lang="en-US" sz="9200" b="0" i="0" u="none" strike="noStrike" cap="none" normalizeH="0" baseline="0" smtClean="0">
              <a:ln>
                <a:noFill/>
              </a:ln>
              <a:solidFill>
                <a:srgbClr val="202124"/>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smtClean="0">
                <a:ln>
                  <a:noFill/>
                </a:ln>
                <a:solidFill>
                  <a:srgbClr val="202124"/>
                </a:solidFill>
                <a:effectLst/>
                <a:latin typeface="Arial" pitchFamily="34" charset="0"/>
                <a:cs typeface="Arial" pitchFamily="34" charset="0"/>
              </a:rPr>
              <a:t>The laws of thermodynamics are important unifying principles of biology</a:t>
            </a:r>
            <a:r>
              <a:rPr kumimoji="0" lang="en-US" sz="1200" b="0" i="0" u="none" strike="noStrike" cap="none" normalizeH="0" baseline="0" smtClean="0">
                <a:ln>
                  <a:noFill/>
                </a:ln>
                <a:solidFill>
                  <a:srgbClr val="202124"/>
                </a:solidFill>
                <a:effectLst/>
                <a:latin typeface="Arial" pitchFamily="34" charset="0"/>
                <a:cs typeface="Arial" pitchFamily="34" charset="0"/>
              </a:rPr>
              <a:t>. These principles govern the chemical processes (metabolism) in all biological organisms. The First Law of Thermodynamics, also known ​as the law of conservation of energy, states that energy can neither be created nor destroyed.</a:t>
            </a:r>
            <a:r>
              <a:rPr kumimoji="0" lang="en-US" sz="900" b="0" i="0" u="none" strike="noStrike" cap="none" normalizeH="0" baseline="0" smtClean="0">
                <a:ln>
                  <a:noFill/>
                </a:ln>
                <a:solidFill>
                  <a:srgbClr val="70757A"/>
                </a:solidFill>
                <a:effectLst/>
                <a:latin typeface="Arial" pitchFamily="34" charset="0"/>
                <a:cs typeface="Arial" pitchFamily="34" charset="0"/>
              </a:rPr>
              <a:t>28-Jul-2019</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smtClean="0">
                <a:ln>
                  <a:noFill/>
                </a:ln>
                <a:solidFill>
                  <a:srgbClr val="202124"/>
                </a:solidFill>
                <a:effectLst/>
                <a:latin typeface="Arial" pitchFamily="34" charset="0"/>
                <a:cs typeface="Arial" pitchFamily="34" charset="0"/>
              </a:rPr>
              <a:t/>
            </a:r>
            <a:br>
              <a:rPr kumimoji="0" lang="en-US" sz="1000" b="0" i="0" u="none" strike="noStrike" cap="none" normalizeH="0" baseline="0" smtClean="0">
                <a:ln>
                  <a:noFill/>
                </a:ln>
                <a:solidFill>
                  <a:srgbClr val="202124"/>
                </a:solidFill>
                <a:effectLst/>
                <a:latin typeface="Arial" pitchFamily="34" charset="0"/>
                <a:cs typeface="Arial" pitchFamily="34" charset="0"/>
              </a:rPr>
            </a:br>
            <a:endParaRPr kumimoji="0" lang="en-US" sz="9200" b="0" i="0" u="none" strike="noStrike" cap="none" normalizeH="0" baseline="0" smtClean="0">
              <a:ln>
                <a:noFill/>
              </a:ln>
              <a:solidFill>
                <a:srgbClr val="202124"/>
              </a:solidFill>
              <a:effectLst/>
              <a:latin typeface="Arial" pitchFamily="34" charset="0"/>
              <a:cs typeface="Arial" pitchFamily="34" charset="0"/>
            </a:endParaRPr>
          </a:p>
        </p:txBody>
      </p:sp>
      <p:pic>
        <p:nvPicPr>
          <p:cNvPr id="11268" name="Picture 4" descr="Image result for biological thermodynamics"/>
          <p:cNvPicPr>
            <a:picLocks noChangeAspect="1" noChangeArrowheads="1"/>
          </p:cNvPicPr>
          <p:nvPr/>
        </p:nvPicPr>
        <p:blipFill>
          <a:blip r:embed="rId2" cstate="print"/>
          <a:srcRect/>
          <a:stretch>
            <a:fillRect/>
          </a:stretch>
        </p:blipFill>
        <p:spPr bwMode="auto">
          <a:xfrm>
            <a:off x="1763688" y="836712"/>
            <a:ext cx="2200275" cy="1466850"/>
          </a:xfrm>
          <a:prstGeom prst="rect">
            <a:avLst/>
          </a:prstGeom>
          <a:noFill/>
        </p:spPr>
      </p:pic>
      <p:sp>
        <p:nvSpPr>
          <p:cNvPr id="8" name="Rectangle 7"/>
          <p:cNvSpPr/>
          <p:nvPr/>
        </p:nvSpPr>
        <p:spPr>
          <a:xfrm>
            <a:off x="2771800" y="2852936"/>
            <a:ext cx="4572000" cy="3416320"/>
          </a:xfrm>
          <a:prstGeom prst="rect">
            <a:avLst/>
          </a:prstGeom>
        </p:spPr>
        <p:txBody>
          <a:bodyPr>
            <a:spAutoFit/>
          </a:bodyPr>
          <a:lstStyle/>
          <a:p>
            <a:pPr fontAlgn="base"/>
            <a:r>
              <a:rPr lang="en-IN" dirty="0"/>
              <a:t>The laws of thermodynamics are important unifying principles of </a:t>
            </a:r>
            <a:r>
              <a:rPr lang="en-IN" dirty="0">
                <a:hlinkClick r:id="rId3"/>
              </a:rPr>
              <a:t>biology</a:t>
            </a:r>
            <a:r>
              <a:rPr lang="en-IN" dirty="0"/>
              <a:t>. These principles govern the chemical processes (metabolism) in all biological organisms. The First Law of Thermodynamics, also known ​as the </a:t>
            </a:r>
            <a:r>
              <a:rPr lang="en-IN" dirty="0">
                <a:hlinkClick r:id="rId4"/>
              </a:rPr>
              <a:t>law of conservation of energy</a:t>
            </a:r>
            <a:r>
              <a:rPr lang="en-IN" dirty="0"/>
              <a:t>, states that energy can neither be created nor destroyed. It may change from one form to another, but the </a:t>
            </a:r>
            <a:r>
              <a:rPr lang="en-IN" dirty="0">
                <a:hlinkClick r:id="rId5"/>
              </a:rPr>
              <a:t>energy in a closed system</a:t>
            </a:r>
            <a:r>
              <a:rPr lang="en-IN" dirty="0"/>
              <a:t> remains constant.</a:t>
            </a:r>
          </a:p>
          <a:p>
            <a:r>
              <a:rPr lang="en-IN" dirty="0" smtClean="0"/>
              <a:t/>
            </a:r>
            <a:br>
              <a:rPr lang="en-IN" dirty="0" smtClean="0"/>
            </a:br>
            <a:endParaRPr lang="en-IN"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0" y="1720840"/>
            <a:ext cx="4572000" cy="3416320"/>
          </a:xfrm>
          <a:prstGeom prst="rect">
            <a:avLst/>
          </a:prstGeom>
        </p:spPr>
        <p:txBody>
          <a:bodyPr>
            <a:spAutoFit/>
          </a:bodyPr>
          <a:lstStyle/>
          <a:p>
            <a:pPr fontAlgn="base"/>
            <a:r>
              <a:rPr lang="en-IN" dirty="0"/>
              <a:t>The Second Law of Thermodynamics states that when energy is transferred, there will be less energy available at the end of the transfer process than at the beginning. Due to entropy, which is the measure of disorder in a closed system, all of the available energy will not be useful to the organism. Entropy increases as energy is transferred.</a:t>
            </a:r>
          </a:p>
          <a:p>
            <a:pPr fontAlgn="base"/>
            <a:r>
              <a:rPr lang="en-IN" dirty="0"/>
              <a:t>In addition to the laws of thermodynamics, the cell theory, gene theory, evolution, and homeostasis form the basic principles that are the foundation for the study of life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0" y="1720840"/>
            <a:ext cx="4734272" cy="3220328"/>
          </a:xfrm>
          <a:prstGeom prst="rect">
            <a:avLst/>
          </a:prstGeom>
        </p:spPr>
        <p:txBody>
          <a:bodyPr wrap="square">
            <a:spAutoFit/>
          </a:bodyPr>
          <a:lstStyle/>
          <a:p>
            <a:r>
              <a:rPr lang="en-IN" dirty="0" smtClean="0"/>
              <a:t>What is the importance of thermodynamics in biology?</a:t>
            </a:r>
          </a:p>
          <a:p>
            <a:r>
              <a:rPr lang="en-IN" dirty="0"/>
              <a:t>One of the most useful properties of the thermodynamic framework for the analysis of biological systems is its </a:t>
            </a:r>
            <a:r>
              <a:rPr lang="en-IN" b="1" dirty="0"/>
              <a:t>flexibility with respect to the precision with which the states are defined</a:t>
            </a:r>
            <a:r>
              <a:rPr lang="en-IN" dirty="0"/>
              <a:t>; depending on the exact question being asked, the investigator can choose how finely to delineate the various states of the system.</a:t>
            </a:r>
          </a:p>
          <a:p>
            <a:r>
              <a:rPr lang="en-IN" dirty="0"/>
              <a:t/>
            </a:r>
            <a:br>
              <a:rPr lang="en-IN" dirty="0"/>
            </a:b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0" y="1997839"/>
            <a:ext cx="4572000" cy="3416320"/>
          </a:xfrm>
          <a:prstGeom prst="rect">
            <a:avLst/>
          </a:prstGeom>
        </p:spPr>
        <p:txBody>
          <a:bodyPr>
            <a:spAutoFit/>
          </a:bodyPr>
          <a:lstStyle/>
          <a:p>
            <a:r>
              <a:rPr lang="en-IN" dirty="0" smtClean="0"/>
              <a:t>What are the two Thermodynamic laws </a:t>
            </a:r>
            <a:r>
              <a:rPr lang="en-IN" dirty="0" err="1" smtClean="0"/>
              <a:t>i</a:t>
            </a:r>
            <a:r>
              <a:rPr lang="en-IN" dirty="0" smtClean="0"/>
              <a:t> n Biology?</a:t>
            </a:r>
          </a:p>
          <a:p>
            <a:endParaRPr lang="en-IN" dirty="0" smtClean="0"/>
          </a:p>
          <a:p>
            <a:r>
              <a:rPr lang="en-IN" dirty="0" smtClean="0"/>
              <a:t>Two </a:t>
            </a:r>
            <a:r>
              <a:rPr lang="en-IN" dirty="0"/>
              <a:t>fundamental concepts govern energy as it relates to living organisms: the First Law of Thermodynamics states that total energy in a closed system is neither lost nor gained — it is only transformed. The Second Law of Thermodynamics states that entropy constantly increases in a closed </a:t>
            </a:r>
            <a:r>
              <a:rPr lang="en-IN" dirty="0" smtClean="0"/>
              <a:t>system.</a:t>
            </a:r>
            <a:endParaRPr lang="en-IN" dirty="0"/>
          </a:p>
          <a:p>
            <a:r>
              <a:rPr lang="en-IN" dirty="0"/>
              <a:t/>
            </a:r>
            <a:br>
              <a:rPr lang="en-IN" dirty="0"/>
            </a:b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19672" y="764704"/>
            <a:ext cx="6264696" cy="5355312"/>
          </a:xfrm>
          <a:prstGeom prst="rect">
            <a:avLst/>
          </a:prstGeom>
        </p:spPr>
        <p:txBody>
          <a:bodyPr wrap="square">
            <a:spAutoFit/>
          </a:bodyPr>
          <a:lstStyle/>
          <a:p>
            <a:pPr fontAlgn="base"/>
            <a:r>
              <a:rPr lang="en-IN" dirty="0"/>
              <a:t>First Law of Thermodynamics in Biological Systems</a:t>
            </a:r>
            <a:endParaRPr lang="en-IN" b="1" dirty="0"/>
          </a:p>
          <a:p>
            <a:pPr fontAlgn="base"/>
            <a:r>
              <a:rPr lang="en-IN" dirty="0"/>
              <a:t>All biological organisms require energy to survive. In a closed system, such as the universe, this energy is not consumed but transformed from one form to another. Cells, for example, perform a number of important processes. These processes require energy. In </a:t>
            </a:r>
            <a:r>
              <a:rPr lang="en-IN" dirty="0">
                <a:hlinkClick r:id="rId2"/>
              </a:rPr>
              <a:t>photosynthesis</a:t>
            </a:r>
            <a:r>
              <a:rPr lang="en-IN" dirty="0"/>
              <a:t>, the energy is supplied by the sun. Light energy is absorbed by cells in plant leaves and converted to chemical energy. The chemical energy is stored in the form of glucose, which is used to form complex carbohydrates necessary to build plant mass.</a:t>
            </a:r>
          </a:p>
          <a:p>
            <a:pPr fontAlgn="base"/>
            <a:r>
              <a:rPr lang="en-IN" dirty="0"/>
              <a:t>The energy stored in glucose can also be released through cellular respiration. This process allows plant and animal organisms to access the energy stored in carbohydrates, lipids, and other macromolecules through the production of ATP. This energy is needed to perform cell functions such as DNA replication, mitosis, meiosis, cell movement, </a:t>
            </a:r>
            <a:r>
              <a:rPr lang="en-IN" dirty="0" err="1"/>
              <a:t>endocytosis</a:t>
            </a:r>
            <a:r>
              <a:rPr lang="en-IN" dirty="0"/>
              <a:t>, </a:t>
            </a:r>
            <a:r>
              <a:rPr lang="en-IN" dirty="0" err="1"/>
              <a:t>exocytosis</a:t>
            </a:r>
            <a:r>
              <a:rPr lang="en-IN" dirty="0"/>
              <a:t>, and apoptosis.</a:t>
            </a:r>
          </a:p>
          <a:p>
            <a:r>
              <a:rPr lang="en-IN" dirty="0" smtClean="0"/>
              <a:t/>
            </a:r>
            <a:br>
              <a:rPr lang="en-IN" dirty="0" smtClean="0"/>
            </a:b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0" y="1582341"/>
            <a:ext cx="4572000" cy="3693319"/>
          </a:xfrm>
          <a:prstGeom prst="rect">
            <a:avLst/>
          </a:prstGeom>
        </p:spPr>
        <p:txBody>
          <a:bodyPr>
            <a:spAutoFit/>
          </a:bodyPr>
          <a:lstStyle/>
          <a:p>
            <a:pPr fontAlgn="base"/>
            <a:r>
              <a:rPr lang="en-IN" dirty="0"/>
              <a:t>Second Law of Thermodynamics in Biological Systems</a:t>
            </a:r>
            <a:endParaRPr lang="en-IN" b="1" dirty="0"/>
          </a:p>
          <a:p>
            <a:pPr fontAlgn="base"/>
            <a:r>
              <a:rPr lang="en-IN" dirty="0"/>
              <a:t>As with other biological processes, the transfer of energy is not 100 percent efficient. In photosynthesis, for example, not all of the light energy is absorbed by the plant. Some energy is reflected and some is lost as heat. The loss of energy to the surrounding environment results in an increase of disorder or entropy. Unlike plants and other photosynthetic organisms, animals cannot generate energy directly from the sunlight. They must consume plants or other animal organisms for energy.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0" y="1305342"/>
            <a:ext cx="4572000" cy="4247317"/>
          </a:xfrm>
          <a:prstGeom prst="rect">
            <a:avLst/>
          </a:prstGeom>
        </p:spPr>
        <p:txBody>
          <a:bodyPr>
            <a:spAutoFit/>
          </a:bodyPr>
          <a:lstStyle/>
          <a:p>
            <a:pPr fontAlgn="base"/>
            <a:r>
              <a:rPr lang="en-IN" dirty="0"/>
              <a:t>The higher up an organism is on the food chain, the less available energy it receives from its food sources. Much of this energy is lost during metabolic processes performed by the producers and primary consumers that are eaten. Therefore, much less energy is available for organisms at higher </a:t>
            </a:r>
            <a:r>
              <a:rPr lang="en-IN" dirty="0" err="1"/>
              <a:t>trophic</a:t>
            </a:r>
            <a:r>
              <a:rPr lang="en-IN" dirty="0"/>
              <a:t> levels. (</a:t>
            </a:r>
            <a:r>
              <a:rPr lang="en-IN" dirty="0" err="1"/>
              <a:t>Trophic</a:t>
            </a:r>
            <a:r>
              <a:rPr lang="en-IN" dirty="0"/>
              <a:t> levels are groups that help ecologists understand the specific role of all living things in the ecosystem.) The lower the available energy, the less number of organisms can be supported. This is why there are more producers than consumers in an ecosystem.</a:t>
            </a:r>
          </a:p>
          <a:p>
            <a:r>
              <a:rPr lang="en-IN" dirty="0" smtClean="0"/>
              <a:t/>
            </a:r>
            <a:br>
              <a:rPr lang="en-IN" dirty="0" smtClean="0"/>
            </a:b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0" y="1582341"/>
            <a:ext cx="4572000" cy="3693319"/>
          </a:xfrm>
          <a:prstGeom prst="rect">
            <a:avLst/>
          </a:prstGeom>
        </p:spPr>
        <p:txBody>
          <a:bodyPr>
            <a:spAutoFit/>
          </a:bodyPr>
          <a:lstStyle/>
          <a:p>
            <a:pPr fontAlgn="base"/>
            <a:r>
              <a:rPr lang="en-IN" dirty="0"/>
              <a:t>Living systems require constant energy input to maintain their highly ordered state. Cells, for example, are highly ordered and have low entropy. In the process of maintaining this order, some energy is lost to the surroundings or transformed. So while cells are ordered, the processes performed to maintain that order result in an increase in entropy in the cell's/organism's surroundings. The transfer of energy causes entropy in the universe to increase.</a:t>
            </a:r>
          </a:p>
          <a:p>
            <a:r>
              <a:rPr lang="en-IN"/>
              <a:t/>
            </a:r>
            <a:br>
              <a:rPr lang="en-IN"/>
            </a:br>
            <a:endParaRPr lang="en-IN"/>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TotalTime>
  <Words>592</Words>
  <Application>Microsoft Office PowerPoint</Application>
  <PresentationFormat>On-screen Show (4:3)</PresentationFormat>
  <Paragraphs>26</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Slide 1</vt:lpstr>
      <vt:lpstr>Slide 2</vt:lpstr>
      <vt:lpstr>Slide 3</vt:lpstr>
      <vt:lpstr>Slide 4</vt:lpstr>
      <vt:lpstr>Slide 5</vt:lpstr>
      <vt:lpstr>Slide 6</vt:lpstr>
      <vt:lpstr>Slide 7</vt:lpstr>
      <vt:lpstr>Slide 8</vt:lpstr>
    </vt:vector>
  </TitlesOfParts>
  <Company>Hewlett-Packard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Chabita Saha</dc:creator>
  <cp:lastModifiedBy>Chabita Saha</cp:lastModifiedBy>
  <cp:revision>6</cp:revision>
  <dcterms:created xsi:type="dcterms:W3CDTF">2022-11-15T14:12:38Z</dcterms:created>
  <dcterms:modified xsi:type="dcterms:W3CDTF">2022-11-15T14:29:59Z</dcterms:modified>
</cp:coreProperties>
</file>