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6" r:id="rId3"/>
    <p:sldId id="258" r:id="rId4"/>
    <p:sldId id="259" r:id="rId5"/>
    <p:sldId id="267" r:id="rId6"/>
    <p:sldId id="260" r:id="rId7"/>
    <p:sldId id="261" r:id="rId8"/>
    <p:sldId id="262" r:id="rId9"/>
    <p:sldId id="268" r:id="rId10"/>
    <p:sldId id="263" r:id="rId11"/>
    <p:sldId id="264"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C14"/>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A0CE4-B3FA-4497-8A49-B331BED40FB2}" type="datetimeFigureOut">
              <a:rPr lang="en-IN" smtClean="0"/>
              <a:pPr/>
              <a:t>31-03-2020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C5F91-DC13-4AF1-9B3D-B98493FD66D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F9C5F91-DC13-4AF1-9B3D-B98493FD66D3}"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8CC4C-56B8-4010-8BC6-EBA880EE8EF1}" type="datetimeFigureOut">
              <a:rPr lang="en-IN" smtClean="0"/>
              <a:pPr/>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A961F-1A83-4933-B79E-D608D9C514A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8CC4C-56B8-4010-8BC6-EBA880EE8EF1}" type="datetimeFigureOut">
              <a:rPr lang="en-IN" smtClean="0"/>
              <a:pPr/>
              <a:t>31-03-2020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A961F-1A83-4933-B79E-D608D9C514A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Science in Sciences</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Biology in Physical Sciences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marL="514350" indent="-514350" algn="just">
              <a:buFont typeface="+mj-lt"/>
              <a:buAutoNum type="arabicPeriod"/>
            </a:pPr>
            <a:r>
              <a:rPr lang="en-IN" sz="2900" dirty="0" smtClean="0">
                <a:latin typeface="Times New Roman" pitchFamily="18" charset="0"/>
                <a:cs typeface="Times New Roman" pitchFamily="18" charset="0"/>
              </a:rPr>
              <a:t>Scientific revolution of the sixteenth and seventeenth centuries, </a:t>
            </a:r>
            <a:r>
              <a:rPr lang="en-IN" sz="2900" i="1" dirty="0" smtClean="0">
                <a:solidFill>
                  <a:srgbClr val="FF0066"/>
                </a:solidFill>
                <a:latin typeface="Times New Roman" pitchFamily="18" charset="0"/>
                <a:cs typeface="Times New Roman" pitchFamily="18" charset="0"/>
              </a:rPr>
              <a:t>characterized</a:t>
            </a:r>
            <a:r>
              <a:rPr lang="en-IN" sz="2900" dirty="0" smtClean="0">
                <a:latin typeface="Times New Roman" pitchFamily="18" charset="0"/>
                <a:cs typeface="Times New Roman" pitchFamily="18" charset="0"/>
              </a:rPr>
              <a:t> by </a:t>
            </a:r>
            <a:r>
              <a:rPr lang="en-IN" sz="2900" b="1" u="sng" dirty="0" smtClean="0">
                <a:solidFill>
                  <a:srgbClr val="C00000"/>
                </a:solidFill>
                <a:latin typeface="Times New Roman" pitchFamily="18" charset="0"/>
                <a:cs typeface="Times New Roman" pitchFamily="18" charset="0"/>
              </a:rPr>
              <a:t>Galileo, Descartes, and Newton</a:t>
            </a:r>
            <a:r>
              <a:rPr lang="en-IN" sz="2900" dirty="0" smtClean="0">
                <a:latin typeface="Times New Roman" pitchFamily="18" charset="0"/>
                <a:cs typeface="Times New Roman" pitchFamily="18" charset="0"/>
              </a:rPr>
              <a:t>, was the real beginning of what is now called science.</a:t>
            </a:r>
          </a:p>
          <a:p>
            <a:pPr marL="514350" indent="-514350">
              <a:buFont typeface="+mj-lt"/>
              <a:buAutoNum type="arabicPeriod"/>
            </a:pPr>
            <a:endParaRPr lang="en-IN" sz="2900" dirty="0" smtClean="0">
              <a:latin typeface="Times New Roman" pitchFamily="18" charset="0"/>
              <a:cs typeface="Times New Roman" pitchFamily="18" charset="0"/>
            </a:endParaRPr>
          </a:p>
          <a:p>
            <a:pPr marL="514350" indent="-514350" algn="just">
              <a:buFont typeface="+mj-lt"/>
              <a:buAutoNum type="arabicPeriod"/>
            </a:pPr>
            <a:r>
              <a:rPr lang="en-IN" sz="2900" dirty="0" smtClean="0">
                <a:latin typeface="Times New Roman" pitchFamily="18" charset="0"/>
                <a:cs typeface="Times New Roman" pitchFamily="18" charset="0"/>
              </a:rPr>
              <a:t>It dealt primarily with two branches of science, mechanics and astronomy. For Galileo, mechanics was the dominant science and it </a:t>
            </a:r>
            <a:r>
              <a:rPr lang="en-IN" sz="2900" b="1" u="sng" dirty="0" smtClean="0">
                <a:solidFill>
                  <a:srgbClr val="C00000"/>
                </a:solidFill>
                <a:latin typeface="Times New Roman" pitchFamily="18" charset="0"/>
                <a:cs typeface="Times New Roman" pitchFamily="18" charset="0"/>
              </a:rPr>
              <a:t>remained so for hundreds of years</a:t>
            </a:r>
            <a:r>
              <a:rPr lang="en-IN" sz="2900" dirty="0" smtClean="0">
                <a:latin typeface="Times New Roman" pitchFamily="18" charset="0"/>
                <a:cs typeface="Times New Roman" pitchFamily="18" charset="0"/>
              </a:rPr>
              <a:t>.</a:t>
            </a:r>
          </a:p>
          <a:p>
            <a:pPr marL="514350" indent="-514350">
              <a:buFont typeface="+mj-lt"/>
              <a:buAutoNum type="arabicPeriod"/>
            </a:pPr>
            <a:endParaRPr lang="en-IN" sz="2900" dirty="0" smtClean="0">
              <a:latin typeface="Times New Roman" pitchFamily="18" charset="0"/>
              <a:cs typeface="Times New Roman" pitchFamily="18" charset="0"/>
            </a:endParaRPr>
          </a:p>
          <a:p>
            <a:pPr marL="514350" indent="-514350" algn="just">
              <a:buFont typeface="+mj-lt"/>
              <a:buAutoNum type="arabicPeriod"/>
            </a:pPr>
            <a:r>
              <a:rPr lang="en-IN" sz="2900" dirty="0" smtClean="0">
                <a:latin typeface="Times New Roman" pitchFamily="18" charset="0"/>
                <a:cs typeface="Times New Roman" pitchFamily="18" charset="0"/>
              </a:rPr>
              <a:t>Considering how similar evolutionary biology is to historical science and how different it is from physics in conceptualization and methodology,</a:t>
            </a:r>
            <a:br>
              <a:rPr lang="en-IN" sz="2900" dirty="0" smtClean="0">
                <a:latin typeface="Times New Roman" pitchFamily="18" charset="0"/>
                <a:cs typeface="Times New Roman" pitchFamily="18" charset="0"/>
              </a:rPr>
            </a:br>
            <a:r>
              <a:rPr lang="en-IN" sz="2900" dirty="0" smtClean="0">
                <a:latin typeface="Times New Roman" pitchFamily="18" charset="0"/>
                <a:cs typeface="Times New Roman" pitchFamily="18" charset="0"/>
              </a:rPr>
              <a:t>someone might attach functional biology to the natural sciences and evolutionary biology to the science of history.</a:t>
            </a:r>
          </a:p>
          <a:p>
            <a:pPr marL="514350" indent="-514350" algn="just">
              <a:buNone/>
            </a:pPr>
            <a:endParaRPr lang="en-IN" sz="2900" dirty="0" smtClean="0">
              <a:latin typeface="Times New Roman" pitchFamily="18" charset="0"/>
              <a:cs typeface="Times New Roman" pitchFamily="18" charset="0"/>
            </a:endParaRPr>
          </a:p>
          <a:p>
            <a:pPr marL="514350" indent="-514350" algn="ctr">
              <a:buNone/>
            </a:pPr>
            <a:r>
              <a:rPr lang="en-IN" sz="2900" b="1" i="1" u="sng" dirty="0" smtClean="0">
                <a:solidFill>
                  <a:srgbClr val="FF0066"/>
                </a:solidFill>
                <a:latin typeface="Times New Roman" pitchFamily="18" charset="0"/>
                <a:cs typeface="Times New Roman" pitchFamily="18" charset="0"/>
              </a:rPr>
              <a:t>Only </a:t>
            </a:r>
            <a:r>
              <a:rPr lang="en-IN" sz="2900" b="1" i="1" u="sng" dirty="0" err="1" smtClean="0">
                <a:solidFill>
                  <a:srgbClr val="FF0066"/>
                </a:solidFill>
                <a:latin typeface="Times New Roman" pitchFamily="18" charset="0"/>
                <a:cs typeface="Times New Roman" pitchFamily="18" charset="0"/>
              </a:rPr>
              <a:t>humanites</a:t>
            </a:r>
            <a:r>
              <a:rPr lang="en-IN" sz="2900" b="1" i="1" u="sng" dirty="0" smtClean="0">
                <a:solidFill>
                  <a:srgbClr val="FF0066"/>
                </a:solidFill>
                <a:latin typeface="Times New Roman" pitchFamily="18" charset="0"/>
                <a:cs typeface="Times New Roman" pitchFamily="18" charset="0"/>
              </a:rPr>
              <a:t> and natural sciences were recognised. No subject was defined as Biology</a:t>
            </a:r>
            <a:endParaRPr lang="en-IN" b="1" i="1" u="sng" dirty="0">
              <a:solidFill>
                <a:srgbClr val="FF0066"/>
              </a:solidFill>
            </a:endParaRPr>
          </a:p>
          <a:p>
            <a:pPr marL="514350" indent="-514350">
              <a:buFont typeface="+mj-lt"/>
              <a:buAutoNum type="arabicPeriod"/>
            </a:pPr>
            <a:endParaRPr lang="en-IN" dirty="0" smtClean="0"/>
          </a:p>
          <a:p>
            <a:pPr marL="514350" indent="-514350">
              <a:buFont typeface="+mj-lt"/>
              <a:buAutoNum type="arabicPeriod"/>
            </a:pPr>
            <a:endParaRPr lang="en-IN" dirty="0"/>
          </a:p>
          <a:p>
            <a:pPr marL="514350" indent="-514350">
              <a:buFont typeface="+mj-lt"/>
              <a:buAutoNum type="arabicPeriod"/>
            </a:pPr>
            <a:endParaRPr lang="en-IN" dirty="0" smtClean="0"/>
          </a:p>
          <a:p>
            <a:pPr marL="514350" indent="-514350">
              <a:buFont typeface="+mj-lt"/>
              <a:buAutoNum type="arabicPeriod"/>
            </a:pPr>
            <a:endParaRPr lang="en-IN" dirty="0"/>
          </a:p>
          <a:p>
            <a:pPr marL="514350" indent="-514350">
              <a:buFont typeface="+mj-lt"/>
              <a:buAutoNum type="arabicPeriod"/>
            </a:pPr>
            <a:endParaRPr lang="en-IN" dirty="0" smtClean="0"/>
          </a:p>
          <a:p>
            <a:pPr marL="514350" indent="-514350">
              <a:buFont typeface="+mj-lt"/>
              <a:buAutoNum type="arabicPeriod"/>
            </a:pPr>
            <a:endParaRPr lang="en-IN" dirty="0"/>
          </a:p>
          <a:p>
            <a:pPr marL="514350" indent="-514350">
              <a:buFont typeface="+mj-lt"/>
              <a:buAutoNum type="arabicPeriod"/>
            </a:pPr>
            <a:endParaRPr lang="en-IN" dirty="0" smtClean="0"/>
          </a:p>
          <a:p>
            <a:pPr marL="514350" indent="-514350">
              <a:buFont typeface="+mj-lt"/>
              <a:buAutoNum type="arabicPeriod"/>
            </a:pPr>
            <a:endParaRPr lang="en-IN" dirty="0" smtClean="0"/>
          </a:p>
          <a:p>
            <a:pPr marL="514350"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b="1" dirty="0" smtClean="0">
                <a:solidFill>
                  <a:srgbClr val="FF0066"/>
                </a:solidFill>
                <a:latin typeface="Times New Roman" pitchFamily="18" charset="0"/>
                <a:cs typeface="Times New Roman" pitchFamily="18" charset="0"/>
              </a:rPr>
              <a:t>Why is biology different?</a:t>
            </a:r>
            <a:br>
              <a:rPr lang="en-IN" sz="2400" b="1" dirty="0" smtClean="0">
                <a:solidFill>
                  <a:srgbClr val="FF0066"/>
                </a:solidFill>
                <a:latin typeface="Times New Roman" pitchFamily="18" charset="0"/>
                <a:cs typeface="Times New Roman" pitchFamily="18" charset="0"/>
              </a:rPr>
            </a:br>
            <a:r>
              <a:rPr lang="en-IN" sz="2400" b="1" dirty="0" smtClean="0">
                <a:solidFill>
                  <a:srgbClr val="FF0066"/>
                </a:solidFill>
                <a:latin typeface="Times New Roman" pitchFamily="18" charset="0"/>
                <a:cs typeface="Times New Roman" pitchFamily="18" charset="0"/>
              </a:rPr>
              <a:t/>
            </a:r>
            <a:br>
              <a:rPr lang="en-IN" sz="2400" b="1" dirty="0" smtClean="0">
                <a:solidFill>
                  <a:srgbClr val="FF0066"/>
                </a:solidFill>
                <a:latin typeface="Times New Roman" pitchFamily="18" charset="0"/>
                <a:cs typeface="Times New Roman" pitchFamily="18" charset="0"/>
              </a:rPr>
            </a:br>
            <a:endParaRPr lang="en-IN" sz="2400" b="1" dirty="0">
              <a:solidFill>
                <a:srgbClr val="FF0066"/>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1196752"/>
            <a:ext cx="8229600" cy="4525963"/>
          </a:xfrm>
        </p:spPr>
        <p:txBody>
          <a:bodyPr>
            <a:normAutofit fontScale="70000" lnSpcReduction="20000"/>
          </a:bodyPr>
          <a:lstStyle/>
          <a:p>
            <a:pPr marL="514350" indent="-514350">
              <a:buFont typeface="+mj-lt"/>
              <a:buAutoNum type="arabicPeriod"/>
            </a:pPr>
            <a:r>
              <a:rPr lang="en-IN" dirty="0"/>
              <a:t>When Kant (1790), in his </a:t>
            </a:r>
            <a:r>
              <a:rPr lang="en-IN" i="1" dirty="0" smtClean="0"/>
              <a:t>Critique of </a:t>
            </a:r>
            <a:r>
              <a:rPr lang="en-IN" i="1" dirty="0"/>
              <a:t>Judgment, was quite </a:t>
            </a:r>
            <a:r>
              <a:rPr lang="en-IN" b="1" i="1" dirty="0">
                <a:solidFill>
                  <a:srgbClr val="FF0066"/>
                </a:solidFill>
                <a:latin typeface="Times New Roman" pitchFamily="18" charset="0"/>
                <a:cs typeface="Times New Roman" pitchFamily="18" charset="0"/>
              </a:rPr>
              <a:t>unsuccessful in explaining the phenomena of </a:t>
            </a:r>
            <a:r>
              <a:rPr lang="en-IN" b="1" i="1" dirty="0" smtClean="0">
                <a:solidFill>
                  <a:srgbClr val="FF0066"/>
                </a:solidFill>
                <a:latin typeface="Times New Roman" pitchFamily="18" charset="0"/>
                <a:cs typeface="Times New Roman" pitchFamily="18" charset="0"/>
              </a:rPr>
              <a:t>the living </a:t>
            </a:r>
            <a:r>
              <a:rPr lang="en-IN" b="1" i="1" dirty="0">
                <a:solidFill>
                  <a:srgbClr val="FF0066"/>
                </a:solidFill>
                <a:latin typeface="Times New Roman" pitchFamily="18" charset="0"/>
                <a:cs typeface="Times New Roman" pitchFamily="18" charset="0"/>
              </a:rPr>
              <a:t>world </a:t>
            </a:r>
            <a:r>
              <a:rPr lang="en-IN" dirty="0"/>
              <a:t>with the help of Newtonian laws and principles, he </a:t>
            </a:r>
            <a:r>
              <a:rPr lang="en-IN" dirty="0" smtClean="0"/>
              <a:t>solved his </a:t>
            </a:r>
            <a:r>
              <a:rPr lang="en-IN" dirty="0"/>
              <a:t>dilemma by ascribing biological processes to teleology</a:t>
            </a:r>
            <a:r>
              <a:rPr lang="en-IN" b="1" i="1" dirty="0">
                <a:solidFill>
                  <a:srgbClr val="FF0066"/>
                </a:solidFill>
                <a:latin typeface="Times New Roman" pitchFamily="18" charset="0"/>
                <a:cs typeface="Times New Roman" pitchFamily="18" charset="0"/>
              </a:rPr>
              <a:t>. Most </a:t>
            </a:r>
            <a:r>
              <a:rPr lang="en-IN" b="1" i="1" dirty="0" smtClean="0">
                <a:solidFill>
                  <a:srgbClr val="FF0066"/>
                </a:solidFill>
                <a:latin typeface="Times New Roman" pitchFamily="18" charset="0"/>
                <a:cs typeface="Times New Roman" pitchFamily="18" charset="0"/>
              </a:rPr>
              <a:t>other philosophers </a:t>
            </a:r>
            <a:r>
              <a:rPr lang="en-IN" b="1" i="1" dirty="0">
                <a:solidFill>
                  <a:srgbClr val="FF0066"/>
                </a:solidFill>
                <a:latin typeface="Times New Roman" pitchFamily="18" charset="0"/>
                <a:cs typeface="Times New Roman" pitchFamily="18" charset="0"/>
              </a:rPr>
              <a:t>simply ignored the existence of biology. Science is </a:t>
            </a:r>
            <a:r>
              <a:rPr lang="en-IN" b="1" i="1" dirty="0" smtClean="0">
                <a:solidFill>
                  <a:srgbClr val="FF0066"/>
                </a:solidFill>
                <a:latin typeface="Times New Roman" pitchFamily="18" charset="0"/>
                <a:cs typeface="Times New Roman" pitchFamily="18" charset="0"/>
              </a:rPr>
              <a:t>physics, they </a:t>
            </a:r>
            <a:r>
              <a:rPr lang="en-IN" b="1" i="1" dirty="0">
                <a:solidFill>
                  <a:srgbClr val="FF0066"/>
                </a:solidFill>
                <a:latin typeface="Times New Roman" pitchFamily="18" charset="0"/>
                <a:cs typeface="Times New Roman" pitchFamily="18" charset="0"/>
              </a:rPr>
              <a:t>said simply</a:t>
            </a:r>
            <a:r>
              <a:rPr lang="en-IN" b="1" i="1" dirty="0" smtClean="0">
                <a:solidFill>
                  <a:srgbClr val="FF0066"/>
                </a:solidFill>
                <a:latin typeface="Times New Roman" pitchFamily="18" charset="0"/>
                <a:cs typeface="Times New Roman" pitchFamily="18" charset="0"/>
              </a:rPr>
              <a:t>.</a:t>
            </a:r>
            <a:r>
              <a:rPr lang="en-IN" b="1" i="1" dirty="0">
                <a:solidFill>
                  <a:srgbClr val="FF0066"/>
                </a:solidFill>
                <a:latin typeface="Times New Roman" pitchFamily="18" charset="0"/>
                <a:cs typeface="Times New Roman" pitchFamily="18" charset="0"/>
              </a:rPr>
              <a:t> </a:t>
            </a:r>
          </a:p>
          <a:p>
            <a:pPr marL="514350" indent="-514350">
              <a:buFont typeface="+mj-lt"/>
              <a:buAutoNum type="arabicPeriod"/>
            </a:pPr>
            <a:r>
              <a:rPr lang="en-IN" dirty="0" smtClean="0"/>
              <a:t>It </a:t>
            </a:r>
            <a:r>
              <a:rPr lang="en-IN" dirty="0"/>
              <a:t>became clear in the 1950s that any approach </a:t>
            </a:r>
            <a:r>
              <a:rPr lang="en-IN" dirty="0" smtClean="0"/>
              <a:t>to a </a:t>
            </a:r>
            <a:r>
              <a:rPr lang="en-IN" b="1" i="1" u="sng" dirty="0">
                <a:solidFill>
                  <a:srgbClr val="7030A0"/>
                </a:solidFill>
                <a:latin typeface="Times New Roman" pitchFamily="18" charset="0"/>
                <a:cs typeface="Times New Roman" pitchFamily="18" charset="0"/>
              </a:rPr>
              <a:t>philosophy of biology, essentially based on logic and </a:t>
            </a:r>
            <a:r>
              <a:rPr lang="en-IN" b="1" i="1" u="sng" dirty="0" smtClean="0">
                <a:solidFill>
                  <a:srgbClr val="7030A0"/>
                </a:solidFill>
                <a:latin typeface="Times New Roman" pitchFamily="18" charset="0"/>
                <a:cs typeface="Times New Roman" pitchFamily="18" charset="0"/>
              </a:rPr>
              <a:t>mathematics rather </a:t>
            </a:r>
            <a:r>
              <a:rPr lang="en-IN" b="1" i="1" u="sng" dirty="0">
                <a:solidFill>
                  <a:srgbClr val="7030A0"/>
                </a:solidFill>
                <a:latin typeface="Times New Roman" pitchFamily="18" charset="0"/>
                <a:cs typeface="Times New Roman" pitchFamily="18" charset="0"/>
              </a:rPr>
              <a:t>than on the specifically unique concepts of biology,</a:t>
            </a:r>
            <a:r>
              <a:rPr lang="en-IN" dirty="0"/>
              <a:t> would </a:t>
            </a:r>
            <a:r>
              <a:rPr lang="en-IN" dirty="0" smtClean="0"/>
              <a:t>be unsatisfactory</a:t>
            </a:r>
            <a:r>
              <a:rPr lang="en-IN" dirty="0"/>
              <a:t>. The solution had to come from biology, but what </a:t>
            </a:r>
            <a:r>
              <a:rPr lang="en-IN" dirty="0" smtClean="0"/>
              <a:t>would biology </a:t>
            </a:r>
            <a:r>
              <a:rPr lang="en-IN" dirty="0"/>
              <a:t>have to do to find </a:t>
            </a:r>
            <a:r>
              <a:rPr lang="en-IN" dirty="0" smtClean="0"/>
              <a:t>it?</a:t>
            </a:r>
          </a:p>
          <a:p>
            <a:pPr marL="514350" indent="-514350">
              <a:buFont typeface="+mj-lt"/>
              <a:buAutoNum type="arabicPeriod"/>
            </a:pPr>
            <a:r>
              <a:rPr lang="en-IN" b="1" dirty="0" smtClean="0">
                <a:solidFill>
                  <a:srgbClr val="FF0000"/>
                </a:solidFill>
                <a:latin typeface="Times New Roman" pitchFamily="18" charset="0"/>
                <a:cs typeface="Times New Roman" pitchFamily="18" charset="0"/>
              </a:rPr>
              <a:t>Why </a:t>
            </a:r>
            <a:r>
              <a:rPr lang="en-IN" b="1" dirty="0">
                <a:solidFill>
                  <a:srgbClr val="FF0000"/>
                </a:solidFill>
                <a:latin typeface="Times New Roman" pitchFamily="18" charset="0"/>
                <a:cs typeface="Times New Roman" pitchFamily="18" charset="0"/>
              </a:rPr>
              <a:t>is biology </a:t>
            </a:r>
            <a:r>
              <a:rPr lang="en-IN" b="1" dirty="0" smtClean="0">
                <a:solidFill>
                  <a:srgbClr val="FF0000"/>
                </a:solidFill>
                <a:latin typeface="Times New Roman" pitchFamily="18" charset="0"/>
                <a:cs typeface="Times New Roman" pitchFamily="18" charset="0"/>
              </a:rPr>
              <a:t>different? </a:t>
            </a:r>
            <a:r>
              <a:rPr lang="en-IN" dirty="0" smtClean="0"/>
              <a:t>In </a:t>
            </a:r>
            <a:r>
              <a:rPr lang="en-IN" dirty="0"/>
              <a:t>spite of spectacular developments such as genetics, Darwinism, </a:t>
            </a:r>
            <a:r>
              <a:rPr lang="en-IN" dirty="0" smtClean="0"/>
              <a:t>and molecular </a:t>
            </a:r>
            <a:r>
              <a:rPr lang="en-IN" dirty="0"/>
              <a:t>biology, biology continued to be treated as a branch of </a:t>
            </a:r>
            <a:r>
              <a:rPr lang="en-IN" dirty="0" err="1" smtClean="0"/>
              <a:t>physicalist</a:t>
            </a:r>
            <a:r>
              <a:rPr lang="en-IN" dirty="0" smtClean="0"/>
              <a:t> science</a:t>
            </a:r>
            <a:r>
              <a:rPr lang="en-IN" dirty="0"/>
              <a:t>.</a:t>
            </a:r>
            <a:endParaRPr lang="en-IN" dirty="0" smtClean="0"/>
          </a:p>
          <a:p>
            <a:pPr marL="514350"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smtClean="0">
                <a:solidFill>
                  <a:srgbClr val="FF0066"/>
                </a:solidFill>
                <a:latin typeface="Times New Roman" pitchFamily="18" charset="0"/>
                <a:cs typeface="Times New Roman" pitchFamily="18" charset="0"/>
              </a:rPr>
              <a:t>Why is biology different</a:t>
            </a:r>
            <a:r>
              <a:rPr lang="en-IN" b="1" dirty="0" smtClean="0">
                <a:solidFill>
                  <a:srgbClr val="FF0066"/>
                </a:solidFill>
                <a:latin typeface="Times New Roman" pitchFamily="18" charset="0"/>
                <a:cs typeface="Times New Roman" pitchFamily="18" charset="0"/>
              </a:rPr>
              <a:t>?</a:t>
            </a:r>
            <a:br>
              <a:rPr lang="en-IN" b="1" dirty="0" smtClean="0">
                <a:solidFill>
                  <a:srgbClr val="FF0066"/>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normAutofit fontScale="92500" lnSpcReduction="20000"/>
          </a:bodyPr>
          <a:lstStyle/>
          <a:p>
            <a:r>
              <a:rPr lang="en-IN" sz="2800" dirty="0" smtClean="0"/>
              <a:t>Only a few philosophers realized that mechanics as well as all post-</a:t>
            </a:r>
            <a:r>
              <a:rPr lang="en-IN" sz="2800" dirty="0" err="1" smtClean="0"/>
              <a:t>Galileian</a:t>
            </a:r>
            <a:r>
              <a:rPr lang="en-IN" sz="2800" dirty="0" smtClean="0"/>
              <a:t> sciences, </a:t>
            </a:r>
            <a:r>
              <a:rPr lang="en-IN" sz="2800" b="1" u="sng" dirty="0" smtClean="0"/>
              <a:t>consisted of two types of attributes</a:t>
            </a:r>
            <a:r>
              <a:rPr lang="en-IN" sz="2800" dirty="0" smtClean="0"/>
              <a:t>. These1) the characteristics all genuine sciences share, including the organization and classification of knowledge on the basis of explanatory </a:t>
            </a:r>
            <a:r>
              <a:rPr lang="en-IN" sz="2600" b="1" i="1" u="sng" dirty="0" smtClean="0">
                <a:solidFill>
                  <a:srgbClr val="FF0000"/>
                </a:solidFill>
                <a:latin typeface="Times New Roman" pitchFamily="18" charset="0"/>
                <a:cs typeface="Times New Roman" pitchFamily="18" charset="0"/>
              </a:rPr>
              <a:t>principles </a:t>
            </a:r>
            <a:r>
              <a:rPr lang="en-IN" sz="2600" dirty="0" smtClean="0">
                <a:latin typeface="Times New Roman" pitchFamily="18" charset="0"/>
                <a:cs typeface="Times New Roman" pitchFamily="18" charset="0"/>
              </a:rPr>
              <a:t>. 2) </a:t>
            </a:r>
            <a:r>
              <a:rPr lang="en-IN" sz="2600" b="1" i="1" dirty="0" smtClean="0">
                <a:solidFill>
                  <a:srgbClr val="FF0066"/>
                </a:solidFill>
                <a:latin typeface="Times New Roman" pitchFamily="18" charset="0"/>
                <a:cs typeface="Times New Roman" pitchFamily="18" charset="0"/>
              </a:rPr>
              <a:t>attributes </a:t>
            </a:r>
            <a:r>
              <a:rPr lang="en-IN" sz="2600" b="1" i="1" dirty="0">
                <a:solidFill>
                  <a:srgbClr val="FF0066"/>
                </a:solidFill>
                <a:latin typeface="Times New Roman" pitchFamily="18" charset="0"/>
                <a:cs typeface="Times New Roman" pitchFamily="18" charset="0"/>
              </a:rPr>
              <a:t>consist of </a:t>
            </a:r>
            <a:r>
              <a:rPr lang="en-IN" sz="2600" b="1" i="1" dirty="0" smtClean="0">
                <a:solidFill>
                  <a:srgbClr val="FF0066"/>
                </a:solidFill>
                <a:latin typeface="Times New Roman" pitchFamily="18" charset="0"/>
                <a:cs typeface="Times New Roman" pitchFamily="18" charset="0"/>
              </a:rPr>
              <a:t>characteristics that </a:t>
            </a:r>
            <a:r>
              <a:rPr lang="en-IN" sz="2600" b="1" i="1" dirty="0">
                <a:solidFill>
                  <a:srgbClr val="FF0066"/>
                </a:solidFill>
                <a:latin typeface="Times New Roman" pitchFamily="18" charset="0"/>
                <a:cs typeface="Times New Roman" pitchFamily="18" charset="0"/>
              </a:rPr>
              <a:t>are specific for a particular branch of science or group of sciences. </a:t>
            </a:r>
            <a:endParaRPr lang="en-IN" sz="2600" b="1" i="1" dirty="0" smtClean="0">
              <a:solidFill>
                <a:srgbClr val="FF0066"/>
              </a:solidFill>
              <a:latin typeface="Times New Roman" pitchFamily="18" charset="0"/>
              <a:cs typeface="Times New Roman" pitchFamily="18" charset="0"/>
            </a:endParaRPr>
          </a:p>
          <a:p>
            <a:pPr>
              <a:buNone/>
            </a:pPr>
            <a:r>
              <a:rPr lang="en-IN" sz="2600" b="1" i="1" dirty="0" smtClean="0">
                <a:solidFill>
                  <a:srgbClr val="FF0066"/>
                </a:solidFill>
                <a:latin typeface="Times New Roman" pitchFamily="18" charset="0"/>
                <a:cs typeface="Times New Roman" pitchFamily="18" charset="0"/>
              </a:rPr>
              <a:t>     exp. In the </a:t>
            </a:r>
            <a:r>
              <a:rPr lang="en-IN" sz="2600" b="1" i="1" dirty="0">
                <a:solidFill>
                  <a:srgbClr val="FF0066"/>
                </a:solidFill>
                <a:latin typeface="Times New Roman" pitchFamily="18" charset="0"/>
                <a:cs typeface="Times New Roman" pitchFamily="18" charset="0"/>
              </a:rPr>
              <a:t>case of mechanics, this would include the special role of </a:t>
            </a:r>
            <a:r>
              <a:rPr lang="en-IN" sz="2600" b="1" i="1" dirty="0" smtClean="0">
                <a:solidFill>
                  <a:srgbClr val="FF0066"/>
                </a:solidFill>
                <a:latin typeface="Times New Roman" pitchFamily="18" charset="0"/>
                <a:cs typeface="Times New Roman" pitchFamily="18" charset="0"/>
              </a:rPr>
              <a:t>mathematics, the </a:t>
            </a:r>
            <a:r>
              <a:rPr lang="en-IN" sz="2600" b="1" i="1" u="sng" dirty="0">
                <a:solidFill>
                  <a:srgbClr val="002060"/>
                </a:solidFill>
                <a:latin typeface="Times New Roman" pitchFamily="18" charset="0"/>
                <a:cs typeface="Times New Roman" pitchFamily="18" charset="0"/>
              </a:rPr>
              <a:t>foundation of its theories on natural laws</a:t>
            </a:r>
            <a:r>
              <a:rPr lang="en-IN" sz="2600" dirty="0">
                <a:latin typeface="Times New Roman" pitchFamily="18" charset="0"/>
                <a:cs typeface="Times New Roman" pitchFamily="18" charset="0"/>
              </a:rPr>
              <a:t>, and a much </a:t>
            </a:r>
            <a:r>
              <a:rPr lang="en-IN" sz="2600" u="sng" dirty="0">
                <a:latin typeface="Times New Roman" pitchFamily="18" charset="0"/>
                <a:cs typeface="Times New Roman" pitchFamily="18" charset="0"/>
              </a:rPr>
              <a:t>greater </a:t>
            </a:r>
            <a:r>
              <a:rPr lang="en-IN" sz="2600" b="1" u="sng" dirty="0" smtClean="0">
                <a:latin typeface="Times New Roman" pitchFamily="18" charset="0"/>
                <a:cs typeface="Times New Roman" pitchFamily="18" charset="0"/>
              </a:rPr>
              <a:t>tendency toward </a:t>
            </a:r>
            <a:r>
              <a:rPr lang="en-IN" sz="2600" b="1" u="sng" dirty="0">
                <a:latin typeface="Times New Roman" pitchFamily="18" charset="0"/>
                <a:cs typeface="Times New Roman" pitchFamily="18" charset="0"/>
              </a:rPr>
              <a:t>determinism, to typological thinking, and to </a:t>
            </a:r>
            <a:r>
              <a:rPr lang="en-IN" sz="2600" b="1" u="sng" dirty="0" smtClean="0">
                <a:latin typeface="Times New Roman" pitchFamily="18" charset="0"/>
                <a:cs typeface="Times New Roman" pitchFamily="18" charset="0"/>
              </a:rPr>
              <a:t>reductionism than </a:t>
            </a:r>
            <a:r>
              <a:rPr lang="en-IN" sz="2600" b="1" u="sng" dirty="0">
                <a:latin typeface="Times New Roman" pitchFamily="18" charset="0"/>
                <a:cs typeface="Times New Roman" pitchFamily="18" charset="0"/>
              </a:rPr>
              <a:t>found in biology. None of these mechanics-specific </a:t>
            </a:r>
            <a:r>
              <a:rPr lang="en-IN" sz="2600" b="1" u="sng" dirty="0" smtClean="0">
                <a:latin typeface="Times New Roman" pitchFamily="18" charset="0"/>
                <a:cs typeface="Times New Roman" pitchFamily="18" charset="0"/>
              </a:rPr>
              <a:t>characteristics plays </a:t>
            </a:r>
            <a:r>
              <a:rPr lang="en-IN" sz="2600" b="1" u="sng" dirty="0">
                <a:latin typeface="Times New Roman" pitchFamily="18" charset="0"/>
                <a:cs typeface="Times New Roman" pitchFamily="18" charset="0"/>
              </a:rPr>
              <a:t>a major role in theory formation in biolog</a:t>
            </a:r>
            <a:r>
              <a:rPr lang="en-IN" sz="2600" b="1" u="sng" dirty="0">
                <a:solidFill>
                  <a:srgbClr val="314C14"/>
                </a:solidFill>
                <a:latin typeface="Times New Roman" pitchFamily="18" charset="0"/>
                <a:cs typeface="Times New Roman" pitchFamily="18" charset="0"/>
              </a:rPr>
              <a:t>y</a:t>
            </a:r>
            <a:r>
              <a:rPr lang="en-IN"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Questions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457200" indent="-457200">
              <a:buAutoNum type="arabicPeriod"/>
            </a:pPr>
            <a:r>
              <a:rPr lang="en-IN" sz="2000" dirty="0" smtClean="0">
                <a:latin typeface="Times New Roman" pitchFamily="18" charset="0"/>
                <a:cs typeface="Times New Roman" pitchFamily="18" charset="0"/>
              </a:rPr>
              <a:t>Kant’s  saying </a:t>
            </a:r>
            <a:r>
              <a:rPr lang="en-IN" sz="2000" i="1" dirty="0" smtClean="0">
                <a:latin typeface="Times New Roman" pitchFamily="18" charset="0"/>
                <a:cs typeface="Times New Roman" pitchFamily="18" charset="0"/>
              </a:rPr>
              <a:t>“there is only that much genuine science in any science, as it contains mathematics.</a:t>
            </a:r>
            <a:r>
              <a:rPr lang="en-IN" sz="2000" dirty="0" smtClean="0">
                <a:latin typeface="Times New Roman" pitchFamily="18" charset="0"/>
                <a:cs typeface="Times New Roman" pitchFamily="18" charset="0"/>
              </a:rPr>
              <a:t>”  what does this statement mean?</a:t>
            </a:r>
          </a:p>
          <a:p>
            <a:pPr marL="457200" indent="-457200">
              <a:buAutoNum type="arabicPeriod"/>
            </a:pPr>
            <a:r>
              <a:rPr lang="en-IN" sz="2000" dirty="0" smtClean="0">
                <a:latin typeface="Times New Roman" pitchFamily="18" charset="0"/>
                <a:cs typeface="Times New Roman" pitchFamily="18" charset="0"/>
              </a:rPr>
              <a:t>What was the philosophy of biology based on till 18</a:t>
            </a:r>
            <a:r>
              <a:rPr lang="en-IN" sz="2000" baseline="30000" dirty="0"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centutry</a:t>
            </a:r>
            <a:r>
              <a:rPr lang="en-IN" sz="2000" dirty="0" smtClean="0">
                <a:latin typeface="Times New Roman" pitchFamily="18" charset="0"/>
                <a:cs typeface="Times New Roman" pitchFamily="18" charset="0"/>
              </a:rPr>
              <a:t>?</a:t>
            </a:r>
          </a:p>
          <a:p>
            <a:pPr marL="457200" indent="-457200">
              <a:buAutoNum type="arabicPeriod"/>
            </a:pPr>
            <a:r>
              <a:rPr lang="en-IN" sz="2000" dirty="0" smtClean="0">
                <a:latin typeface="Times New Roman" pitchFamily="18" charset="0"/>
                <a:cs typeface="Times New Roman" pitchFamily="18" charset="0"/>
              </a:rPr>
              <a:t>What  changes took place in 18</a:t>
            </a:r>
            <a:r>
              <a:rPr lang="en-IN" sz="2000" baseline="30000" dirty="0"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and early 19</a:t>
            </a:r>
            <a:r>
              <a:rPr lang="en-IN" sz="2000" baseline="30000" dirty="0"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century?</a:t>
            </a:r>
          </a:p>
          <a:p>
            <a:pPr marL="457200" indent="-457200">
              <a:buAutoNum type="arabicPeriod"/>
            </a:pPr>
            <a:r>
              <a:rPr lang="en-IN" sz="2000" dirty="0" smtClean="0">
                <a:latin typeface="Times New Roman" pitchFamily="18" charset="0"/>
                <a:cs typeface="Times New Roman" pitchFamily="18" charset="0"/>
              </a:rPr>
              <a:t>Aristotle in the fourth century </a:t>
            </a:r>
            <a:r>
              <a:rPr lang="en-IN" sz="2000" dirty="0" err="1" smtClean="0">
                <a:latin typeface="Times New Roman" pitchFamily="18" charset="0"/>
                <a:cs typeface="Times New Roman" pitchFamily="18" charset="0"/>
              </a:rPr>
              <a:t>b.c</a:t>
            </a:r>
            <a:r>
              <a:rPr lang="en-IN" sz="2000" dirty="0" smtClean="0">
                <a:latin typeface="Times New Roman" pitchFamily="18" charset="0"/>
                <a:cs typeface="Times New Roman" pitchFamily="18" charset="0"/>
              </a:rPr>
              <a:t>. had produced a remarkable contribution to biology, particularly to its methodology and principles. Still biology was recognised only in 18</a:t>
            </a:r>
            <a:r>
              <a:rPr lang="en-IN" sz="2000" baseline="30000" dirty="0"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century, why so?</a:t>
            </a:r>
          </a:p>
          <a:p>
            <a:pPr marL="457200" indent="-457200">
              <a:buAutoNum type="arabicPeriod"/>
            </a:pPr>
            <a:r>
              <a:rPr lang="en-IN" sz="2000" dirty="0" smtClean="0">
                <a:latin typeface="Times New Roman" pitchFamily="18" charset="0"/>
                <a:cs typeface="Times New Roman" pitchFamily="18" charset="0"/>
              </a:rPr>
              <a:t>Define the terms </a:t>
            </a:r>
            <a:r>
              <a:rPr lang="en-IN" sz="2000" dirty="0" err="1" smtClean="0">
                <a:latin typeface="Times New Roman" pitchFamily="18" charset="0"/>
                <a:cs typeface="Times New Roman" pitchFamily="18" charset="0"/>
              </a:rPr>
              <a:t>Cartesianism</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vitalism</a:t>
            </a:r>
            <a:r>
              <a:rPr lang="en-IN" sz="2000" dirty="0" smtClean="0">
                <a:latin typeface="Times New Roman" pitchFamily="18" charset="0"/>
                <a:cs typeface="Times New Roman" pitchFamily="18" charset="0"/>
              </a:rPr>
              <a:t> and teleology?</a:t>
            </a:r>
          </a:p>
          <a:p>
            <a:pPr marL="457200" indent="-457200">
              <a:buAutoNum type="arabicPeriod"/>
            </a:pPr>
            <a:r>
              <a:rPr lang="en-IN" sz="2000" dirty="0" smtClean="0">
                <a:latin typeface="Times New Roman" pitchFamily="18" charset="0"/>
                <a:cs typeface="Times New Roman" pitchFamily="18" charset="0"/>
              </a:rPr>
              <a:t>Determinism, typological thinking, and reductionism -</a:t>
            </a:r>
            <a:r>
              <a:rPr lang="en-IN" sz="2000" dirty="0" smtClean="0">
                <a:latin typeface="Times New Roman" pitchFamily="18" charset="0"/>
                <a:cs typeface="Times New Roman" pitchFamily="18" charset="0"/>
              </a:rPr>
              <a:t>mechanics-physical science specific </a:t>
            </a:r>
            <a:r>
              <a:rPr lang="en-IN" sz="2000" dirty="0" smtClean="0">
                <a:latin typeface="Times New Roman" pitchFamily="18" charset="0"/>
                <a:cs typeface="Times New Roman" pitchFamily="18" charset="0"/>
              </a:rPr>
              <a:t>characteristics </a:t>
            </a:r>
            <a:r>
              <a:rPr lang="en-IN" sz="2000" smtClean="0">
                <a:latin typeface="Times New Roman" pitchFamily="18" charset="0"/>
                <a:cs typeface="Times New Roman" pitchFamily="18" charset="0"/>
              </a:rPr>
              <a:t>do not </a:t>
            </a:r>
            <a:r>
              <a:rPr lang="en-IN" sz="2000" dirty="0" smtClean="0">
                <a:latin typeface="Times New Roman" pitchFamily="18" charset="0"/>
                <a:cs typeface="Times New Roman" pitchFamily="18" charset="0"/>
              </a:rPr>
              <a:t>play </a:t>
            </a:r>
            <a:r>
              <a:rPr lang="en-IN" sz="2000" dirty="0" smtClean="0">
                <a:latin typeface="Times New Roman" pitchFamily="18" charset="0"/>
                <a:cs typeface="Times New Roman" pitchFamily="18" charset="0"/>
              </a:rPr>
              <a:t>a major role in theory formation in biolog</a:t>
            </a:r>
            <a:r>
              <a:rPr lang="en-IN" sz="2000" dirty="0" smtClean="0">
                <a:solidFill>
                  <a:srgbClr val="314C14"/>
                </a:solidFill>
                <a:latin typeface="Times New Roman" pitchFamily="18" charset="0"/>
                <a:cs typeface="Times New Roman" pitchFamily="18" charset="0"/>
              </a:rPr>
              <a:t>y. </a:t>
            </a:r>
            <a:r>
              <a:rPr lang="en-IN" sz="2000" dirty="0" smtClean="0">
                <a:latin typeface="Times New Roman" pitchFamily="18" charset="0"/>
                <a:cs typeface="Times New Roman" pitchFamily="18" charset="0"/>
              </a:rPr>
              <a:t>What do you understand by this statement?</a:t>
            </a: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err="1" smtClean="0">
                <a:solidFill>
                  <a:srgbClr val="FF0000"/>
                </a:solidFill>
                <a:latin typeface="Times New Roman" pitchFamily="18" charset="0"/>
                <a:cs typeface="Times New Roman" pitchFamily="18" charset="0"/>
              </a:rPr>
              <a:t>Physicalism</a:t>
            </a:r>
            <a:r>
              <a:rPr lang="en-IN" sz="2400" b="1" dirty="0" smtClean="0">
                <a:solidFill>
                  <a:srgbClr val="FF0000"/>
                </a:solidFill>
                <a:latin typeface="Times New Roman" pitchFamily="18" charset="0"/>
                <a:cs typeface="Times New Roman" pitchFamily="18" charset="0"/>
              </a:rPr>
              <a:t/>
            </a:r>
            <a:br>
              <a:rPr lang="en-IN" sz="2400" b="1" dirty="0" smtClean="0">
                <a:solidFill>
                  <a:srgbClr val="FF0000"/>
                </a:solidFill>
                <a:latin typeface="Times New Roman" pitchFamily="18" charset="0"/>
                <a:cs typeface="Times New Roman" pitchFamily="18" charset="0"/>
              </a:rPr>
            </a:br>
            <a:endParaRPr lang="en-IN"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One extreme is Galileo’s (1564–1642) science. At his time only one science existed, that of mechanics (including astronomy). Hence, when Galileo characterized science, he based it on his knowledge of mechanics</a:t>
            </a:r>
          </a:p>
          <a:p>
            <a:r>
              <a:rPr lang="en-IN" sz="2400" dirty="0" smtClean="0">
                <a:latin typeface="Times New Roman" pitchFamily="18" charset="0"/>
                <a:cs typeface="Times New Roman" pitchFamily="18" charset="0"/>
              </a:rPr>
              <a:t>Having no other sciences to compare mechanics with, he did not realize that his characterization of “science” (= mechanics) included two quite different sets of characteristics 1) those true for any genuine science and 2) those true only for mechanics. For instance, he did not realize that mathematics plays a far greater role in mechanics than in most other sciences. </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err="1" smtClean="0">
                <a:solidFill>
                  <a:srgbClr val="C00000"/>
                </a:solidFill>
                <a:latin typeface="Times New Roman" pitchFamily="18" charset="0"/>
                <a:cs typeface="Times New Roman" pitchFamily="18" charset="0"/>
              </a:rPr>
              <a:t>Physicalist</a:t>
            </a:r>
            <a:r>
              <a:rPr lang="en-IN" sz="2400" b="1" dirty="0" smtClean="0">
                <a:solidFill>
                  <a:srgbClr val="C00000"/>
                </a:solidFill>
                <a:latin typeface="Times New Roman" pitchFamily="18" charset="0"/>
                <a:cs typeface="Times New Roman" pitchFamily="18" charset="0"/>
              </a:rPr>
              <a:t> interpretation of Nature</a:t>
            </a:r>
            <a:endParaRPr lang="en-IN" sz="24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IN" sz="2000" b="1" dirty="0" smtClean="0">
                <a:solidFill>
                  <a:srgbClr val="FF0066"/>
                </a:solidFill>
                <a:latin typeface="Times New Roman" pitchFamily="18" charset="0"/>
                <a:cs typeface="Times New Roman" pitchFamily="18" charset="0"/>
              </a:rPr>
              <a:t>Galileo insisted </a:t>
            </a:r>
            <a:r>
              <a:rPr lang="en-IN" sz="2000" b="1" dirty="0">
                <a:solidFill>
                  <a:srgbClr val="FF0066"/>
                </a:solidFill>
                <a:latin typeface="Times New Roman" pitchFamily="18" charset="0"/>
                <a:cs typeface="Times New Roman" pitchFamily="18" charset="0"/>
              </a:rPr>
              <a:t>that the book of nature </a:t>
            </a:r>
            <a:r>
              <a:rPr lang="en-IN" sz="2000" dirty="0">
                <a:latin typeface="Times New Roman" pitchFamily="18" charset="0"/>
                <a:cs typeface="Times New Roman" pitchFamily="18" charset="0"/>
              </a:rPr>
              <a:t>“cannot be </a:t>
            </a:r>
            <a:r>
              <a:rPr lang="en-IN" sz="2000" dirty="0" smtClean="0">
                <a:latin typeface="Times New Roman" pitchFamily="18" charset="0"/>
                <a:cs typeface="Times New Roman" pitchFamily="18" charset="0"/>
              </a:rPr>
              <a:t>understood unless </a:t>
            </a:r>
            <a:r>
              <a:rPr lang="en-IN" sz="2000" dirty="0">
                <a:latin typeface="Times New Roman" pitchFamily="18" charset="0"/>
                <a:cs typeface="Times New Roman" pitchFamily="18" charset="0"/>
              </a:rPr>
              <a:t>one first learns to comprehend the language and read the letters </a:t>
            </a:r>
            <a:r>
              <a:rPr lang="en-IN" sz="2000" dirty="0" smtClean="0">
                <a:latin typeface="Times New Roman" pitchFamily="18" charset="0"/>
                <a:cs typeface="Times New Roman" pitchFamily="18" charset="0"/>
              </a:rPr>
              <a:t>in which </a:t>
            </a:r>
            <a:r>
              <a:rPr lang="en-IN" sz="2000" dirty="0">
                <a:latin typeface="Times New Roman" pitchFamily="18" charset="0"/>
                <a:cs typeface="Times New Roman" pitchFamily="18" charset="0"/>
              </a:rPr>
              <a:t>it is composed. It is written in </a:t>
            </a:r>
            <a:r>
              <a:rPr lang="en-IN" sz="2000" b="1" i="1" dirty="0">
                <a:solidFill>
                  <a:srgbClr val="FF0066"/>
                </a:solidFill>
                <a:latin typeface="Times New Roman" pitchFamily="18" charset="0"/>
                <a:cs typeface="Times New Roman" pitchFamily="18" charset="0"/>
              </a:rPr>
              <a:t>the language of mathematics </a:t>
            </a:r>
            <a:r>
              <a:rPr lang="en-IN" sz="2000" b="1" i="1" dirty="0" smtClean="0">
                <a:solidFill>
                  <a:srgbClr val="FF0066"/>
                </a:solidFill>
                <a:latin typeface="Times New Roman" pitchFamily="18" charset="0"/>
                <a:cs typeface="Times New Roman" pitchFamily="18" charset="0"/>
              </a:rPr>
              <a:t>and its </a:t>
            </a:r>
            <a:r>
              <a:rPr lang="en-IN" sz="2000" b="1" i="1" dirty="0">
                <a:solidFill>
                  <a:srgbClr val="FF0066"/>
                </a:solidFill>
                <a:latin typeface="Times New Roman" pitchFamily="18" charset="0"/>
                <a:cs typeface="Times New Roman" pitchFamily="18" charset="0"/>
              </a:rPr>
              <a:t>characters are triangles, circles, and other geometric fig</a:t>
            </a:r>
            <a:r>
              <a:rPr lang="en-IN" sz="2000" dirty="0">
                <a:latin typeface="Times New Roman" pitchFamily="18" charset="0"/>
                <a:cs typeface="Times New Roman" pitchFamily="18" charset="0"/>
              </a:rPr>
              <a:t>ures </a:t>
            </a:r>
            <a:r>
              <a:rPr lang="en-IN" sz="2000" dirty="0" smtClean="0">
                <a:latin typeface="Times New Roman" pitchFamily="18" charset="0"/>
                <a:cs typeface="Times New Roman" pitchFamily="18" charset="0"/>
              </a:rPr>
              <a:t>without which </a:t>
            </a:r>
            <a:r>
              <a:rPr lang="en-IN" sz="2000" dirty="0">
                <a:latin typeface="Times New Roman" pitchFamily="18" charset="0"/>
                <a:cs typeface="Times New Roman" pitchFamily="18" charset="0"/>
              </a:rPr>
              <a:t>it is humanly impossible to understand a single word of it; </a:t>
            </a:r>
            <a:r>
              <a:rPr lang="en-IN" sz="2000" dirty="0" smtClean="0">
                <a:latin typeface="Times New Roman" pitchFamily="18" charset="0"/>
                <a:cs typeface="Times New Roman" pitchFamily="18" charset="0"/>
              </a:rPr>
              <a:t>without these </a:t>
            </a:r>
            <a:r>
              <a:rPr lang="en-IN" sz="2000" dirty="0">
                <a:latin typeface="Times New Roman" pitchFamily="18" charset="0"/>
                <a:cs typeface="Times New Roman" pitchFamily="18" charset="0"/>
              </a:rPr>
              <a:t>one wanders about in a dark labyrinth” (Galileo 1632</a:t>
            </a:r>
            <a:r>
              <a:rPr lang="en-IN" sz="2000" dirty="0" smtClean="0">
                <a:latin typeface="Times New Roman" pitchFamily="18" charset="0"/>
                <a:cs typeface="Times New Roman" pitchFamily="18" charset="0"/>
              </a:rPr>
              <a:t>).</a:t>
            </a:r>
          </a:p>
          <a:p>
            <a:pPr marL="514350" indent="-514350">
              <a:buFont typeface="+mj-lt"/>
              <a:buAutoNum type="arabicPeriod" startAt="4"/>
            </a:pPr>
            <a:endParaRPr lang="en-IN" sz="2000" dirty="0" smtClean="0">
              <a:latin typeface="Times New Roman" pitchFamily="18" charset="0"/>
              <a:cs typeface="Times New Roman" pitchFamily="18" charset="0"/>
            </a:endParaRPr>
          </a:p>
          <a:p>
            <a:pPr marL="514350" indent="-514350">
              <a:buFont typeface="+mj-lt"/>
              <a:buAutoNum type="arabicPeriod" startAt="4"/>
            </a:pPr>
            <a:r>
              <a:rPr lang="en-IN" sz="2000" dirty="0" smtClean="0">
                <a:latin typeface="Times New Roman" pitchFamily="18" charset="0"/>
                <a:cs typeface="Times New Roman" pitchFamily="18" charset="0"/>
              </a:rPr>
              <a:t>Physics </a:t>
            </a:r>
            <a:r>
              <a:rPr lang="en-IN" sz="2000" dirty="0">
                <a:latin typeface="Times New Roman" pitchFamily="18" charset="0"/>
                <a:cs typeface="Times New Roman" pitchFamily="18" charset="0"/>
              </a:rPr>
              <a:t>with a mathematical foundation became the exemplar of </a:t>
            </a:r>
            <a:r>
              <a:rPr lang="en-IN" sz="2000" dirty="0" smtClean="0">
                <a:latin typeface="Times New Roman" pitchFamily="18" charset="0"/>
                <a:cs typeface="Times New Roman" pitchFamily="18" charset="0"/>
              </a:rPr>
              <a:t>science for </a:t>
            </a:r>
            <a:r>
              <a:rPr lang="en-IN" sz="2000" dirty="0">
                <a:latin typeface="Times New Roman" pitchFamily="18" charset="0"/>
                <a:cs typeface="Times New Roman" pitchFamily="18" charset="0"/>
              </a:rPr>
              <a:t>Galileo, Newton, and all the other greats of the Scientific </a:t>
            </a:r>
            <a:r>
              <a:rPr lang="en-IN" sz="2000" dirty="0" smtClean="0">
                <a:latin typeface="Times New Roman" pitchFamily="18" charset="0"/>
                <a:cs typeface="Times New Roman" pitchFamily="18" charset="0"/>
              </a:rPr>
              <a:t>Revolution. This </a:t>
            </a:r>
            <a:r>
              <a:rPr lang="en-IN" sz="2000" dirty="0" err="1">
                <a:latin typeface="Times New Roman" pitchFamily="18" charset="0"/>
                <a:cs typeface="Times New Roman" pitchFamily="18" charset="0"/>
              </a:rPr>
              <a:t>physicalist</a:t>
            </a:r>
            <a:r>
              <a:rPr lang="en-IN" sz="2000" dirty="0">
                <a:latin typeface="Times New Roman" pitchFamily="18" charset="0"/>
                <a:cs typeface="Times New Roman" pitchFamily="18" charset="0"/>
              </a:rPr>
              <a:t> interpretation dominated the thinking of the </a:t>
            </a:r>
            <a:r>
              <a:rPr lang="en-IN" sz="2000" dirty="0" smtClean="0">
                <a:latin typeface="Times New Roman" pitchFamily="18" charset="0"/>
                <a:cs typeface="Times New Roman" pitchFamily="18" charset="0"/>
              </a:rPr>
              <a:t>philosophers of </a:t>
            </a:r>
            <a:r>
              <a:rPr lang="en-IN" sz="2000" dirty="0">
                <a:latin typeface="Times New Roman" pitchFamily="18" charset="0"/>
                <a:cs typeface="Times New Roman" pitchFamily="18" charset="0"/>
              </a:rPr>
              <a:t>science.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C00000"/>
                </a:solidFill>
                <a:latin typeface="Times New Roman" pitchFamily="18" charset="0"/>
                <a:cs typeface="Times New Roman" pitchFamily="18" charset="0"/>
              </a:rPr>
              <a:t>Darwin and Kant</a:t>
            </a:r>
            <a:endParaRPr lang="en-IN" sz="24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dirty="0">
                <a:latin typeface="Times New Roman" pitchFamily="18" charset="0"/>
                <a:cs typeface="Times New Roman" pitchFamily="18" charset="0"/>
              </a:rPr>
              <a:t>Kant certified </a:t>
            </a:r>
            <a:r>
              <a:rPr lang="en-IN" sz="2400" dirty="0" smtClean="0">
                <a:latin typeface="Times New Roman" pitchFamily="18" charset="0"/>
                <a:cs typeface="Times New Roman" pitchFamily="18" charset="0"/>
              </a:rPr>
              <a:t>this opinion </a:t>
            </a:r>
            <a:r>
              <a:rPr lang="en-IN" sz="2400" dirty="0">
                <a:latin typeface="Times New Roman" pitchFamily="18" charset="0"/>
                <a:cs typeface="Times New Roman" pitchFamily="18" charset="0"/>
              </a:rPr>
              <a:t>by saying </a:t>
            </a:r>
            <a:r>
              <a:rPr lang="en-IN" sz="2400" b="1" i="1" dirty="0">
                <a:solidFill>
                  <a:srgbClr val="FF0066"/>
                </a:solidFill>
                <a:latin typeface="Times New Roman" pitchFamily="18" charset="0"/>
                <a:cs typeface="Times New Roman" pitchFamily="18" charset="0"/>
              </a:rPr>
              <a:t>“there is only that much genuine [</a:t>
            </a:r>
            <a:r>
              <a:rPr lang="en-IN" sz="2400" b="1" i="1" dirty="0" err="1">
                <a:solidFill>
                  <a:srgbClr val="FF0066"/>
                </a:solidFill>
                <a:latin typeface="Times New Roman" pitchFamily="18" charset="0"/>
                <a:cs typeface="Times New Roman" pitchFamily="18" charset="0"/>
              </a:rPr>
              <a:t>richtig</a:t>
            </a:r>
            <a:r>
              <a:rPr lang="en-IN" sz="2400" b="1" i="1" dirty="0">
                <a:solidFill>
                  <a:srgbClr val="FF0066"/>
                </a:solidFill>
                <a:latin typeface="Times New Roman" pitchFamily="18" charset="0"/>
                <a:cs typeface="Times New Roman" pitchFamily="18" charset="0"/>
              </a:rPr>
              <a:t>] science </a:t>
            </a:r>
            <a:r>
              <a:rPr lang="en-IN" sz="2400" b="1" i="1" dirty="0" smtClean="0">
                <a:solidFill>
                  <a:srgbClr val="FF0066"/>
                </a:solidFill>
                <a:latin typeface="Times New Roman" pitchFamily="18" charset="0"/>
                <a:cs typeface="Times New Roman" pitchFamily="18" charset="0"/>
              </a:rPr>
              <a:t>in any </a:t>
            </a:r>
            <a:r>
              <a:rPr lang="en-IN" sz="2400" b="1" i="1" dirty="0">
                <a:solidFill>
                  <a:srgbClr val="FF0066"/>
                </a:solidFill>
                <a:latin typeface="Times New Roman" pitchFamily="18" charset="0"/>
                <a:cs typeface="Times New Roman" pitchFamily="18" charset="0"/>
              </a:rPr>
              <a:t>science, as it contains mathematics.</a:t>
            </a:r>
            <a:r>
              <a:rPr lang="en-IN" sz="2400" dirty="0">
                <a:latin typeface="Times New Roman" pitchFamily="18" charset="0"/>
                <a:cs typeface="Times New Roman" pitchFamily="18" charset="0"/>
              </a:rPr>
              <a:t>” And this greatly </a:t>
            </a:r>
            <a:r>
              <a:rPr lang="en-IN" sz="2400" i="1" dirty="0" smtClean="0">
                <a:latin typeface="Times New Roman" pitchFamily="18" charset="0"/>
                <a:cs typeface="Times New Roman" pitchFamily="18" charset="0"/>
              </a:rPr>
              <a:t>exa</a:t>
            </a:r>
            <a:r>
              <a:rPr lang="en-IN" sz="2400" dirty="0" smtClean="0">
                <a:latin typeface="Times New Roman" pitchFamily="18" charset="0"/>
                <a:cs typeface="Times New Roman" pitchFamily="18" charset="0"/>
              </a:rPr>
              <a:t>ggerated evaluation </a:t>
            </a:r>
            <a:r>
              <a:rPr lang="en-IN" sz="2400" dirty="0">
                <a:latin typeface="Times New Roman" pitchFamily="18" charset="0"/>
                <a:cs typeface="Times New Roman" pitchFamily="18" charset="0"/>
              </a:rPr>
              <a:t>of physics and mathematics has dominated science until </a:t>
            </a:r>
            <a:r>
              <a:rPr lang="en-IN" sz="2400" dirty="0" smtClean="0">
                <a:latin typeface="Times New Roman" pitchFamily="18" charset="0"/>
                <a:cs typeface="Times New Roman" pitchFamily="18" charset="0"/>
              </a:rPr>
              <a:t>the present day.</a:t>
            </a:r>
          </a:p>
          <a:p>
            <a:pPr marL="514350" indent="-514350">
              <a:buFont typeface="+mj-lt"/>
              <a:buAutoNum type="arabicPeriod"/>
            </a:pPr>
            <a:r>
              <a:rPr lang="en-IN" sz="2400" dirty="0" smtClean="0">
                <a:latin typeface="Times New Roman" pitchFamily="18" charset="0"/>
                <a:cs typeface="Times New Roman" pitchFamily="18" charset="0"/>
              </a:rPr>
              <a:t>What </a:t>
            </a:r>
            <a:r>
              <a:rPr lang="en-IN" sz="2400" dirty="0">
                <a:latin typeface="Times New Roman" pitchFamily="18" charset="0"/>
                <a:cs typeface="Times New Roman" pitchFamily="18" charset="0"/>
              </a:rPr>
              <a:t>would be the scientific status of Darwin’s </a:t>
            </a:r>
            <a:r>
              <a:rPr lang="en-IN" sz="2400" b="1" i="1" dirty="0">
                <a:solidFill>
                  <a:srgbClr val="FF0000"/>
                </a:solidFill>
                <a:latin typeface="Times New Roman" pitchFamily="18" charset="0"/>
                <a:cs typeface="Times New Roman" pitchFamily="18" charset="0"/>
              </a:rPr>
              <a:t>Origin </a:t>
            </a:r>
            <a:r>
              <a:rPr lang="en-IN" sz="2400" b="1" i="1" dirty="0" smtClean="0">
                <a:solidFill>
                  <a:srgbClr val="FF0000"/>
                </a:solidFill>
                <a:latin typeface="Times New Roman" pitchFamily="18" charset="0"/>
                <a:cs typeface="Times New Roman" pitchFamily="18" charset="0"/>
              </a:rPr>
              <a:t>of Species </a:t>
            </a:r>
            <a:r>
              <a:rPr lang="en-IN" sz="2400" b="1" i="1" dirty="0">
                <a:solidFill>
                  <a:srgbClr val="FF0000"/>
                </a:solidFill>
                <a:latin typeface="Times New Roman" pitchFamily="18" charset="0"/>
                <a:cs typeface="Times New Roman" pitchFamily="18" charset="0"/>
              </a:rPr>
              <a:t>(1859), which contains not a single mathematical formula </a:t>
            </a:r>
            <a:r>
              <a:rPr lang="en-IN" sz="2400" b="1" i="1" dirty="0" smtClean="0">
                <a:solidFill>
                  <a:srgbClr val="FF0000"/>
                </a:solidFill>
                <a:latin typeface="Times New Roman" pitchFamily="18" charset="0"/>
                <a:cs typeface="Times New Roman" pitchFamily="18" charset="0"/>
              </a:rPr>
              <a:t>a</a:t>
            </a:r>
            <a:r>
              <a:rPr lang="en-IN" sz="2400" i="1" dirty="0" smtClean="0">
                <a:latin typeface="Times New Roman" pitchFamily="18" charset="0"/>
                <a:cs typeface="Times New Roman" pitchFamily="18" charset="0"/>
              </a:rPr>
              <a:t>nd </a:t>
            </a:r>
            <a:r>
              <a:rPr lang="en-IN" sz="2400" dirty="0" smtClean="0">
                <a:latin typeface="Times New Roman" pitchFamily="18" charset="0"/>
                <a:cs typeface="Times New Roman" pitchFamily="18" charset="0"/>
              </a:rPr>
              <a:t>only </a:t>
            </a:r>
            <a:r>
              <a:rPr lang="en-IN" sz="2400" dirty="0">
                <a:latin typeface="Times New Roman" pitchFamily="18" charset="0"/>
                <a:cs typeface="Times New Roman" pitchFamily="18" charset="0"/>
              </a:rPr>
              <a:t>a single </a:t>
            </a:r>
            <a:r>
              <a:rPr lang="en-IN" sz="2400" dirty="0" err="1">
                <a:latin typeface="Times New Roman" pitchFamily="18" charset="0"/>
                <a:cs typeface="Times New Roman" pitchFamily="18" charset="0"/>
              </a:rPr>
              <a:t>phylogenetic</a:t>
            </a:r>
            <a:r>
              <a:rPr lang="en-IN" sz="2400" dirty="0">
                <a:latin typeface="Times New Roman" pitchFamily="18" charset="0"/>
                <a:cs typeface="Times New Roman" pitchFamily="18" charset="0"/>
              </a:rPr>
              <a:t> diagram (not a geometric figure) if Kant </a:t>
            </a:r>
            <a:r>
              <a:rPr lang="en-IN" sz="2400" dirty="0" smtClean="0">
                <a:latin typeface="Times New Roman" pitchFamily="18" charset="0"/>
                <a:cs typeface="Times New Roman" pitchFamily="18" charset="0"/>
              </a:rPr>
              <a:t>had been </a:t>
            </a:r>
            <a:r>
              <a:rPr lang="en-IN" sz="2400" dirty="0">
                <a:latin typeface="Times New Roman" pitchFamily="18" charset="0"/>
                <a:cs typeface="Times New Roman" pitchFamily="18" charset="0"/>
              </a:rPr>
              <a:t>right?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FF0000"/>
                </a:solidFill>
                <a:latin typeface="Times New Roman" pitchFamily="18" charset="0"/>
                <a:cs typeface="Times New Roman" pitchFamily="18" charset="0"/>
              </a:rPr>
              <a:t>A proliferation of sciences</a:t>
            </a:r>
            <a:br>
              <a:rPr lang="en-IN" sz="2400" b="1" dirty="0" smtClean="0">
                <a:solidFill>
                  <a:srgbClr val="FF0000"/>
                </a:solidFill>
                <a:latin typeface="Times New Roman" pitchFamily="18" charset="0"/>
                <a:cs typeface="Times New Roman" pitchFamily="18" charset="0"/>
              </a:rPr>
            </a:br>
            <a:endParaRPr lang="en-IN"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Beginning with the sixteenth century, the scientific revolution was accompanied by the origin of several other sciences, which included historical sciences such as cosmology and geology and various fields traditionally considered parts of the humanities, such as psychology, anthropology, linguistics, philology, and history. </a:t>
            </a:r>
          </a:p>
          <a:p>
            <a:r>
              <a:rPr lang="en-IN" sz="2400" dirty="0" smtClean="0">
                <a:latin typeface="Times New Roman" pitchFamily="18" charset="0"/>
                <a:cs typeface="Times New Roman" pitchFamily="18" charset="0"/>
              </a:rPr>
              <a:t>They all became increasingly scientific in the ensuing centuries. This was particularly true for research eventually combined under the name biology.</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C00000"/>
                </a:solidFill>
                <a:latin typeface="Times New Roman" pitchFamily="18" charset="0"/>
                <a:cs typeface="Times New Roman" pitchFamily="18" charset="0"/>
              </a:rPr>
              <a:t>Philosophy of Biology</a:t>
            </a:r>
            <a:endParaRPr lang="en-IN" sz="24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929411"/>
          </a:xfrm>
        </p:spPr>
        <p:txBody>
          <a:bodyPr>
            <a:normAutofit fontScale="70000" lnSpcReduction="20000"/>
          </a:bodyPr>
          <a:lstStyle/>
          <a:p>
            <a:pPr marL="514350" indent="-514350">
              <a:buFont typeface="+mj-lt"/>
              <a:buAutoNum type="arabicPeriod"/>
            </a:pPr>
            <a:r>
              <a:rPr lang="en-IN" dirty="0" smtClean="0">
                <a:latin typeface="Times New Roman" pitchFamily="18" charset="0"/>
                <a:cs typeface="Times New Roman" pitchFamily="18" charset="0"/>
              </a:rPr>
              <a:t>Philosophers </a:t>
            </a:r>
            <a:r>
              <a:rPr lang="en-IN" dirty="0">
                <a:latin typeface="Times New Roman" pitchFamily="18" charset="0"/>
                <a:cs typeface="Times New Roman" pitchFamily="18" charset="0"/>
              </a:rPr>
              <a:t>of science have </a:t>
            </a:r>
            <a:r>
              <a:rPr lang="en-IN" dirty="0" smtClean="0">
                <a:latin typeface="Times New Roman" pitchFamily="18" charset="0"/>
                <a:cs typeface="Times New Roman" pitchFamily="18" charset="0"/>
              </a:rPr>
              <a:t>published</a:t>
            </a:r>
            <a:r>
              <a:rPr lang="en-IN" dirty="0">
                <a:latin typeface="Times New Roman" pitchFamily="18" charset="0"/>
                <a:cs typeface="Times New Roman" pitchFamily="18" charset="0"/>
              </a:rPr>
              <a:t> a </a:t>
            </a:r>
            <a:r>
              <a:rPr lang="en-IN" b="1" u="sng" dirty="0">
                <a:solidFill>
                  <a:srgbClr val="FF0066"/>
                </a:solidFill>
                <a:latin typeface="Times New Roman" pitchFamily="18" charset="0"/>
                <a:cs typeface="Times New Roman" pitchFamily="18" charset="0"/>
              </a:rPr>
              <a:t>Philosophy of Biology strictly based on the conceptual framework of </a:t>
            </a:r>
            <a:r>
              <a:rPr lang="en-IN" b="1" u="sng" dirty="0" smtClean="0">
                <a:solidFill>
                  <a:srgbClr val="FF0066"/>
                </a:solidFill>
                <a:latin typeface="Times New Roman" pitchFamily="18" charset="0"/>
                <a:cs typeface="Times New Roman" pitchFamily="18" charset="0"/>
              </a:rPr>
              <a:t>the classical </a:t>
            </a:r>
            <a:r>
              <a:rPr lang="en-IN" b="1" u="sng" dirty="0">
                <a:solidFill>
                  <a:srgbClr val="FF0066"/>
                </a:solidFill>
                <a:latin typeface="Times New Roman" pitchFamily="18" charset="0"/>
                <a:cs typeface="Times New Roman" pitchFamily="18" charset="0"/>
              </a:rPr>
              <a:t>physical sciences (e.g., </a:t>
            </a:r>
            <a:r>
              <a:rPr lang="en-IN" b="1" u="sng" dirty="0" err="1">
                <a:solidFill>
                  <a:srgbClr val="FF0066"/>
                </a:solidFill>
                <a:latin typeface="Times New Roman" pitchFamily="18" charset="0"/>
                <a:cs typeface="Times New Roman" pitchFamily="18" charset="0"/>
              </a:rPr>
              <a:t>Kitcher</a:t>
            </a:r>
            <a:r>
              <a:rPr lang="en-IN" b="1" u="sng" dirty="0">
                <a:solidFill>
                  <a:srgbClr val="FF0066"/>
                </a:solidFill>
                <a:latin typeface="Times New Roman" pitchFamily="18" charset="0"/>
                <a:cs typeface="Times New Roman" pitchFamily="18" charset="0"/>
              </a:rPr>
              <a:t> 1984, Ruse 1973, </a:t>
            </a:r>
            <a:r>
              <a:rPr lang="en-IN" b="1" u="sng" dirty="0" smtClean="0">
                <a:solidFill>
                  <a:srgbClr val="FF0066"/>
                </a:solidFill>
                <a:latin typeface="Times New Roman" pitchFamily="18" charset="0"/>
                <a:cs typeface="Times New Roman" pitchFamily="18" charset="0"/>
              </a:rPr>
              <a:t>Rosenberg1985</a:t>
            </a:r>
            <a:r>
              <a:rPr lang="en-IN" b="1" u="sng" dirty="0">
                <a:solidFill>
                  <a:srgbClr val="FF0066"/>
                </a:solidFill>
                <a:latin typeface="Times New Roman" pitchFamily="18" charset="0"/>
                <a:cs typeface="Times New Roman" pitchFamily="18" charset="0"/>
              </a:rPr>
              <a:t>) while ignoring the autonomous aspects of </a:t>
            </a:r>
            <a:r>
              <a:rPr lang="en-IN" b="1" u="sng" dirty="0" smtClean="0">
                <a:solidFill>
                  <a:srgbClr val="FF0066"/>
                </a:solidFill>
                <a:latin typeface="Times New Roman" pitchFamily="18" charset="0"/>
                <a:cs typeface="Times New Roman" pitchFamily="18" charset="0"/>
              </a:rPr>
              <a:t>biology.</a:t>
            </a:r>
          </a:p>
          <a:p>
            <a:pPr marL="514350" indent="-514350">
              <a:buFont typeface="+mj-lt"/>
              <a:buAutoNum type="arabicPeriod"/>
            </a:pPr>
            <a:r>
              <a:rPr lang="en-IN" b="1" u="sng" dirty="0" smtClean="0">
                <a:solidFill>
                  <a:srgbClr val="C00000"/>
                </a:solidFill>
                <a:latin typeface="Times New Roman" pitchFamily="18" charset="0"/>
                <a:cs typeface="Times New Roman" pitchFamily="18" charset="0"/>
              </a:rPr>
              <a:t>God </a:t>
            </a:r>
            <a:r>
              <a:rPr lang="en-IN" b="1" u="sng" dirty="0">
                <a:solidFill>
                  <a:srgbClr val="C00000"/>
                </a:solidFill>
                <a:latin typeface="Times New Roman" pitchFamily="18" charset="0"/>
                <a:cs typeface="Times New Roman" pitchFamily="18" charset="0"/>
              </a:rPr>
              <a:t>was the creator of this world </a:t>
            </a:r>
            <a:r>
              <a:rPr lang="en-IN" dirty="0">
                <a:latin typeface="Times New Roman" pitchFamily="18" charset="0"/>
                <a:cs typeface="Times New Roman" pitchFamily="18" charset="0"/>
              </a:rPr>
              <a:t>and either directly or through </a:t>
            </a:r>
            <a:r>
              <a:rPr lang="en-IN" dirty="0" smtClean="0">
                <a:latin typeface="Times New Roman" pitchFamily="18" charset="0"/>
                <a:cs typeface="Times New Roman" pitchFamily="18" charset="0"/>
              </a:rPr>
              <a:t>his laws </a:t>
            </a:r>
            <a:r>
              <a:rPr lang="en-IN" dirty="0">
                <a:latin typeface="Times New Roman" pitchFamily="18" charset="0"/>
                <a:cs typeface="Times New Roman" pitchFamily="18" charset="0"/>
              </a:rPr>
              <a:t>he was responsible for everything that existed and occurred. </a:t>
            </a:r>
            <a:r>
              <a:rPr lang="en-IN" b="1" u="sng" dirty="0" smtClean="0">
                <a:solidFill>
                  <a:srgbClr val="FF0066"/>
                </a:solidFill>
                <a:latin typeface="Times New Roman" pitchFamily="18" charset="0"/>
                <a:cs typeface="Times New Roman" pitchFamily="18" charset="0"/>
              </a:rPr>
              <a:t>Science for </a:t>
            </a:r>
            <a:r>
              <a:rPr lang="en-IN" b="1" u="sng" dirty="0">
                <a:solidFill>
                  <a:srgbClr val="FF0066"/>
                </a:solidFill>
                <a:latin typeface="Times New Roman" pitchFamily="18" charset="0"/>
                <a:cs typeface="Times New Roman" pitchFamily="18" charset="0"/>
              </a:rPr>
              <a:t>Galileo and his followers was not an alternative to religion but </a:t>
            </a:r>
            <a:r>
              <a:rPr lang="en-IN" b="1" u="sng" dirty="0" smtClean="0">
                <a:solidFill>
                  <a:srgbClr val="FF0066"/>
                </a:solidFill>
                <a:latin typeface="Times New Roman" pitchFamily="18" charset="0"/>
                <a:cs typeface="Times New Roman" pitchFamily="18" charset="0"/>
              </a:rPr>
              <a:t>an inseparable </a:t>
            </a:r>
            <a:r>
              <a:rPr lang="en-IN" b="1" u="sng" dirty="0">
                <a:solidFill>
                  <a:srgbClr val="FF0066"/>
                </a:solidFill>
                <a:latin typeface="Times New Roman" pitchFamily="18" charset="0"/>
                <a:cs typeface="Times New Roman" pitchFamily="18" charset="0"/>
              </a:rPr>
              <a:t>part of it</a:t>
            </a:r>
            <a:r>
              <a:rPr lang="en-IN" dirty="0">
                <a:latin typeface="Times New Roman" pitchFamily="18" charset="0"/>
                <a:cs typeface="Times New Roman" pitchFamily="18" charset="0"/>
              </a:rPr>
              <a:t>, and this remained true from the sixteenth </a:t>
            </a:r>
            <a:r>
              <a:rPr lang="en-IN" dirty="0" smtClean="0">
                <a:latin typeface="Times New Roman" pitchFamily="18" charset="0"/>
                <a:cs typeface="Times New Roman" pitchFamily="18" charset="0"/>
              </a:rPr>
              <a:t>century to </a:t>
            </a:r>
            <a:r>
              <a:rPr lang="en-IN" dirty="0">
                <a:latin typeface="Times New Roman" pitchFamily="18" charset="0"/>
                <a:cs typeface="Times New Roman" pitchFamily="18" charset="0"/>
              </a:rPr>
              <a:t>the first half of the nineteenth century and was accepted by the </a:t>
            </a:r>
            <a:r>
              <a:rPr lang="en-IN" dirty="0" smtClean="0">
                <a:latin typeface="Times New Roman" pitchFamily="18" charset="0"/>
                <a:cs typeface="Times New Roman" pitchFamily="18" charset="0"/>
              </a:rPr>
              <a:t>great philosophers </a:t>
            </a:r>
            <a:r>
              <a:rPr lang="en-IN" dirty="0">
                <a:latin typeface="Times New Roman" pitchFamily="18" charset="0"/>
                <a:cs typeface="Times New Roman" pitchFamily="18" charset="0"/>
              </a:rPr>
              <a:t>of that period including </a:t>
            </a:r>
            <a:r>
              <a:rPr lang="en-IN" dirty="0" smtClean="0">
                <a:latin typeface="Times New Roman" pitchFamily="18" charset="0"/>
                <a:cs typeface="Times New Roman" pitchFamily="18" charset="0"/>
              </a:rPr>
              <a:t>Kant</a:t>
            </a:r>
          </a:p>
          <a:p>
            <a:pPr marL="514350" indent="-514350">
              <a:buFont typeface="+mj-lt"/>
              <a:buAutoNum type="arabicPeriod"/>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vigorously </a:t>
            </a:r>
            <a:r>
              <a:rPr lang="en-IN" dirty="0" smtClean="0">
                <a:latin typeface="Times New Roman" pitchFamily="18" charset="0"/>
                <a:cs typeface="Times New Roman" pitchFamily="18" charset="0"/>
              </a:rPr>
              <a:t>expanding science </a:t>
            </a:r>
            <a:r>
              <a:rPr lang="en-IN" dirty="0">
                <a:latin typeface="Times New Roman" pitchFamily="18" charset="0"/>
                <a:cs typeface="Times New Roman" pitchFamily="18" charset="0"/>
              </a:rPr>
              <a:t>of the eighteenth and early </a:t>
            </a:r>
            <a:r>
              <a:rPr lang="en-IN" b="1" i="1" dirty="0">
                <a:solidFill>
                  <a:srgbClr val="FF0066"/>
                </a:solidFill>
                <a:latin typeface="Times New Roman" pitchFamily="18" charset="0"/>
                <a:cs typeface="Times New Roman" pitchFamily="18" charset="0"/>
              </a:rPr>
              <a:t>nineteenth centuries was able to </a:t>
            </a:r>
            <a:r>
              <a:rPr lang="en-IN" b="1" i="1" dirty="0" smtClean="0">
                <a:solidFill>
                  <a:srgbClr val="FF0066"/>
                </a:solidFill>
                <a:latin typeface="Times New Roman" pitchFamily="18" charset="0"/>
                <a:cs typeface="Times New Roman" pitchFamily="18" charset="0"/>
              </a:rPr>
              <a:t>find a </a:t>
            </a:r>
            <a:r>
              <a:rPr lang="en-IN" b="1" i="1" dirty="0">
                <a:solidFill>
                  <a:srgbClr val="FF0066"/>
                </a:solidFill>
                <a:latin typeface="Times New Roman" pitchFamily="18" charset="0"/>
                <a:cs typeface="Times New Roman" pitchFamily="18" charset="0"/>
              </a:rPr>
              <a:t>natural explanation for one phenomenon after the other </a:t>
            </a:r>
            <a:r>
              <a:rPr lang="en-IN" b="1" i="1" dirty="0">
                <a:solidFill>
                  <a:srgbClr val="FF0066"/>
                </a:solidFill>
              </a:rPr>
              <a:t>that </a:t>
            </a:r>
            <a:r>
              <a:rPr lang="en-IN" b="1" i="1" dirty="0" smtClean="0">
                <a:solidFill>
                  <a:srgbClr val="FF0066"/>
                </a:solidFill>
              </a:rPr>
              <a:t>previously had </a:t>
            </a:r>
            <a:r>
              <a:rPr lang="en-IN" b="1" i="1" dirty="0">
                <a:solidFill>
                  <a:srgbClr val="FF0066"/>
                </a:solidFill>
              </a:rPr>
              <a:t>required invoking God’s presence.</a:t>
            </a:r>
            <a:endParaRPr lang="en-IN" b="1" i="1" dirty="0" smtClean="0">
              <a:solidFill>
                <a:srgbClr val="FF0066"/>
              </a:solidFill>
            </a:endParaRPr>
          </a:p>
          <a:p>
            <a:pPr marL="514350" indent="-514350">
              <a:buFont typeface="+mj-lt"/>
              <a:buAutoNum type="arabicPeriod"/>
            </a:pPr>
            <a:endParaRPr lang="en-IN" dirty="0"/>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FF0066"/>
                </a:solidFill>
                <a:latin typeface="Times New Roman" pitchFamily="18" charset="0"/>
                <a:cs typeface="Times New Roman" pitchFamily="18" charset="0"/>
              </a:rPr>
              <a:t>Aristotle father of biology</a:t>
            </a:r>
            <a:endParaRPr lang="en-IN" sz="2400" b="1" dirty="0">
              <a:solidFill>
                <a:srgbClr val="FF0066"/>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sz="2800" dirty="0" smtClean="0">
                <a:latin typeface="Times New Roman" pitchFamily="18" charset="0"/>
                <a:cs typeface="Times New Roman" pitchFamily="18" charset="0"/>
              </a:rPr>
              <a:t>Historians </a:t>
            </a:r>
            <a:r>
              <a:rPr lang="en-IN" sz="2800" dirty="0">
                <a:latin typeface="Times New Roman" pitchFamily="18" charset="0"/>
                <a:cs typeface="Times New Roman" pitchFamily="18" charset="0"/>
              </a:rPr>
              <a:t>of physics traditionally have </a:t>
            </a:r>
            <a:r>
              <a:rPr lang="en-IN" sz="2800" dirty="0" smtClean="0">
                <a:latin typeface="Times New Roman" pitchFamily="18" charset="0"/>
                <a:cs typeface="Times New Roman" pitchFamily="18" charset="0"/>
              </a:rPr>
              <a:t>exaggerated the </a:t>
            </a:r>
            <a:r>
              <a:rPr lang="en-IN" sz="2800" dirty="0">
                <a:latin typeface="Times New Roman" pitchFamily="18" charset="0"/>
                <a:cs typeface="Times New Roman" pitchFamily="18" charset="0"/>
              </a:rPr>
              <a:t>importance of the great discoveries in physics in the </a:t>
            </a:r>
            <a:r>
              <a:rPr lang="en-IN" sz="2800" dirty="0" smtClean="0">
                <a:latin typeface="Times New Roman" pitchFamily="18" charset="0"/>
                <a:cs typeface="Times New Roman" pitchFamily="18" charset="0"/>
              </a:rPr>
              <a:t>1920s </a:t>
            </a:r>
            <a:r>
              <a:rPr lang="fr-FR" sz="2800" dirty="0" smtClean="0">
                <a:latin typeface="Times New Roman" pitchFamily="18" charset="0"/>
                <a:cs typeface="Times New Roman" pitchFamily="18" charset="0"/>
              </a:rPr>
              <a:t>(quantum </a:t>
            </a:r>
            <a:r>
              <a:rPr lang="fr-FR" sz="2800" dirty="0" err="1">
                <a:latin typeface="Times New Roman" pitchFamily="18" charset="0"/>
                <a:cs typeface="Times New Roman" pitchFamily="18" charset="0"/>
              </a:rPr>
              <a:t>mechanics</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relativity</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elementary</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particle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physics</a:t>
            </a:r>
            <a:r>
              <a:rPr lang="fr-FR" sz="2800" dirty="0">
                <a:latin typeface="Times New Roman" pitchFamily="18" charset="0"/>
                <a:cs typeface="Times New Roman" pitchFamily="18" charset="0"/>
              </a:rPr>
              <a:t>, etc</a:t>
            </a:r>
            <a:r>
              <a:rPr lang="fr-FR" sz="2800" dirty="0" smtClean="0">
                <a:latin typeface="Times New Roman" pitchFamily="18" charset="0"/>
                <a:cs typeface="Times New Roman" pitchFamily="18" charset="0"/>
              </a:rPr>
              <a:t>.).</a:t>
            </a:r>
          </a:p>
          <a:p>
            <a:pPr marL="514350" indent="-514350">
              <a:buFont typeface="+mj-lt"/>
              <a:buAutoNum type="arabicPeriod"/>
            </a:pPr>
            <a:r>
              <a:rPr lang="en-IN" sz="2800" dirty="0" smtClean="0">
                <a:latin typeface="Times New Roman" pitchFamily="18" charset="0"/>
                <a:cs typeface="Times New Roman" pitchFamily="18" charset="0"/>
              </a:rPr>
              <a:t>Aristotle </a:t>
            </a:r>
            <a:r>
              <a:rPr lang="en-IN" sz="2800" dirty="0">
                <a:latin typeface="Times New Roman" pitchFamily="18" charset="0"/>
                <a:cs typeface="Times New Roman" pitchFamily="18" charset="0"/>
              </a:rPr>
              <a:t>in the fourth century </a:t>
            </a:r>
            <a:r>
              <a:rPr lang="en-IN" sz="2800" dirty="0" err="1">
                <a:latin typeface="Times New Roman" pitchFamily="18" charset="0"/>
                <a:cs typeface="Times New Roman" pitchFamily="18" charset="0"/>
              </a:rPr>
              <a:t>b.c</a:t>
            </a:r>
            <a:r>
              <a:rPr lang="en-IN" sz="2800" dirty="0">
                <a:latin typeface="Times New Roman" pitchFamily="18" charset="0"/>
                <a:cs typeface="Times New Roman" pitchFamily="18" charset="0"/>
              </a:rPr>
              <a:t>. had produced a remarkable </a:t>
            </a:r>
            <a:r>
              <a:rPr lang="en-IN" sz="2800" dirty="0" smtClean="0">
                <a:latin typeface="Times New Roman" pitchFamily="18" charset="0"/>
                <a:cs typeface="Times New Roman" pitchFamily="18" charset="0"/>
              </a:rPr>
              <a:t>contribution to </a:t>
            </a:r>
            <a:r>
              <a:rPr lang="en-IN" sz="2800" dirty="0">
                <a:latin typeface="Times New Roman" pitchFamily="18" charset="0"/>
                <a:cs typeface="Times New Roman" pitchFamily="18" charset="0"/>
              </a:rPr>
              <a:t>biology, particularly to its methodology and principles. </a:t>
            </a:r>
            <a:r>
              <a:rPr lang="en-IN" sz="2800" dirty="0" smtClean="0">
                <a:latin typeface="Times New Roman" pitchFamily="18" charset="0"/>
                <a:cs typeface="Times New Roman" pitchFamily="18" charset="0"/>
              </a:rPr>
              <a:t>Even though </a:t>
            </a:r>
            <a:r>
              <a:rPr lang="en-IN" sz="2800" dirty="0">
                <a:latin typeface="Times New Roman" pitchFamily="18" charset="0"/>
                <a:cs typeface="Times New Roman" pitchFamily="18" charset="0"/>
              </a:rPr>
              <a:t>a few additional interesting discoveries were later made in </a:t>
            </a:r>
            <a:r>
              <a:rPr lang="en-IN" sz="2800" dirty="0" smtClean="0">
                <a:latin typeface="Times New Roman" pitchFamily="18" charset="0"/>
                <a:cs typeface="Times New Roman" pitchFamily="18" charset="0"/>
              </a:rPr>
              <a:t>the Hellenic </a:t>
            </a:r>
            <a:r>
              <a:rPr lang="en-IN" sz="2800" dirty="0">
                <a:latin typeface="Times New Roman" pitchFamily="18" charset="0"/>
                <a:cs typeface="Times New Roman" pitchFamily="18" charset="0"/>
              </a:rPr>
              <a:t>period and by Galen and his school, biology remained </a:t>
            </a:r>
            <a:r>
              <a:rPr lang="en-IN" sz="2800" dirty="0" smtClean="0">
                <a:latin typeface="Times New Roman" pitchFamily="18" charset="0"/>
                <a:cs typeface="Times New Roman" pitchFamily="18" charset="0"/>
              </a:rPr>
              <a:t>more or </a:t>
            </a:r>
            <a:r>
              <a:rPr lang="en-IN" sz="2800" dirty="0">
                <a:latin typeface="Times New Roman" pitchFamily="18" charset="0"/>
                <a:cs typeface="Times New Roman" pitchFamily="18" charset="0"/>
              </a:rPr>
              <a:t>less dormant until the sixteenth century.</a:t>
            </a:r>
            <a:endParaRPr lang="fr-FR" sz="2800" dirty="0" smtClean="0">
              <a:latin typeface="Times New Roman" pitchFamily="18" charset="0"/>
              <a:cs typeface="Times New Roman" pitchFamily="18" charset="0"/>
            </a:endParaRPr>
          </a:p>
          <a:p>
            <a:pPr marL="514350" indent="-514350">
              <a:buFont typeface="+mj-lt"/>
              <a:buAutoNum type="arabicPeriod"/>
            </a:pPr>
            <a:endParaRPr lang="fr-FR" dirty="0"/>
          </a:p>
          <a:p>
            <a:pPr marL="514350"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C00000"/>
                </a:solidFill>
                <a:latin typeface="Times New Roman" pitchFamily="18" charset="0"/>
                <a:cs typeface="Times New Roman" pitchFamily="18" charset="0"/>
              </a:rPr>
              <a:t>Medical Schools</a:t>
            </a:r>
            <a:endParaRPr lang="en-IN" sz="24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dirty="0">
                <a:latin typeface="Times New Roman" pitchFamily="18" charset="0"/>
                <a:cs typeface="Times New Roman" pitchFamily="18" charset="0"/>
              </a:rPr>
              <a:t>The medical schools </a:t>
            </a:r>
            <a:r>
              <a:rPr lang="en-IN" sz="2400" dirty="0" smtClean="0">
                <a:latin typeface="Times New Roman" pitchFamily="18" charset="0"/>
                <a:cs typeface="Times New Roman" pitchFamily="18" charset="0"/>
              </a:rPr>
              <a:t>from the </a:t>
            </a:r>
            <a:r>
              <a:rPr lang="en-IN" sz="2400" dirty="0">
                <a:latin typeface="Times New Roman" pitchFamily="18" charset="0"/>
                <a:cs typeface="Times New Roman" pitchFamily="18" charset="0"/>
              </a:rPr>
              <a:t>sixteenth century on were beginning to make advances in </a:t>
            </a:r>
            <a:r>
              <a:rPr lang="en-IN" sz="2400" dirty="0" smtClean="0">
                <a:latin typeface="Times New Roman" pitchFamily="18" charset="0"/>
                <a:cs typeface="Times New Roman" pitchFamily="18" charset="0"/>
              </a:rPr>
              <a:t>anatomy, embryology</a:t>
            </a:r>
            <a:r>
              <a:rPr lang="en-IN" sz="2400" dirty="0">
                <a:latin typeface="Times New Roman" pitchFamily="18" charset="0"/>
                <a:cs typeface="Times New Roman" pitchFamily="18" charset="0"/>
              </a:rPr>
              <a:t>, and physiology; at the same time, </a:t>
            </a:r>
            <a:r>
              <a:rPr lang="en-IN" sz="2400" b="1" i="1" u="sng" dirty="0">
                <a:solidFill>
                  <a:srgbClr val="00B050"/>
                </a:solidFill>
                <a:latin typeface="Times New Roman" pitchFamily="18" charset="0"/>
                <a:cs typeface="Times New Roman" pitchFamily="18" charset="0"/>
              </a:rPr>
              <a:t>natural history, in </a:t>
            </a:r>
            <a:r>
              <a:rPr lang="en-IN" sz="2400" b="1" i="1" u="sng" dirty="0" smtClean="0">
                <a:solidFill>
                  <a:srgbClr val="00B050"/>
                </a:solidFill>
                <a:latin typeface="Times New Roman" pitchFamily="18" charset="0"/>
                <a:cs typeface="Times New Roman" pitchFamily="18" charset="0"/>
              </a:rPr>
              <a:t>the broadest </a:t>
            </a:r>
            <a:r>
              <a:rPr lang="en-IN" sz="2400" b="1" i="1" u="sng" dirty="0">
                <a:solidFill>
                  <a:srgbClr val="00B050"/>
                </a:solidFill>
                <a:latin typeface="Times New Roman" pitchFamily="18" charset="0"/>
                <a:cs typeface="Times New Roman" pitchFamily="18" charset="0"/>
              </a:rPr>
              <a:t>sense of the word, was equally furthered by natural </a:t>
            </a:r>
            <a:r>
              <a:rPr lang="en-IN" sz="2400" b="1" i="1" u="sng" dirty="0" smtClean="0">
                <a:solidFill>
                  <a:srgbClr val="00B050"/>
                </a:solidFill>
                <a:latin typeface="Times New Roman" pitchFamily="18" charset="0"/>
                <a:cs typeface="Times New Roman" pitchFamily="18" charset="0"/>
              </a:rPr>
              <a:t>theologians like </a:t>
            </a:r>
            <a:r>
              <a:rPr lang="en-IN" sz="2400" b="1" i="1" u="sng" dirty="0">
                <a:solidFill>
                  <a:srgbClr val="00B050"/>
                </a:solidFill>
                <a:latin typeface="Times New Roman" pitchFamily="18" charset="0"/>
                <a:cs typeface="Times New Roman" pitchFamily="18" charset="0"/>
              </a:rPr>
              <a:t>Ray, </a:t>
            </a:r>
            <a:r>
              <a:rPr lang="en-IN" sz="2400" b="1" i="1" u="sng" dirty="0" err="1">
                <a:solidFill>
                  <a:srgbClr val="00B050"/>
                </a:solidFill>
                <a:latin typeface="Times New Roman" pitchFamily="18" charset="0"/>
                <a:cs typeface="Times New Roman" pitchFamily="18" charset="0"/>
              </a:rPr>
              <a:t>Derham</a:t>
            </a:r>
            <a:r>
              <a:rPr lang="en-IN" sz="2400" b="1" i="1" u="sng" dirty="0">
                <a:solidFill>
                  <a:srgbClr val="00B050"/>
                </a:solidFill>
                <a:latin typeface="Times New Roman" pitchFamily="18" charset="0"/>
                <a:cs typeface="Times New Roman" pitchFamily="18" charset="0"/>
              </a:rPr>
              <a:t>, and Paley; by naturalists </a:t>
            </a:r>
            <a:r>
              <a:rPr lang="en-IN" sz="2400" dirty="0">
                <a:latin typeface="Times New Roman" pitchFamily="18" charset="0"/>
                <a:cs typeface="Times New Roman" pitchFamily="18" charset="0"/>
              </a:rPr>
              <a:t>like Buffon and </a:t>
            </a:r>
            <a:r>
              <a:rPr lang="en-IN" sz="2400" dirty="0" smtClean="0">
                <a:latin typeface="Times New Roman" pitchFamily="18" charset="0"/>
                <a:cs typeface="Times New Roman" pitchFamily="18" charset="0"/>
              </a:rPr>
              <a:t>Linnaeus; and </a:t>
            </a:r>
            <a:r>
              <a:rPr lang="en-IN" sz="2400" dirty="0">
                <a:latin typeface="Times New Roman" pitchFamily="18" charset="0"/>
                <a:cs typeface="Times New Roman" pitchFamily="18" charset="0"/>
              </a:rPr>
              <a:t>by numerous lay </a:t>
            </a:r>
            <a:r>
              <a:rPr lang="en-IN" sz="2400" dirty="0" smtClean="0">
                <a:latin typeface="Times New Roman" pitchFamily="18" charset="0"/>
                <a:cs typeface="Times New Roman" pitchFamily="18" charset="0"/>
              </a:rPr>
              <a:t>naturalists.</a:t>
            </a:r>
          </a:p>
          <a:p>
            <a:pPr marL="514350" indent="-514350">
              <a:buFont typeface="+mj-lt"/>
              <a:buAutoNum type="arabicPeriod"/>
            </a:pPr>
            <a:r>
              <a:rPr lang="en-IN" sz="2400" b="1" i="1" dirty="0" smtClean="0">
                <a:solidFill>
                  <a:srgbClr val="FF0066"/>
                </a:solidFill>
                <a:latin typeface="Times New Roman" pitchFamily="18" charset="0"/>
                <a:cs typeface="Times New Roman" pitchFamily="18" charset="0"/>
              </a:rPr>
              <a:t>In </a:t>
            </a:r>
            <a:r>
              <a:rPr lang="en-IN" sz="2400" b="1" i="1" dirty="0">
                <a:solidFill>
                  <a:srgbClr val="FF0066"/>
                </a:solidFill>
                <a:latin typeface="Times New Roman" pitchFamily="18" charset="0"/>
                <a:cs typeface="Times New Roman" pitchFamily="18" charset="0"/>
              </a:rPr>
              <a:t>the seventeenth and eighteenth centuries </a:t>
            </a:r>
            <a:r>
              <a:rPr lang="en-IN" sz="2400" b="1" i="1" dirty="0" smtClean="0">
                <a:solidFill>
                  <a:srgbClr val="FF0066"/>
                </a:solidFill>
                <a:latin typeface="Times New Roman" pitchFamily="18" charset="0"/>
                <a:cs typeface="Times New Roman" pitchFamily="18" charset="0"/>
              </a:rPr>
              <a:t>students of </a:t>
            </a:r>
            <a:r>
              <a:rPr lang="en-IN" sz="2400" b="1" i="1" dirty="0">
                <a:solidFill>
                  <a:srgbClr val="FF0066"/>
                </a:solidFill>
                <a:latin typeface="Times New Roman" pitchFamily="18" charset="0"/>
                <a:cs typeface="Times New Roman" pitchFamily="18" charset="0"/>
              </a:rPr>
              <a:t>the living world, both at the medical schools and among the </a:t>
            </a:r>
            <a:r>
              <a:rPr lang="en-IN" sz="2400" b="1" i="1" dirty="0" smtClean="0">
                <a:solidFill>
                  <a:srgbClr val="FF0066"/>
                </a:solidFill>
                <a:latin typeface="Times New Roman" pitchFamily="18" charset="0"/>
                <a:cs typeface="Times New Roman" pitchFamily="18" charset="0"/>
              </a:rPr>
              <a:t>natural historians </a:t>
            </a:r>
            <a:r>
              <a:rPr lang="en-IN" sz="2400" b="1" i="1" dirty="0">
                <a:solidFill>
                  <a:srgbClr val="FF0066"/>
                </a:solidFill>
                <a:latin typeface="Times New Roman" pitchFamily="18" charset="0"/>
                <a:cs typeface="Times New Roman" pitchFamily="18" charset="0"/>
              </a:rPr>
              <a:t>(natural theology), actively laid a foundation for a science </a:t>
            </a:r>
            <a:r>
              <a:rPr lang="en-IN" sz="2400" b="1" i="1" dirty="0" smtClean="0">
                <a:solidFill>
                  <a:srgbClr val="FF0066"/>
                </a:solidFill>
                <a:latin typeface="Times New Roman" pitchFamily="18" charset="0"/>
                <a:cs typeface="Times New Roman" pitchFamily="18" charset="0"/>
              </a:rPr>
              <a:t>of biology</a:t>
            </a:r>
            <a:r>
              <a:rPr lang="en-IN" sz="2400" b="1" i="1" dirty="0">
                <a:solidFill>
                  <a:srgbClr val="FF0066"/>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err="1" smtClean="0">
                <a:solidFill>
                  <a:srgbClr val="FF0000"/>
                </a:solidFill>
                <a:latin typeface="Times New Roman" pitchFamily="18" charset="0"/>
                <a:cs typeface="Times New Roman" pitchFamily="18" charset="0"/>
              </a:rPr>
              <a:t>Vitalism</a:t>
            </a:r>
            <a:r>
              <a:rPr lang="en-IN" sz="2400" b="1" dirty="0" smtClean="0">
                <a:solidFill>
                  <a:srgbClr val="FF0000"/>
                </a:solidFill>
                <a:latin typeface="Times New Roman" pitchFamily="18" charset="0"/>
                <a:cs typeface="Times New Roman" pitchFamily="18" charset="0"/>
              </a:rPr>
              <a:t> and teleology were not </a:t>
            </a:r>
            <a:r>
              <a:rPr lang="en-IN" sz="2400" b="1" dirty="0" err="1" smtClean="0">
                <a:solidFill>
                  <a:srgbClr val="FF0000"/>
                </a:solidFill>
                <a:latin typeface="Times New Roman" pitchFamily="18" charset="0"/>
                <a:cs typeface="Times New Roman" pitchFamily="18" charset="0"/>
              </a:rPr>
              <a:t>acceeptable</a:t>
            </a:r>
            <a:endParaRPr lang="en-IN" sz="2400" b="1" dirty="0">
              <a:solidFill>
                <a:srgbClr val="FF0000"/>
              </a:solidFill>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Some authors broke away from this monopoly of the physical sciences (often referred to as </a:t>
            </a:r>
            <a:r>
              <a:rPr lang="en-IN" sz="2400" dirty="0" err="1" smtClean="0">
                <a:latin typeface="Times New Roman" pitchFamily="18" charset="0"/>
                <a:cs typeface="Times New Roman" pitchFamily="18" charset="0"/>
              </a:rPr>
              <a:t>Cartesianism</a:t>
            </a:r>
            <a:r>
              <a:rPr lang="en-IN" sz="2400" dirty="0" smtClean="0">
                <a:latin typeface="Times New Roman" pitchFamily="18" charset="0"/>
                <a:cs typeface="Times New Roman" pitchFamily="18" charset="0"/>
              </a:rPr>
              <a:t>) because they realized that these strictly </a:t>
            </a:r>
            <a:r>
              <a:rPr lang="en-IN" sz="2400" dirty="0" err="1" smtClean="0">
                <a:latin typeface="Times New Roman" pitchFamily="18" charset="0"/>
                <a:cs typeface="Times New Roman" pitchFamily="18" charset="0"/>
              </a:rPr>
              <a:t>physicalist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endeavors</a:t>
            </a:r>
            <a:r>
              <a:rPr lang="en-IN" sz="2400" dirty="0" smtClean="0">
                <a:latin typeface="Times New Roman" pitchFamily="18" charset="0"/>
                <a:cs typeface="Times New Roman" pitchFamily="18" charset="0"/>
              </a:rPr>
              <a:t> were not an adequate foundation for a philosophy of biology.</a:t>
            </a:r>
          </a:p>
          <a:p>
            <a:r>
              <a:rPr lang="en-IN" sz="2400" dirty="0" smtClean="0">
                <a:latin typeface="Times New Roman" pitchFamily="18" charset="0"/>
                <a:cs typeface="Times New Roman" pitchFamily="18" charset="0"/>
              </a:rPr>
              <a:t> But their proposal was not the sought-for solution either, because they invoked occult forces (</a:t>
            </a:r>
            <a:r>
              <a:rPr lang="en-IN" sz="2400" dirty="0" err="1" smtClean="0">
                <a:latin typeface="Times New Roman" pitchFamily="18" charset="0"/>
                <a:cs typeface="Times New Roman" pitchFamily="18" charset="0"/>
              </a:rPr>
              <a:t>vitalism</a:t>
            </a:r>
            <a:r>
              <a:rPr lang="en-IN" sz="2400" dirty="0" smtClean="0">
                <a:latin typeface="Times New Roman" pitchFamily="18" charset="0"/>
                <a:cs typeface="Times New Roman" pitchFamily="18" charset="0"/>
              </a:rPr>
              <a:t> and teleology).</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3908</TotalTime>
  <Words>1278</Words>
  <Application>Microsoft Office PowerPoint</Application>
  <PresentationFormat>On-screen Show (4:3)</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Science in Sciences Biology in Physical Sciences</vt:lpstr>
      <vt:lpstr>Physicalism </vt:lpstr>
      <vt:lpstr>Physicalist interpretation of Nature</vt:lpstr>
      <vt:lpstr>Darwin and Kant</vt:lpstr>
      <vt:lpstr>A proliferation of sciences </vt:lpstr>
      <vt:lpstr>Philosophy of Biology</vt:lpstr>
      <vt:lpstr>Aristotle father of biology</vt:lpstr>
      <vt:lpstr>Medical Schools</vt:lpstr>
      <vt:lpstr>Vitalism and teleology were not acceeptable</vt:lpstr>
      <vt:lpstr>Why is biology different?  </vt:lpstr>
      <vt:lpstr>Why is biology different? </vt:lpstr>
      <vt:lpstr>Questions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scientific revolution of the sixteenth and seventeenth centuries, characterized by Galileo, Descartes, and Newton, was the real beginning of what is now called science.</dc:title>
  <dc:creator>Chabita Saha</dc:creator>
  <cp:lastModifiedBy>Chabita Saha</cp:lastModifiedBy>
  <cp:revision>59</cp:revision>
  <dcterms:created xsi:type="dcterms:W3CDTF">2020-03-23T13:12:38Z</dcterms:created>
  <dcterms:modified xsi:type="dcterms:W3CDTF">2020-03-31T10:26:30Z</dcterms:modified>
</cp:coreProperties>
</file>