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65" r:id="rId7"/>
    <p:sldId id="259" r:id="rId8"/>
    <p:sldId id="260" r:id="rId9"/>
    <p:sldId id="266" r:id="rId10"/>
    <p:sldId id="261"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7A1FA57-3C99-4062-85C5-B03D779ABC01}"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45B16-2D4E-4A5C-BEB0-CFE01389AC2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7A1FA57-3C99-4062-85C5-B03D779ABC01}"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45B16-2D4E-4A5C-BEB0-CFE01389AC2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7A1FA57-3C99-4062-85C5-B03D779ABC01}"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45B16-2D4E-4A5C-BEB0-CFE01389AC2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7A1FA57-3C99-4062-85C5-B03D779ABC01}"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45B16-2D4E-4A5C-BEB0-CFE01389AC2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A1FA57-3C99-4062-85C5-B03D779ABC01}"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645B16-2D4E-4A5C-BEB0-CFE01389AC2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7A1FA57-3C99-4062-85C5-B03D779ABC01}"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645B16-2D4E-4A5C-BEB0-CFE01389AC2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7A1FA57-3C99-4062-85C5-B03D779ABC01}" type="datetimeFigureOut">
              <a:rPr lang="en-IN" smtClean="0"/>
              <a:t>10-08-2023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645B16-2D4E-4A5C-BEB0-CFE01389AC2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7A1FA57-3C99-4062-85C5-B03D779ABC01}" type="datetimeFigureOut">
              <a:rPr lang="en-IN" smtClean="0"/>
              <a:t>10-08-2023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645B16-2D4E-4A5C-BEB0-CFE01389AC2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A1FA57-3C99-4062-85C5-B03D779ABC01}" type="datetimeFigureOut">
              <a:rPr lang="en-IN" smtClean="0"/>
              <a:t>10-08-2023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645B16-2D4E-4A5C-BEB0-CFE01389AC2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A1FA57-3C99-4062-85C5-B03D779ABC01}"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645B16-2D4E-4A5C-BEB0-CFE01389AC2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A1FA57-3C99-4062-85C5-B03D779ABC01}"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645B16-2D4E-4A5C-BEB0-CFE01389AC2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A1FA57-3C99-4062-85C5-B03D779ABC01}" type="datetimeFigureOut">
              <a:rPr lang="en-IN" smtClean="0"/>
              <a:t>10-08-2023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45B16-2D4E-4A5C-BEB0-CFE01389AC2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467544" y="-142617"/>
            <a:ext cx="8676456" cy="5798005"/>
          </a:xfrm>
          <a:prstGeom prst="rect">
            <a:avLst/>
          </a:prstGeom>
          <a:solidFill>
            <a:srgbClr val="FFFFFF"/>
          </a:solidFill>
          <a:ln w="9525">
            <a:noFill/>
            <a:miter lim="800000"/>
            <a:headEnd/>
            <a:tailEnd/>
          </a:ln>
          <a:effectLst/>
        </p:spPr>
        <p:txBody>
          <a:bodyPr vert="horz" wrap="square" lIns="0" tIns="0" rIns="0" bIns="179331" numCol="1" anchor="ctr" anchorCtr="0" compatLnSpc="1">
            <a:prstTxWarp prst="textNoShape">
              <a:avLst/>
            </a:prstTxWarp>
            <a:spAutoFit/>
          </a:bodyPr>
          <a:lstStyle/>
          <a:p>
            <a:pPr marL="0" marR="0" lvl="0" indent="0" algn="l" defTabSz="914400" rtl="0" eaLnBrk="1" fontAlgn="base" latinLnBrk="0" hangingPunct="1">
              <a:lnSpc>
                <a:spcPct val="200000"/>
              </a:lnSpc>
              <a:spcBef>
                <a:spcPct val="0"/>
              </a:spcBef>
              <a:spcAft>
                <a:spcPct val="0"/>
              </a:spcAft>
              <a:buClrTx/>
              <a:buSzTx/>
              <a:buFontTx/>
              <a:buNone/>
              <a:tabLst/>
            </a:pPr>
            <a:endParaRPr kumimoji="0" lang="en-US" sz="1600" b="1" i="1" u="none" strike="noStrike" cap="none" normalizeH="0" baseline="0" dirty="0" smtClean="0">
              <a:ln>
                <a:noFill/>
              </a:ln>
              <a:solidFill>
                <a:srgbClr val="777777"/>
              </a:solidFill>
              <a:effectLst/>
              <a:latin typeface="Georgia" pitchFamily="18" charset="0"/>
              <a:cs typeface="Arial" pitchFamily="34" charset="0"/>
            </a:endParaRPr>
          </a:p>
          <a:p>
            <a:pPr marL="0" marR="0" lvl="0" indent="0" algn="l" defTabSz="914400" rtl="0" eaLnBrk="1" fontAlgn="base" latinLnBrk="0" hangingPunct="1">
              <a:lnSpc>
                <a:spcPct val="200000"/>
              </a:lnSpc>
              <a:spcBef>
                <a:spcPct val="0"/>
              </a:spcBef>
              <a:spcAft>
                <a:spcPct val="0"/>
              </a:spcAft>
              <a:buClrTx/>
              <a:buSzTx/>
              <a:buFontTx/>
              <a:buNone/>
              <a:tabLst/>
            </a:pPr>
            <a:endParaRPr lang="en-US" sz="1600" b="1" i="1" dirty="0">
              <a:solidFill>
                <a:srgbClr val="777777"/>
              </a:solidFill>
              <a:latin typeface="Georgia" pitchFamily="18" charset="0"/>
              <a:cs typeface="Arial" pitchFamily="34" charset="0"/>
            </a:endParaRPr>
          </a:p>
          <a:p>
            <a:pPr marL="0" marR="0" lvl="0" indent="0" algn="l" defTabSz="914400" rtl="0" eaLnBrk="1" fontAlgn="base" latinLnBrk="0" hangingPunct="1">
              <a:lnSpc>
                <a:spcPct val="200000"/>
              </a:lnSpc>
              <a:spcBef>
                <a:spcPct val="0"/>
              </a:spcBef>
              <a:spcAft>
                <a:spcPct val="0"/>
              </a:spcAft>
              <a:buClrTx/>
              <a:buSzTx/>
              <a:buFontTx/>
              <a:buNone/>
              <a:tabLst/>
            </a:pPr>
            <a:endParaRPr kumimoji="0" lang="en-US" sz="1600" b="1" i="1" u="none" strike="noStrike" cap="none" normalizeH="0" baseline="0" dirty="0" smtClean="0">
              <a:ln>
                <a:noFill/>
              </a:ln>
              <a:solidFill>
                <a:srgbClr val="777777"/>
              </a:solidFill>
              <a:effectLst/>
              <a:latin typeface="Georgia" pitchFamily="18" charset="0"/>
              <a:cs typeface="Arial" pitchFamily="34" charset="0"/>
            </a:endParaRPr>
          </a:p>
          <a:p>
            <a:pPr>
              <a:lnSpc>
                <a:spcPct val="200000"/>
              </a:lnSpc>
            </a:pPr>
            <a:r>
              <a:rPr lang="en-IN" sz="1600" b="1" dirty="0">
                <a:latin typeface="Arial" pitchFamily="34" charset="0"/>
                <a:cs typeface="Arial" pitchFamily="34" charset="0"/>
              </a:rPr>
              <a:t>Julius Robert Mayer (1814-1878). Julius Robert von Mayer was a German physician and physicist.</a:t>
            </a:r>
          </a:p>
          <a:p>
            <a:pPr>
              <a:lnSpc>
                <a:spcPct val="200000"/>
              </a:lnSpc>
            </a:pPr>
            <a:r>
              <a:rPr lang="en-IN" sz="1600" dirty="0"/>
              <a:t/>
            </a:r>
            <a:br>
              <a:rPr lang="en-IN" sz="1600" dirty="0"/>
            </a:br>
            <a:r>
              <a:rPr kumimoji="0" lang="en-US" sz="1600" b="1" i="1" u="none" strike="noStrike" cap="none" normalizeH="0" baseline="0" dirty="0" smtClean="0">
                <a:ln>
                  <a:noFill/>
                </a:ln>
                <a:solidFill>
                  <a:srgbClr val="777777"/>
                </a:solidFill>
                <a:effectLst/>
                <a:latin typeface="Georgia" pitchFamily="18" charset="0"/>
                <a:cs typeface="Arial" pitchFamily="34" charset="0"/>
              </a:rPr>
              <a:t>“Nature has put itself the problem of how to catch in flight light streaming to the Earth and to store the most elusive of all powers in rigid form. The plants take in one form of power, light; and produce another power, chemical difference.”</a:t>
            </a:r>
            <a:br>
              <a:rPr kumimoji="0" lang="en-US" sz="1600" b="1" i="1" u="none" strike="noStrike" cap="none" normalizeH="0" baseline="0" dirty="0" smtClean="0">
                <a:ln>
                  <a:noFill/>
                </a:ln>
                <a:solidFill>
                  <a:srgbClr val="777777"/>
                </a:solidFill>
                <a:effectLst/>
                <a:latin typeface="Georgia" pitchFamily="18" charset="0"/>
                <a:cs typeface="Arial" pitchFamily="34" charset="0"/>
              </a:rPr>
            </a:br>
            <a:r>
              <a:rPr kumimoji="0" lang="en-US" sz="1600" b="1" i="1" u="none" strike="noStrike" cap="none" normalizeH="0" baseline="0" dirty="0" smtClean="0">
                <a:ln>
                  <a:noFill/>
                </a:ln>
                <a:solidFill>
                  <a:srgbClr val="777777"/>
                </a:solidFill>
                <a:effectLst/>
                <a:latin typeface="Georgia" pitchFamily="18" charset="0"/>
                <a:cs typeface="Arial" pitchFamily="34" charset="0"/>
              </a:rPr>
              <a:t>— Julius Robert von Mayer, Die </a:t>
            </a:r>
            <a:r>
              <a:rPr kumimoji="0" lang="en-US" sz="1600" b="1" i="1" u="none" strike="noStrike" cap="none" normalizeH="0" baseline="0" dirty="0" err="1" smtClean="0">
                <a:ln>
                  <a:noFill/>
                </a:ln>
                <a:solidFill>
                  <a:srgbClr val="777777"/>
                </a:solidFill>
                <a:effectLst/>
                <a:latin typeface="Georgia" pitchFamily="18" charset="0"/>
                <a:cs typeface="Arial" pitchFamily="34" charset="0"/>
              </a:rPr>
              <a:t>organische</a:t>
            </a:r>
            <a:r>
              <a:rPr kumimoji="0" lang="en-US" sz="1600" b="1" i="1" u="none" strike="noStrike" cap="none" normalizeH="0" baseline="0" dirty="0" smtClean="0">
                <a:ln>
                  <a:noFill/>
                </a:ln>
                <a:solidFill>
                  <a:srgbClr val="777777"/>
                </a:solidFill>
                <a:effectLst/>
                <a:latin typeface="Georgia" pitchFamily="18" charset="0"/>
                <a:cs typeface="Arial" pitchFamily="34" charset="0"/>
              </a:rPr>
              <a:t> </a:t>
            </a:r>
            <a:r>
              <a:rPr kumimoji="0" lang="en-US" sz="1600" b="1" i="1" u="none" strike="noStrike" cap="none" normalizeH="0" baseline="0" dirty="0" err="1" smtClean="0">
                <a:ln>
                  <a:noFill/>
                </a:ln>
                <a:solidFill>
                  <a:srgbClr val="777777"/>
                </a:solidFill>
                <a:effectLst/>
                <a:latin typeface="Georgia" pitchFamily="18" charset="0"/>
                <a:cs typeface="Arial" pitchFamily="34" charset="0"/>
              </a:rPr>
              <a:t>Bewegung</a:t>
            </a:r>
            <a:r>
              <a:rPr kumimoji="0" lang="en-US" sz="1600" b="1" i="1" u="none" strike="noStrike" cap="none" normalizeH="0" baseline="0" dirty="0" smtClean="0">
                <a:ln>
                  <a:noFill/>
                </a:ln>
                <a:solidFill>
                  <a:srgbClr val="777777"/>
                </a:solidFill>
                <a:effectLst/>
                <a:latin typeface="Georgia" pitchFamily="18" charset="0"/>
                <a:cs typeface="Arial" pitchFamily="34" charset="0"/>
              </a:rPr>
              <a:t> in </a:t>
            </a:r>
            <a:r>
              <a:rPr kumimoji="0" lang="en-US" sz="1600" b="1" i="1" u="none" strike="noStrike" cap="none" normalizeH="0" baseline="0" dirty="0" err="1" smtClean="0">
                <a:ln>
                  <a:noFill/>
                </a:ln>
                <a:solidFill>
                  <a:srgbClr val="777777"/>
                </a:solidFill>
                <a:effectLst/>
                <a:latin typeface="Georgia" pitchFamily="18" charset="0"/>
                <a:cs typeface="Arial" pitchFamily="34" charset="0"/>
              </a:rPr>
              <a:t>ihrem</a:t>
            </a:r>
            <a:r>
              <a:rPr kumimoji="0" lang="en-US" sz="1600" b="1" i="1" u="none" strike="noStrike" cap="none" normalizeH="0" baseline="0" dirty="0" smtClean="0">
                <a:ln>
                  <a:noFill/>
                </a:ln>
                <a:solidFill>
                  <a:srgbClr val="777777"/>
                </a:solidFill>
                <a:effectLst/>
                <a:latin typeface="Georgia" pitchFamily="18" charset="0"/>
                <a:cs typeface="Arial" pitchFamily="34" charset="0"/>
              </a:rPr>
              <a:t> </a:t>
            </a:r>
            <a:r>
              <a:rPr kumimoji="0" lang="en-US" sz="1600" b="1" i="1" u="none" strike="noStrike" cap="none" normalizeH="0" baseline="0" dirty="0" err="1" smtClean="0">
                <a:ln>
                  <a:noFill/>
                </a:ln>
                <a:solidFill>
                  <a:srgbClr val="777777"/>
                </a:solidFill>
                <a:effectLst/>
                <a:latin typeface="Georgia" pitchFamily="18" charset="0"/>
                <a:cs typeface="Arial" pitchFamily="34" charset="0"/>
              </a:rPr>
              <a:t>Zusammenhange</a:t>
            </a:r>
            <a:r>
              <a:rPr kumimoji="0" lang="en-US" sz="1600" b="1" i="1" u="none" strike="noStrike" cap="none" normalizeH="0" baseline="0" dirty="0" smtClean="0">
                <a:ln>
                  <a:noFill/>
                </a:ln>
                <a:solidFill>
                  <a:srgbClr val="777777"/>
                </a:solidFill>
                <a:effectLst/>
                <a:latin typeface="Georgia" pitchFamily="18" charset="0"/>
                <a:cs typeface="Arial" pitchFamily="34" charset="0"/>
              </a:rPr>
              <a:t> </a:t>
            </a:r>
            <a:r>
              <a:rPr kumimoji="0" lang="en-US" sz="1600" b="1" i="1" u="none" strike="noStrike" cap="none" normalizeH="0" baseline="0" dirty="0" err="1" smtClean="0">
                <a:ln>
                  <a:noFill/>
                </a:ln>
                <a:solidFill>
                  <a:srgbClr val="777777"/>
                </a:solidFill>
                <a:effectLst/>
                <a:latin typeface="Georgia" pitchFamily="18" charset="0"/>
                <a:cs typeface="Arial" pitchFamily="34" charset="0"/>
              </a:rPr>
              <a:t>mit</a:t>
            </a:r>
            <a:r>
              <a:rPr kumimoji="0" lang="en-US" sz="1600" b="1" i="1" u="none" strike="noStrike" cap="none" normalizeH="0" baseline="0" dirty="0" smtClean="0">
                <a:ln>
                  <a:noFill/>
                </a:ln>
                <a:solidFill>
                  <a:srgbClr val="777777"/>
                </a:solidFill>
                <a:effectLst/>
                <a:latin typeface="Georgia" pitchFamily="18" charset="0"/>
                <a:cs typeface="Arial" pitchFamily="34" charset="0"/>
              </a:rPr>
              <a:t> </a:t>
            </a:r>
            <a:r>
              <a:rPr kumimoji="0" lang="en-US" sz="1600" b="1" i="1" u="none" strike="noStrike" cap="none" normalizeH="0" baseline="0" dirty="0" err="1" smtClean="0">
                <a:ln>
                  <a:noFill/>
                </a:ln>
                <a:solidFill>
                  <a:srgbClr val="777777"/>
                </a:solidFill>
                <a:effectLst/>
                <a:latin typeface="Georgia" pitchFamily="18" charset="0"/>
                <a:cs typeface="Arial" pitchFamily="34" charset="0"/>
              </a:rPr>
              <a:t>dem</a:t>
            </a:r>
            <a:r>
              <a:rPr kumimoji="0" lang="en-US" sz="1600" b="1" i="1" u="none" strike="noStrike" cap="none" normalizeH="0" baseline="0" dirty="0" smtClean="0">
                <a:ln>
                  <a:noFill/>
                </a:ln>
                <a:solidFill>
                  <a:srgbClr val="777777"/>
                </a:solidFill>
                <a:effectLst/>
                <a:latin typeface="Georgia" pitchFamily="18" charset="0"/>
                <a:cs typeface="Arial" pitchFamily="34" charset="0"/>
              </a:rPr>
              <a:t> </a:t>
            </a:r>
            <a:r>
              <a:rPr kumimoji="0" lang="en-US" sz="1600" b="1" i="1" u="none" strike="noStrike" cap="none" normalizeH="0" baseline="0" dirty="0" err="1" smtClean="0">
                <a:ln>
                  <a:noFill/>
                </a:ln>
                <a:solidFill>
                  <a:srgbClr val="777777"/>
                </a:solidFill>
                <a:effectLst/>
                <a:latin typeface="Georgia" pitchFamily="18" charset="0"/>
                <a:cs typeface="Arial" pitchFamily="34" charset="0"/>
              </a:rPr>
              <a:t>Stoffwechsel</a:t>
            </a:r>
            <a:r>
              <a:rPr kumimoji="0" lang="en-US" sz="1600" b="1" i="1" u="none" strike="noStrike" cap="none" normalizeH="0" baseline="0" dirty="0" smtClean="0">
                <a:ln>
                  <a:noFill/>
                </a:ln>
                <a:solidFill>
                  <a:srgbClr val="777777"/>
                </a:solidFill>
                <a:effectLst/>
                <a:latin typeface="Georgia" pitchFamily="18" charset="0"/>
                <a:cs typeface="Arial" pitchFamily="34" charset="0"/>
              </a:rPr>
              <a:t> (1867)</a:t>
            </a:r>
            <a:endParaRPr kumimoji="0" lang="en-US" sz="1600" b="1" i="0" u="none" strike="noStrike" cap="none" normalizeH="0" baseline="0" dirty="0" smtClean="0">
              <a:ln>
                <a:noFill/>
              </a:ln>
              <a:solidFill>
                <a:srgbClr val="333333"/>
              </a:solidFill>
              <a:effectLst/>
              <a:latin typeface="Open Sans"/>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rgbClr val="333333"/>
              </a:solidFill>
              <a:effectLst/>
              <a:latin typeface="Open Sans"/>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1052736"/>
            <a:ext cx="7704856" cy="6801862"/>
          </a:xfrm>
          <a:prstGeom prst="rect">
            <a:avLst/>
          </a:prstGeom>
        </p:spPr>
        <p:txBody>
          <a:bodyPr wrap="square">
            <a:spAutoFit/>
          </a:bodyPr>
          <a:lstStyle/>
          <a:p>
            <a:pPr>
              <a:lnSpc>
                <a:spcPct val="200000"/>
              </a:lnSpc>
            </a:pPr>
            <a:r>
              <a:rPr lang="en-IN" sz="1600" b="1" dirty="0">
                <a:latin typeface="Arial" pitchFamily="34" charset="0"/>
                <a:cs typeface="Arial" pitchFamily="34" charset="0"/>
              </a:rPr>
              <a:t>Julius von Mayer was aware of the great importance of his discovery, but his inability to express himself scientifically, his penchant for speculation, and his confessional religiosity did not earn him the desired reputation as a scientist</a:t>
            </a:r>
            <a:r>
              <a:rPr lang="en-IN" sz="1600" b="1" dirty="0" smtClean="0">
                <a:latin typeface="Arial" pitchFamily="34" charset="0"/>
                <a:cs typeface="Arial" pitchFamily="34" charset="0"/>
              </a:rPr>
              <a:t>.</a:t>
            </a:r>
          </a:p>
          <a:p>
            <a:pPr>
              <a:lnSpc>
                <a:spcPct val="200000"/>
              </a:lnSpc>
            </a:pPr>
            <a:r>
              <a:rPr lang="en-IN" sz="1600" b="1" dirty="0" smtClean="0">
                <a:latin typeface="Arial" pitchFamily="34" charset="0"/>
                <a:cs typeface="Arial" pitchFamily="34" charset="0"/>
              </a:rPr>
              <a:t> </a:t>
            </a:r>
            <a:r>
              <a:rPr lang="en-IN" sz="1600" b="1" dirty="0">
                <a:latin typeface="Arial" pitchFamily="34" charset="0"/>
                <a:cs typeface="Arial" pitchFamily="34" charset="0"/>
              </a:rPr>
              <a:t>Contemporary physicists rejected his theorem of energy conservation. Even from the great physicists Hermann von Helmholtz and James Prescott Joule he experienced unworthy hostility. Mayer’s qualification in physical questions was doubted and slandered</a:t>
            </a:r>
            <a:r>
              <a:rPr lang="en-IN" sz="1600" b="1" dirty="0" smtClean="0">
                <a:latin typeface="Arial" pitchFamily="34" charset="0"/>
                <a:cs typeface="Arial" pitchFamily="34" charset="0"/>
              </a:rPr>
              <a:t>.</a:t>
            </a:r>
          </a:p>
          <a:p>
            <a:endParaRPr lang="en-IN" sz="1600" b="1" dirty="0">
              <a:latin typeface="Arial" pitchFamily="34" charset="0"/>
              <a:cs typeface="Arial" pitchFamily="34" charset="0"/>
            </a:endParaRPr>
          </a:p>
          <a:p>
            <a:pPr>
              <a:lnSpc>
                <a:spcPct val="200000"/>
              </a:lnSpc>
            </a:pPr>
            <a:r>
              <a:rPr lang="en-IN" sz="1600" b="1" dirty="0" smtClean="0">
                <a:latin typeface="Arial" pitchFamily="34" charset="0"/>
                <a:cs typeface="Arial" pitchFamily="34" charset="0"/>
              </a:rPr>
              <a:t> </a:t>
            </a:r>
            <a:r>
              <a:rPr lang="en-IN" sz="1600" b="1" dirty="0">
                <a:latin typeface="Arial" pitchFamily="34" charset="0"/>
                <a:cs typeface="Arial" pitchFamily="34" charset="0"/>
              </a:rPr>
              <a:t>Julius von Mayer remained at home, devoted his last years to the medical profession and died in 1878 at the age of 63.</a:t>
            </a:r>
          </a:p>
          <a:p>
            <a:r>
              <a:rPr lang="en-IN" sz="1600" dirty="0"/>
              <a:t/>
            </a:r>
            <a:br>
              <a:rPr lang="en-IN" sz="1600" dirty="0"/>
            </a:br>
            <a:endParaRPr lang="en-IN" sz="1600" b="1" dirty="0" smtClean="0">
              <a:latin typeface="Arial" pitchFamily="34" charset="0"/>
              <a:cs typeface="Arial" pitchFamily="34" charset="0"/>
            </a:endParaRPr>
          </a:p>
          <a:p>
            <a:pPr>
              <a:lnSpc>
                <a:spcPct val="200000"/>
              </a:lnSpc>
            </a:pPr>
            <a:endParaRPr lang="en-IN" sz="1600" b="1" dirty="0">
              <a:latin typeface="Arial" pitchFamily="34" charset="0"/>
              <a:cs typeface="Arial" pitchFamily="34" charset="0"/>
            </a:endParaRPr>
          </a:p>
          <a:p>
            <a:r>
              <a:rPr lang="en-IN" dirty="0" smtClean="0"/>
              <a:t/>
            </a:r>
            <a:br>
              <a:rPr lang="en-IN" dirty="0" smtClean="0"/>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9632" y="836712"/>
            <a:ext cx="6480720" cy="4662815"/>
          </a:xfrm>
          <a:prstGeom prst="rect">
            <a:avLst/>
          </a:prstGeom>
        </p:spPr>
        <p:txBody>
          <a:bodyPr wrap="square">
            <a:spAutoFit/>
          </a:bodyPr>
          <a:lstStyle/>
          <a:p>
            <a:pPr>
              <a:lnSpc>
                <a:spcPct val="150000"/>
              </a:lnSpc>
            </a:pPr>
            <a:r>
              <a:rPr lang="en-IN" b="1" dirty="0">
                <a:solidFill>
                  <a:srgbClr val="FF0000"/>
                </a:solidFill>
              </a:rPr>
              <a:t>But Who Was First: Mayer or Joule?</a:t>
            </a:r>
          </a:p>
          <a:p>
            <a:pPr>
              <a:lnSpc>
                <a:spcPct val="150000"/>
              </a:lnSpc>
            </a:pPr>
            <a:r>
              <a:rPr lang="en-IN" dirty="0"/>
              <a:t>Mayer and Joule, using entirely different approaches, arrived almost simultaneously at the conclusion that heat and mechanical work were numerically equivalent: a given amount of work could be transformed into a quantitatively predictable amount of heat.  Which of the two men deserves more credit (not to mention other contenders!) has been argued for well over a century.  Briefly, it is generally conceded that Mayer was the first to spell out the concept of the mechanical equivalent of heat (although closely followed, independently, by Joule) and Joule was the first to put it on a firm experimental basis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179512" y="160616"/>
            <a:ext cx="8676456" cy="550920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200000"/>
              </a:lnSpc>
              <a:spcBef>
                <a:spcPct val="0"/>
              </a:spcBef>
              <a:spcAft>
                <a:spcPct val="0"/>
              </a:spcAft>
              <a:buClrTx/>
              <a:buSzTx/>
              <a:buFontTx/>
              <a:buNone/>
              <a:tabLst/>
            </a:pPr>
            <a:r>
              <a:rPr kumimoji="0" lang="en-US" sz="1600" b="1"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After his studies, Mayer stayed in Paris and later left as a ship’s physician on a Dutch ship </a:t>
            </a:r>
            <a:r>
              <a:rPr kumimoji="0" lang="en-US" sz="1600" b="1" i="1"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Java</a:t>
            </a:r>
            <a:r>
              <a:rPr kumimoji="0" lang="en-US" sz="1600" b="1"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 for a journey to Jakarta. </a:t>
            </a:r>
            <a:r>
              <a:rPr kumimoji="0" lang="en-US" sz="1600" b="1" i="0" u="none" strike="noStrike" cap="none" normalizeH="0" baseline="0" dirty="0" err="1" smtClean="0">
                <a:ln>
                  <a:noFill/>
                </a:ln>
                <a:solidFill>
                  <a:srgbClr val="333333"/>
                </a:solidFill>
                <a:effectLst/>
                <a:latin typeface="Arial" pitchFamily="34" charset="0"/>
                <a:ea typeface="Times New Roman" pitchFamily="18" charset="0"/>
                <a:cs typeface="Arial" pitchFamily="34" charset="0"/>
              </a:rPr>
              <a:t>Iwhile</a:t>
            </a:r>
            <a:r>
              <a:rPr kumimoji="0" lang="en-US" sz="1600" b="1"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 on the ship, Mayer made the observation </a:t>
            </a:r>
            <a:endPar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200000"/>
              </a:lnSpc>
              <a:spcBef>
                <a:spcPct val="0"/>
              </a:spcBef>
              <a:spcAft>
                <a:spcPct val="0"/>
              </a:spcAft>
              <a:buClrTx/>
              <a:buSzTx/>
              <a:buFontTx/>
              <a:buChar char="•"/>
              <a:tabLst/>
            </a:pPr>
            <a:r>
              <a:rPr lang="en-US" sz="1600" b="1" dirty="0">
                <a:solidFill>
                  <a:srgbClr val="333333"/>
                </a:solidFill>
                <a:latin typeface="Arial" pitchFamily="34" charset="0"/>
                <a:ea typeface="Times New Roman" pitchFamily="18" charset="0"/>
                <a:cs typeface="Arial" pitchFamily="34" charset="0"/>
              </a:rPr>
              <a:t>T</a:t>
            </a:r>
            <a:r>
              <a:rPr kumimoji="0" lang="en-US" sz="1600" b="1"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hat storm-whipped waves are warmer than the calm sea started him thinking about the physical laws, </a:t>
            </a:r>
            <a:endPar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sz="1600" b="1"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Question whether the directly developed heat alone (the heat of burning), or the sum of the quantities of heat developed in direct and indirect ways are to be accounted for in the burning process. </a:t>
            </a:r>
          </a:p>
          <a:p>
            <a:pPr>
              <a:lnSpc>
                <a:spcPct val="200000"/>
              </a:lnSpc>
            </a:pPr>
            <a:r>
              <a:rPr lang="en-IN" sz="1600" b="1" dirty="0">
                <a:latin typeface="Arial" pitchFamily="34" charset="0"/>
                <a:cs typeface="Arial" pitchFamily="34" charset="0"/>
              </a:rPr>
              <a:t>Mayer suspected that the heat production of the human body decreases at high temperatures, since his physiological observations in the tropics revealed an unusually bright red </a:t>
            </a:r>
            <a:r>
              <a:rPr lang="en-IN" sz="1600" b="1" dirty="0" err="1">
                <a:latin typeface="Arial" pitchFamily="34" charset="0"/>
                <a:cs typeface="Arial" pitchFamily="34" charset="0"/>
              </a:rPr>
              <a:t>color</a:t>
            </a:r>
            <a:r>
              <a:rPr lang="en-IN" sz="1600" b="1" dirty="0">
                <a:latin typeface="Arial" pitchFamily="34" charset="0"/>
                <a:cs typeface="Arial" pitchFamily="34" charset="0"/>
              </a:rPr>
              <a:t> of venous blood, which he attributed to a reduced “burning” of oxygen.</a:t>
            </a:r>
          </a:p>
          <a:p>
            <a:r>
              <a:rPr lang="en-IN" sz="1600" dirty="0" smtClean="0"/>
              <a:t/>
            </a:r>
            <a:br>
              <a:rPr lang="en-IN" sz="1600" dirty="0" smtClean="0"/>
            </a:b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539552" y="969114"/>
            <a:ext cx="7992888"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200000"/>
              </a:lnSpc>
              <a:spcBef>
                <a:spcPct val="0"/>
              </a:spcBef>
              <a:spcAft>
                <a:spcPct val="0"/>
              </a:spcAft>
              <a:buClrTx/>
              <a:buSzTx/>
              <a:buFontTx/>
              <a:buChar char="•"/>
              <a:tabLst/>
            </a:pPr>
            <a:r>
              <a:rPr kumimoji="0" lang="en-US" sz="1600" b="1"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1841, Mayer completed his first scientific paper titled “</a:t>
            </a:r>
            <a:r>
              <a:rPr kumimoji="0" lang="en-US" sz="1600" b="1" i="1"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On the Quantitative and Qualitative Determination of Forces</a:t>
            </a:r>
            <a:r>
              <a:rPr kumimoji="0" lang="en-US" sz="1600" b="1"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 in which he postulated a “conservation law of force” (meaning energy). As it contained fundamental physical errors, it was initially not published. </a:t>
            </a:r>
            <a:endPar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sz="1600" b="1"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He also was the first person to describe the vital chemical process now referred to as oxidation as the primary source of energy for any living creature. In 1848 he calculated that in the absence of a source of energy the Sun would cool down in only 5000 years, and he suggested that the impact of meteorites kept it hot.</a:t>
            </a:r>
          </a:p>
          <a:p>
            <a:pPr>
              <a:lnSpc>
                <a:spcPct val="200000"/>
              </a:lnSpc>
            </a:pPr>
            <a:endParaRPr lang="en-IN" sz="1600" b="1" dirty="0">
              <a:latin typeface="Arial" pitchFamily="34" charset="0"/>
              <a:cs typeface="Arial" pitchFamily="34" charset="0"/>
            </a:endParaRPr>
          </a:p>
          <a:p>
            <a:r>
              <a:rPr lang="en-IN" sz="1600" dirty="0"/>
              <a:t/>
            </a:r>
            <a:br>
              <a:rPr lang="en-IN" sz="1600" dirty="0"/>
            </a:b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9672" y="1484784"/>
            <a:ext cx="5472608" cy="3108543"/>
          </a:xfrm>
          <a:prstGeom prst="rect">
            <a:avLst/>
          </a:prstGeom>
        </p:spPr>
        <p:txBody>
          <a:bodyPr wrap="square">
            <a:spAutoFit/>
          </a:bodyPr>
          <a:lstStyle/>
          <a:p>
            <a:pPr>
              <a:lnSpc>
                <a:spcPct val="200000"/>
              </a:lnSpc>
            </a:pPr>
            <a:r>
              <a:rPr lang="en-IN" sz="2000" b="1" dirty="0"/>
              <a:t>“The plants take in one form of power, light; and produce another power: chemical difference.”</a:t>
            </a:r>
            <a:endParaRPr lang="en-IN" sz="2000" dirty="0"/>
          </a:p>
          <a:p>
            <a:pPr>
              <a:lnSpc>
                <a:spcPct val="200000"/>
              </a:lnSpc>
            </a:pPr>
            <a:r>
              <a:rPr lang="en-IN" sz="2000" dirty="0"/>
              <a:t>He used the term ‘power’ for energy and ‘chemical difference’ for chemical energy.</a:t>
            </a:r>
          </a:p>
          <a:p>
            <a:r>
              <a:rPr lang="en-IN" dirty="0"/>
              <a:t/>
            </a:r>
            <a:br>
              <a:rPr lang="en-IN"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671691"/>
            <a:ext cx="7200800" cy="5632311"/>
          </a:xfrm>
          <a:prstGeom prst="rect">
            <a:avLst/>
          </a:prstGeom>
        </p:spPr>
        <p:txBody>
          <a:bodyPr wrap="square">
            <a:spAutoFit/>
          </a:bodyPr>
          <a:lstStyle/>
          <a:p>
            <a:pPr>
              <a:lnSpc>
                <a:spcPct val="200000"/>
              </a:lnSpc>
            </a:pPr>
            <a:r>
              <a:rPr lang="en-IN" b="1" dirty="0">
                <a:latin typeface="Arial" pitchFamily="34" charset="0"/>
                <a:cs typeface="Arial" pitchFamily="34" charset="0"/>
              </a:rPr>
              <a:t>It is estimated that every year photosynthesis stores about 4 x 10</a:t>
            </a:r>
            <a:r>
              <a:rPr lang="en-IN" b="1" baseline="30000" dirty="0">
                <a:latin typeface="Arial" pitchFamily="34" charset="0"/>
                <a:cs typeface="Arial" pitchFamily="34" charset="0"/>
              </a:rPr>
              <a:t>18</a:t>
            </a:r>
            <a:r>
              <a:rPr lang="en-IN" b="1" dirty="0">
                <a:latin typeface="Arial" pitchFamily="34" charset="0"/>
                <a:cs typeface="Arial" pitchFamily="34" charset="0"/>
              </a:rPr>
              <a:t> kilojoules of free energy in organic matter.</a:t>
            </a:r>
          </a:p>
          <a:p>
            <a:pPr>
              <a:lnSpc>
                <a:spcPct val="200000"/>
              </a:lnSpc>
            </a:pPr>
            <a:r>
              <a:rPr lang="en-IN" b="1" dirty="0">
                <a:latin typeface="Arial" pitchFamily="34" charset="0"/>
                <a:cs typeface="Arial" pitchFamily="34" charset="0"/>
              </a:rPr>
              <a:t>This necessarily requires the conversion of 10</a:t>
            </a:r>
            <a:r>
              <a:rPr lang="en-IN" b="1" baseline="30000" dirty="0">
                <a:latin typeface="Arial" pitchFamily="34" charset="0"/>
                <a:cs typeface="Arial" pitchFamily="34" charset="0"/>
              </a:rPr>
              <a:t>11</a:t>
            </a:r>
            <a:r>
              <a:rPr lang="en-IN" b="1" dirty="0">
                <a:latin typeface="Arial" pitchFamily="34" charset="0"/>
                <a:cs typeface="Arial" pitchFamily="34" charset="0"/>
              </a:rPr>
              <a:t> metric tons of carbon dioxide into organic matter (</a:t>
            </a:r>
            <a:r>
              <a:rPr lang="en-IN" b="1" dirty="0" err="1">
                <a:latin typeface="Arial" pitchFamily="34" charset="0"/>
                <a:cs typeface="Arial" pitchFamily="34" charset="0"/>
              </a:rPr>
              <a:t>Govindjee</a:t>
            </a:r>
            <a:r>
              <a:rPr lang="en-IN" b="1" dirty="0">
                <a:latin typeface="Arial" pitchFamily="34" charset="0"/>
                <a:cs typeface="Arial" pitchFamily="34" charset="0"/>
              </a:rPr>
              <a:t> 2000).</a:t>
            </a:r>
          </a:p>
          <a:p>
            <a:pPr>
              <a:lnSpc>
                <a:spcPct val="200000"/>
              </a:lnSpc>
            </a:pPr>
            <a:r>
              <a:rPr lang="en-IN" b="1" dirty="0">
                <a:latin typeface="Arial" pitchFamily="34" charset="0"/>
                <a:cs typeface="Arial" pitchFamily="34" charset="0"/>
              </a:rPr>
              <a:t>This explains why plants, particularly perennial trees, are important in mitigating global warming which environmentalists mainly attribute to the increased concentration of carbon dioxide in the atmosphere.</a:t>
            </a:r>
          </a:p>
          <a:p>
            <a:pPr>
              <a:lnSpc>
                <a:spcPct val="200000"/>
              </a:lnSpc>
            </a:pPr>
            <a:r>
              <a:rPr lang="en-IN" b="1" dirty="0" smtClean="0">
                <a:latin typeface="Arial" pitchFamily="34" charset="0"/>
                <a:cs typeface="Arial" pitchFamily="34" charset="0"/>
              </a:rPr>
              <a:t/>
            </a:r>
            <a:br>
              <a:rPr lang="en-IN" b="1" dirty="0" smtClean="0">
                <a:latin typeface="Arial" pitchFamily="34" charset="0"/>
                <a:cs typeface="Arial" pitchFamily="34" charset="0"/>
              </a:rPr>
            </a:br>
            <a:endParaRPr lang="en-IN" b="1"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9632" y="836713"/>
            <a:ext cx="6552728" cy="4524315"/>
          </a:xfrm>
          <a:prstGeom prst="rect">
            <a:avLst/>
          </a:prstGeom>
        </p:spPr>
        <p:txBody>
          <a:bodyPr wrap="square">
            <a:spAutoFit/>
          </a:bodyPr>
          <a:lstStyle/>
          <a:p>
            <a:pPr>
              <a:lnSpc>
                <a:spcPct val="200000"/>
              </a:lnSpc>
            </a:pPr>
            <a:r>
              <a:rPr lang="en-IN" b="1" dirty="0">
                <a:latin typeface="Arial" pitchFamily="34" charset="0"/>
                <a:cs typeface="Arial" pitchFamily="34" charset="0"/>
              </a:rPr>
              <a:t> “Every year the world’s steel mills turn out 350 million tons of steel, the world’s cement factories 325 million tons of cement. The world’s green plants, however, produce 150 billion tons of sugar every year</a:t>
            </a:r>
            <a:r>
              <a:rPr lang="en-IN" b="1" dirty="0" smtClean="0">
                <a:latin typeface="Arial" pitchFamily="34" charset="0"/>
                <a:cs typeface="Arial" pitchFamily="34" charset="0"/>
              </a:rPr>
              <a:t>…”</a:t>
            </a:r>
          </a:p>
          <a:p>
            <a:pPr>
              <a:lnSpc>
                <a:spcPct val="200000"/>
              </a:lnSpc>
            </a:pPr>
            <a:r>
              <a:rPr lang="en-IN" b="1" dirty="0" smtClean="0">
                <a:latin typeface="Arial" pitchFamily="34" charset="0"/>
                <a:cs typeface="Arial" pitchFamily="34" charset="0"/>
              </a:rPr>
              <a:t>Julius </a:t>
            </a:r>
            <a:r>
              <a:rPr lang="en-IN" b="1" dirty="0">
                <a:latin typeface="Arial" pitchFamily="34" charset="0"/>
                <a:cs typeface="Arial" pitchFamily="34" charset="0"/>
              </a:rPr>
              <a:t>Robert Mayer would not know of these statistics then, but his discovery has made photosynthesis the single most important physiological process on Earth.</a:t>
            </a:r>
          </a:p>
          <a:p>
            <a:r>
              <a:rPr lang="en-IN" dirty="0"/>
              <a:t/>
            </a:r>
            <a:br>
              <a:rPr lang="en-IN" dirty="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1043608" y="1562570"/>
            <a:ext cx="7488832" cy="2478114"/>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200000"/>
              </a:lnSpc>
              <a:spcBef>
                <a:spcPct val="0"/>
              </a:spcBef>
              <a:spcAft>
                <a:spcPct val="0"/>
              </a:spcAft>
              <a:buClrTx/>
              <a:buSzTx/>
              <a:buFontTx/>
              <a:buChar char="•"/>
              <a:tabLst/>
            </a:pPr>
            <a:r>
              <a:rPr kumimoji="0" lang="en-US" sz="1600" b="1"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Julius Mayer was the first person to state the law of the conservation of energy, one of the most fundamental tenets of modern day physics. The law of the conservation of energy states that the total mechanical energy of a system remains constant in any isolated system of objects that interact with each other only by way of forces that are conservative. </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611560" y="732259"/>
            <a:ext cx="7848872"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200000"/>
              </a:lnSpc>
              <a:spcBef>
                <a:spcPct val="0"/>
              </a:spcBef>
              <a:spcAft>
                <a:spcPct val="0"/>
              </a:spcAft>
              <a:buClrTx/>
              <a:buSzTx/>
              <a:buFontTx/>
              <a:buChar char="•"/>
              <a:tabLst/>
            </a:pPr>
            <a:r>
              <a:rPr kumimoji="0" lang="en-US" sz="16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 Mayer further specified the numerical value of the mechanical equivalent of heat: at first as 365 </a:t>
            </a:r>
            <a:r>
              <a:rPr kumimoji="0" lang="en-US" sz="1600" b="0" i="0" u="none" strike="noStrike" cap="none" normalizeH="0" baseline="0" dirty="0" err="1" smtClean="0">
                <a:ln>
                  <a:noFill/>
                </a:ln>
                <a:solidFill>
                  <a:srgbClr val="333333"/>
                </a:solidFill>
                <a:effectLst/>
                <a:latin typeface="Arial" pitchFamily="34" charset="0"/>
                <a:ea typeface="Times New Roman" pitchFamily="18" charset="0"/>
                <a:cs typeface="Arial" pitchFamily="34" charset="0"/>
              </a:rPr>
              <a:t>kgf·m</a:t>
            </a:r>
            <a:r>
              <a:rPr kumimoji="0" lang="en-US" sz="16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/kcal, later as 425 </a:t>
            </a:r>
            <a:r>
              <a:rPr kumimoji="0" lang="en-US" sz="1600" b="0" i="0" u="none" strike="noStrike" cap="none" normalizeH="0" baseline="0" dirty="0" err="1" smtClean="0">
                <a:ln>
                  <a:noFill/>
                </a:ln>
                <a:solidFill>
                  <a:srgbClr val="333333"/>
                </a:solidFill>
                <a:effectLst/>
                <a:latin typeface="Arial" pitchFamily="34" charset="0"/>
                <a:ea typeface="Times New Roman" pitchFamily="18" charset="0"/>
                <a:cs typeface="Arial" pitchFamily="34" charset="0"/>
              </a:rPr>
              <a:t>kgf·m</a:t>
            </a:r>
            <a:r>
              <a:rPr kumimoji="0" lang="en-US" sz="16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/kcal; the modern values are 4.184 kJ/kcal for the </a:t>
            </a:r>
            <a:r>
              <a:rPr kumimoji="0" lang="en-US" sz="1600" b="0" i="0" u="none" strike="noStrike" cap="none" normalizeH="0" baseline="0" dirty="0" err="1" smtClean="0">
                <a:ln>
                  <a:noFill/>
                </a:ln>
                <a:solidFill>
                  <a:srgbClr val="333333"/>
                </a:solidFill>
                <a:effectLst/>
                <a:latin typeface="Arial" pitchFamily="34" charset="0"/>
                <a:ea typeface="Times New Roman" pitchFamily="18" charset="0"/>
                <a:cs typeface="Arial" pitchFamily="34" charset="0"/>
              </a:rPr>
              <a:t>thermochemical</a:t>
            </a:r>
            <a:r>
              <a:rPr kumimoji="0" lang="en-US" sz="16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 calorie and 4.1868 kJ/kcal for the international steam table calorie. It is implied that, although work and heat are different forms of energy, they can be transformed into one another. This law is called the first law of the caloric theory and led to the formulation of the general principle of conservation of energy, definitively stated by Hermann von Helmholtz in 1847.</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620688"/>
            <a:ext cx="7056784" cy="5078313"/>
          </a:xfrm>
          <a:prstGeom prst="rect">
            <a:avLst/>
          </a:prstGeom>
        </p:spPr>
        <p:txBody>
          <a:bodyPr wrap="square">
            <a:spAutoFit/>
          </a:bodyPr>
          <a:lstStyle/>
          <a:p>
            <a:pPr>
              <a:lnSpc>
                <a:spcPct val="150000"/>
              </a:lnSpc>
            </a:pPr>
            <a:r>
              <a:rPr lang="en-IN" b="1" dirty="0">
                <a:cs typeface="Arial" pitchFamily="34" charset="0"/>
              </a:rPr>
              <a:t>French experimenters had measured the specific heat of the same gas at constant volume (</a:t>
            </a:r>
            <a:r>
              <a:rPr lang="en-IN" b="1" i="1" dirty="0" err="1">
                <a:cs typeface="Arial" pitchFamily="34" charset="0"/>
              </a:rPr>
              <a:t>C</a:t>
            </a:r>
            <a:r>
              <a:rPr lang="en-IN" b="1" i="1" baseline="-25000" dirty="0" err="1">
                <a:cs typeface="Arial" pitchFamily="34" charset="0"/>
              </a:rPr>
              <a:t>v</a:t>
            </a:r>
            <a:r>
              <a:rPr lang="en-IN" b="1" dirty="0">
                <a:cs typeface="Arial" pitchFamily="34" charset="0"/>
              </a:rPr>
              <a:t>) and at constant pressure (</a:t>
            </a:r>
            <a:r>
              <a:rPr lang="en-IN" b="1" i="1" dirty="0">
                <a:cs typeface="Arial" pitchFamily="34" charset="0"/>
              </a:rPr>
              <a:t>C</a:t>
            </a:r>
            <a:r>
              <a:rPr lang="en-IN" b="1" i="1" baseline="-25000" dirty="0">
                <a:cs typeface="Arial" pitchFamily="34" charset="0"/>
              </a:rPr>
              <a:t>p</a:t>
            </a:r>
            <a:r>
              <a:rPr lang="en-IN" b="1" dirty="0">
                <a:cs typeface="Arial" pitchFamily="34" charset="0"/>
              </a:rPr>
              <a:t>). They always found </a:t>
            </a:r>
            <a:r>
              <a:rPr lang="en-IN" b="1" i="1" dirty="0">
                <a:cs typeface="Arial" pitchFamily="34" charset="0"/>
              </a:rPr>
              <a:t>C</a:t>
            </a:r>
            <a:r>
              <a:rPr lang="en-IN" b="1" i="1" baseline="-25000" dirty="0">
                <a:cs typeface="Arial" pitchFamily="34" charset="0"/>
              </a:rPr>
              <a:t>p</a:t>
            </a:r>
            <a:r>
              <a:rPr lang="en-IN" b="1" dirty="0">
                <a:cs typeface="Arial" pitchFamily="34" charset="0"/>
              </a:rPr>
              <a:t> to be greater than </a:t>
            </a:r>
            <a:r>
              <a:rPr lang="en-IN" b="1" i="1" dirty="0">
                <a:cs typeface="Arial" pitchFamily="34" charset="0"/>
              </a:rPr>
              <a:t>C</a:t>
            </a:r>
            <a:r>
              <a:rPr lang="en-IN" b="1" i="1" baseline="-25000" dirty="0">
                <a:cs typeface="Arial" pitchFamily="34" charset="0"/>
              </a:rPr>
              <a:t>v</a:t>
            </a:r>
            <a:r>
              <a:rPr lang="en-IN" b="1" dirty="0">
                <a:cs typeface="Arial" pitchFamily="34" charset="0"/>
              </a:rPr>
              <a:t>.  Mayer interpreted this with the following thought experiment: consider two identical vertical cylinders, closed at the top by moveable pistons, the pistons resting on the gas pressure, each enclosing the same amount of the same gas at the same temperature.  Now supply heat to the two gases, for one gas keep the piston fixed, for the other allow it to rise. Measure how much heat is needed to raise the gas temperature by ten degrees, say.  It is found that extra heat is needed for the gas at constant pressure, the one where the piston was allowed to rise.  Mayer asserted this was because in that case, some of the heat had been expended as work to raise the piston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286</Words>
  <Application>Microsoft Office PowerPoint</Application>
  <PresentationFormat>On-screen Show (4:3)</PresentationFormat>
  <Paragraphs>36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Chabita Saha</dc:creator>
  <cp:lastModifiedBy>Chabita Saha</cp:lastModifiedBy>
  <cp:revision>15</cp:revision>
  <dcterms:created xsi:type="dcterms:W3CDTF">2023-08-10T13:03:52Z</dcterms:created>
  <dcterms:modified xsi:type="dcterms:W3CDTF">2023-08-10T16:06:14Z</dcterms:modified>
</cp:coreProperties>
</file>