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7" autoAdjust="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93E4C1-402F-4DD6-A840-192A1886A8A2}"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93E4C1-402F-4DD6-A840-192A1886A8A2}"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93E4C1-402F-4DD6-A840-192A1886A8A2}"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93E4C1-402F-4DD6-A840-192A1886A8A2}"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93E4C1-402F-4DD6-A840-192A1886A8A2}"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93E4C1-402F-4DD6-A840-192A1886A8A2}"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93E4C1-402F-4DD6-A840-192A1886A8A2}"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93E4C1-402F-4DD6-A840-192A1886A8A2}" type="datetimeFigureOut">
              <a:rPr lang="en-IN" smtClean="0"/>
              <a:t>20-10-2022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3E4C1-402F-4DD6-A840-192A1886A8A2}" type="datetimeFigureOut">
              <a:rPr lang="en-IN" smtClean="0"/>
              <a:t>20-10-2022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3E4C1-402F-4DD6-A840-192A1886A8A2}"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3E4C1-402F-4DD6-A840-192A1886A8A2}"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023EA-4CA7-4900-97D7-360BAD63E83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3E4C1-402F-4DD6-A840-192A1886A8A2}" type="datetimeFigureOut">
              <a:rPr lang="en-IN" smtClean="0"/>
              <a:t>20-10-2022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023EA-4CA7-4900-97D7-360BAD63E83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688" y="1028343"/>
            <a:ext cx="6264696" cy="5016758"/>
          </a:xfrm>
          <a:prstGeom prst="rect">
            <a:avLst/>
          </a:prstGeom>
        </p:spPr>
        <p:txBody>
          <a:bodyPr wrap="square">
            <a:spAutoFit/>
          </a:bodyPr>
          <a:lstStyle/>
          <a:p>
            <a:r>
              <a:rPr lang="en-IN" sz="2000" b="1" dirty="0">
                <a:solidFill>
                  <a:srgbClr val="C00000"/>
                </a:solidFill>
              </a:rPr>
              <a:t>What are model organisms?</a:t>
            </a:r>
          </a:p>
          <a:p>
            <a:pPr>
              <a:buFont typeface="Wingdings" pitchFamily="2" charset="2"/>
              <a:buChar char="Ø"/>
            </a:pPr>
            <a:r>
              <a:rPr lang="en-IN" sz="2000" i="1" dirty="0"/>
              <a:t>A model organism is a species that has been widely studied, usually because it is easy to maintain and breed in a laboratory setting and has particular experimental advantages</a:t>
            </a:r>
            <a:r>
              <a:rPr lang="en-IN" sz="2000" i="1" dirty="0" smtClean="0"/>
              <a:t>.</a:t>
            </a:r>
          </a:p>
          <a:p>
            <a:pPr>
              <a:buFont typeface="Wingdings" pitchFamily="2" charset="2"/>
              <a:buChar char="Ø"/>
            </a:pPr>
            <a:r>
              <a:rPr lang="en-IN" sz="2000" dirty="0" smtClean="0"/>
              <a:t>Model </a:t>
            </a:r>
            <a:r>
              <a:rPr lang="en-IN" sz="2000" dirty="0"/>
              <a:t>organisms are non-human species that are used in the laboratory to help scientists understand biological </a:t>
            </a:r>
            <a:r>
              <a:rPr lang="en-IN" sz="2000" dirty="0" smtClean="0"/>
              <a:t>processes.</a:t>
            </a:r>
          </a:p>
          <a:p>
            <a:pPr>
              <a:buFont typeface="Wingdings" pitchFamily="2" charset="2"/>
              <a:buChar char="Ø"/>
            </a:pPr>
            <a:r>
              <a:rPr lang="en-IN" sz="2000" dirty="0" smtClean="0"/>
              <a:t>They </a:t>
            </a:r>
            <a:r>
              <a:rPr lang="en-IN" sz="2000" dirty="0"/>
              <a:t>are usually organisms that are easy to maintain and breed in a laboratory </a:t>
            </a:r>
            <a:r>
              <a:rPr lang="en-IN" sz="2000" dirty="0" smtClean="0"/>
              <a:t>setting. For </a:t>
            </a:r>
            <a:r>
              <a:rPr lang="en-IN" sz="2000" dirty="0"/>
              <a:t>example, they may have particularly robust embryos</a:t>
            </a:r>
            <a:r>
              <a:rPr lang="en-IN" sz="2000" baseline="30000" dirty="0"/>
              <a:t>?</a:t>
            </a:r>
            <a:r>
              <a:rPr lang="en-IN" sz="2000" dirty="0"/>
              <a:t> that are easily studied and manipulated in the lab, this is useful for scientists studying </a:t>
            </a:r>
            <a:r>
              <a:rPr lang="en-IN" sz="2000" dirty="0" smtClean="0"/>
              <a:t>development.</a:t>
            </a:r>
            <a:endParaRPr lang="en-IN" sz="2000" dirty="0" smtClean="0"/>
          </a:p>
          <a:p>
            <a:pPr>
              <a:buFont typeface="Wingdings" pitchFamily="2" charset="2"/>
              <a:buChar char="Ø"/>
            </a:pPr>
            <a:r>
              <a:rPr lang="en-IN" sz="2000" dirty="0" smtClean="0"/>
              <a:t>Or </a:t>
            </a:r>
            <a:r>
              <a:rPr lang="en-IN" sz="2000" dirty="0"/>
              <a:t>they may occupy a pivotal position in the evolutionary tree, this is useful for scientists studying evolution.</a:t>
            </a:r>
            <a:r>
              <a:rPr lang="en-IN" sz="2000" baseline="30000" dirty="0"/>
              <a:t>?</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4401205"/>
          </a:xfrm>
          <a:prstGeom prst="rect">
            <a:avLst/>
          </a:prstGeom>
        </p:spPr>
        <p:txBody>
          <a:bodyPr>
            <a:spAutoFit/>
          </a:bodyPr>
          <a:lstStyle/>
          <a:p>
            <a:r>
              <a:rPr lang="en-IN" sz="2000" b="1" dirty="0">
                <a:solidFill>
                  <a:srgbClr val="CC0066"/>
                </a:solidFill>
              </a:rPr>
              <a:t>What discoveries were made using </a:t>
            </a:r>
            <a:r>
              <a:rPr lang="en-IN" sz="2000" b="1" i="1" dirty="0">
                <a:solidFill>
                  <a:srgbClr val="CC0066"/>
                </a:solidFill>
              </a:rPr>
              <a:t>E. coli</a:t>
            </a:r>
            <a:r>
              <a:rPr lang="en-IN" sz="2000" b="1" dirty="0">
                <a:solidFill>
                  <a:srgbClr val="CC0066"/>
                </a:solidFill>
              </a:rPr>
              <a:t> as a model organism?</a:t>
            </a:r>
          </a:p>
          <a:p>
            <a:r>
              <a:rPr lang="en-IN" sz="2000" dirty="0" smtClean="0"/>
              <a:t/>
            </a:r>
            <a:br>
              <a:rPr lang="en-IN" sz="2000" dirty="0" smtClean="0"/>
            </a:br>
            <a:r>
              <a:rPr lang="en-IN" sz="2000" dirty="0" smtClean="0"/>
              <a:t>Several </a:t>
            </a:r>
            <a:r>
              <a:rPr lang="en-IN" sz="2000" dirty="0"/>
              <a:t>key discoveries in the field of molecular biology, including molecular genetics, were achieved using </a:t>
            </a:r>
            <a:r>
              <a:rPr lang="en-IN" sz="2000" i="1" dirty="0"/>
              <a:t>E. coli</a:t>
            </a:r>
            <a:r>
              <a:rPr lang="en-IN" sz="2000" dirty="0"/>
              <a:t> as a model organism. </a:t>
            </a:r>
            <a:r>
              <a:rPr lang="en-IN" sz="2000" b="1" i="1" dirty="0">
                <a:solidFill>
                  <a:srgbClr val="002060"/>
                </a:solidFill>
              </a:rPr>
              <a:t>This includes an understanding of the genetic code, the mechanisms of DNA replication, the discovery of the genetic </a:t>
            </a:r>
            <a:r>
              <a:rPr lang="en-IN" sz="2000" b="1" i="1" dirty="0" err="1">
                <a:solidFill>
                  <a:srgbClr val="002060"/>
                </a:solidFill>
              </a:rPr>
              <a:t>operon</a:t>
            </a:r>
            <a:r>
              <a:rPr lang="en-IN" sz="2000" b="1" i="1" dirty="0">
                <a:solidFill>
                  <a:srgbClr val="002060"/>
                </a:solidFill>
              </a:rPr>
              <a:t> systems, and the creation of a genetically modified organism</a:t>
            </a:r>
            <a:r>
              <a:rPr lang="en-IN" sz="2000" dirty="0"/>
              <a:t>.</a:t>
            </a:r>
          </a:p>
          <a:p>
            <a:r>
              <a:rPr lang="en-IN" sz="2000" dirty="0" smtClean="0"/>
              <a:t/>
            </a:r>
            <a:br>
              <a:rPr lang="en-IN" sz="2000" dirty="0" smtClean="0"/>
            </a:b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688" y="1556792"/>
            <a:ext cx="5688632" cy="3477875"/>
          </a:xfrm>
          <a:prstGeom prst="rect">
            <a:avLst/>
          </a:prstGeom>
        </p:spPr>
        <p:txBody>
          <a:bodyPr wrap="square">
            <a:spAutoFit/>
          </a:bodyPr>
          <a:lstStyle/>
          <a:p>
            <a:r>
              <a:rPr lang="en-IN" sz="2000" b="1" i="1" dirty="0">
                <a:solidFill>
                  <a:srgbClr val="002060"/>
                </a:solidFill>
              </a:rPr>
              <a:t>E. coli</a:t>
            </a:r>
            <a:r>
              <a:rPr lang="en-IN" sz="2000" b="1" dirty="0">
                <a:solidFill>
                  <a:srgbClr val="002060"/>
                </a:solidFill>
              </a:rPr>
              <a:t> and its use as a model organism in metabolic engineering</a:t>
            </a:r>
          </a:p>
          <a:p>
            <a:r>
              <a:rPr lang="en-IN" sz="2000" dirty="0" smtClean="0"/>
              <a:t/>
            </a:r>
            <a:br>
              <a:rPr lang="en-IN" sz="2000" dirty="0" smtClean="0"/>
            </a:br>
            <a:r>
              <a:rPr lang="en-IN" sz="2000" dirty="0" smtClean="0"/>
              <a:t>Because </a:t>
            </a:r>
            <a:r>
              <a:rPr lang="en-IN" sz="2000" dirty="0"/>
              <a:t>there are tools available to manipulate the genome of </a:t>
            </a:r>
            <a:r>
              <a:rPr lang="en-IN" sz="2000" i="1" dirty="0"/>
              <a:t>E. coli</a:t>
            </a:r>
            <a:r>
              <a:rPr lang="en-IN" sz="2000" dirty="0"/>
              <a:t>, it is a good candidate as a model organism for metabolic engineering; this is where </a:t>
            </a:r>
            <a:r>
              <a:rPr lang="en-IN" sz="2000" i="1" dirty="0"/>
              <a:t>E. coli</a:t>
            </a:r>
            <a:r>
              <a:rPr lang="en-IN" sz="2000" dirty="0"/>
              <a:t> is genetically manipulated so that it becomes </a:t>
            </a:r>
            <a:r>
              <a:rPr lang="en-IN" sz="2000" b="1" i="1" dirty="0">
                <a:solidFill>
                  <a:srgbClr val="CC0066"/>
                </a:solidFill>
              </a:rPr>
              <a:t>able to produce desired chemicals from various sources during growth.</a:t>
            </a:r>
          </a:p>
          <a:p>
            <a:r>
              <a:rPr lang="en-IN" sz="2000" dirty="0" smtClean="0"/>
              <a:t/>
            </a:r>
            <a:br>
              <a:rPr lang="en-IN" sz="2000" dirty="0" smtClean="0"/>
            </a:b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712" y="908720"/>
            <a:ext cx="5616624" cy="4093428"/>
          </a:xfrm>
          <a:prstGeom prst="rect">
            <a:avLst/>
          </a:prstGeom>
        </p:spPr>
        <p:txBody>
          <a:bodyPr wrap="square">
            <a:spAutoFit/>
          </a:bodyPr>
          <a:lstStyle/>
          <a:p>
            <a:r>
              <a:rPr lang="en-IN" sz="2000" b="1" dirty="0"/>
              <a:t>Plasmids; increasing the potential of </a:t>
            </a:r>
            <a:r>
              <a:rPr lang="en-IN" sz="2000" b="1" i="1" dirty="0"/>
              <a:t>E. coli</a:t>
            </a:r>
            <a:r>
              <a:rPr lang="en-IN" sz="2000" b="1" dirty="0"/>
              <a:t> as a model organism</a:t>
            </a:r>
          </a:p>
          <a:p>
            <a:r>
              <a:rPr lang="en-IN" sz="2000" dirty="0" smtClean="0"/>
              <a:t/>
            </a:r>
            <a:br>
              <a:rPr lang="en-IN" sz="2000" dirty="0" smtClean="0"/>
            </a:br>
            <a:r>
              <a:rPr lang="en-IN" sz="2000" dirty="0" smtClean="0"/>
              <a:t>Plasmids </a:t>
            </a:r>
            <a:r>
              <a:rPr lang="en-IN" sz="2000" dirty="0"/>
              <a:t>are fragments of DNA separate from the chromosome, which can replicate itself. The main components of plasmids include the origin of replication and a selection marker such as a gene conferring antibiotic resistance. These plasmids can be manipulated, so a new phenotype can be conferred to </a:t>
            </a:r>
            <a:r>
              <a:rPr lang="en-IN" sz="2000" i="1" dirty="0"/>
              <a:t>E. coli</a:t>
            </a:r>
            <a:r>
              <a:rPr lang="en-IN" sz="2000" dirty="0"/>
              <a:t> strains by the incorporation of these modified plasmids.</a:t>
            </a:r>
          </a:p>
          <a:p>
            <a:r>
              <a:rPr lang="en-IN" sz="2000" dirty="0" smtClean="0"/>
              <a:t/>
            </a:r>
            <a:br>
              <a:rPr lang="en-IN" sz="2000" dirty="0" smtClean="0"/>
            </a:b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612845"/>
            <a:ext cx="6696744" cy="5201424"/>
          </a:xfrm>
          <a:prstGeom prst="rect">
            <a:avLst/>
          </a:prstGeom>
        </p:spPr>
        <p:txBody>
          <a:bodyPr wrap="square">
            <a:spAutoFit/>
          </a:bodyPr>
          <a:lstStyle/>
          <a:p>
            <a:r>
              <a:rPr lang="en-IN" b="1" dirty="0">
                <a:solidFill>
                  <a:srgbClr val="CC0066"/>
                </a:solidFill>
              </a:rPr>
              <a:t>Key Concepts</a:t>
            </a:r>
            <a:r>
              <a:rPr lang="en-IN" b="1" dirty="0" smtClean="0">
                <a:solidFill>
                  <a:srgbClr val="CC0066"/>
                </a:solidFill>
              </a:rPr>
              <a:t>:</a:t>
            </a:r>
          </a:p>
          <a:p>
            <a:endParaRPr lang="en-IN" b="1" dirty="0"/>
          </a:p>
          <a:p>
            <a:pPr>
              <a:buFont typeface="Arial" pitchFamily="34" charset="0"/>
              <a:buChar char="•"/>
            </a:pPr>
            <a:r>
              <a:rPr lang="en-IN" sz="2000" i="1" dirty="0"/>
              <a:t>E. coli</a:t>
            </a:r>
            <a:r>
              <a:rPr lang="en-IN" sz="2000" dirty="0"/>
              <a:t> is a preferred host for gene cloning due to the high efficiency of introduction of DNA molecules into </a:t>
            </a:r>
            <a:r>
              <a:rPr lang="en-IN" sz="2000" dirty="0" smtClean="0"/>
              <a:t>cells.</a:t>
            </a:r>
          </a:p>
          <a:p>
            <a:pPr>
              <a:buFont typeface="Arial" pitchFamily="34" charset="0"/>
              <a:buChar char="•"/>
            </a:pPr>
            <a:r>
              <a:rPr lang="en-IN" sz="2000" i="1" dirty="0" smtClean="0"/>
              <a:t>E</a:t>
            </a:r>
            <a:r>
              <a:rPr lang="en-IN" sz="2000" i="1" dirty="0"/>
              <a:t>. coli</a:t>
            </a:r>
            <a:r>
              <a:rPr lang="en-IN" sz="2000" dirty="0"/>
              <a:t> is a preferred host for protein production due to its rapid growth and the ability to express proteins at very high </a:t>
            </a:r>
            <a:r>
              <a:rPr lang="en-IN" sz="2000" dirty="0" smtClean="0"/>
              <a:t>levels.</a:t>
            </a:r>
          </a:p>
          <a:p>
            <a:pPr>
              <a:buFont typeface="Arial" pitchFamily="34" charset="0"/>
              <a:buChar char="•"/>
            </a:pPr>
            <a:r>
              <a:rPr lang="en-IN" sz="2000" dirty="0" smtClean="0"/>
              <a:t>Bacterial </a:t>
            </a:r>
            <a:r>
              <a:rPr lang="en-IN" sz="2000" dirty="0"/>
              <a:t>conjugation can be used to transfer large DNA fragments from one bacterium to </a:t>
            </a:r>
            <a:r>
              <a:rPr lang="en-IN" sz="2000" dirty="0" smtClean="0"/>
              <a:t>another.</a:t>
            </a:r>
          </a:p>
          <a:p>
            <a:pPr>
              <a:buFont typeface="Arial" pitchFamily="34" charset="0"/>
              <a:buChar char="•"/>
            </a:pPr>
            <a:r>
              <a:rPr lang="en-IN" sz="2000" i="1" dirty="0" smtClean="0"/>
              <a:t>E</a:t>
            </a:r>
            <a:r>
              <a:rPr lang="en-IN" sz="2000" i="1" dirty="0"/>
              <a:t>. coli</a:t>
            </a:r>
            <a:r>
              <a:rPr lang="en-IN" sz="2000" dirty="0"/>
              <a:t> is a preferred host for the study of phage biology due to the detailed knowledge of its nucleic acid and protein biosynthetic </a:t>
            </a:r>
            <a:r>
              <a:rPr lang="en-IN" sz="2000" dirty="0" smtClean="0"/>
              <a:t>pathways.</a:t>
            </a:r>
          </a:p>
          <a:p>
            <a:pPr>
              <a:buFont typeface="Arial" pitchFamily="34" charset="0"/>
              <a:buChar char="•"/>
            </a:pPr>
            <a:r>
              <a:rPr lang="en-IN" sz="2000" dirty="0" smtClean="0"/>
              <a:t>The </a:t>
            </a:r>
            <a:r>
              <a:rPr lang="en-IN" sz="2000" dirty="0"/>
              <a:t>ability of </a:t>
            </a:r>
            <a:r>
              <a:rPr lang="en-IN" sz="2000" i="1" dirty="0"/>
              <a:t>E. coli</a:t>
            </a:r>
            <a:r>
              <a:rPr lang="en-IN" sz="2000" dirty="0"/>
              <a:t> to grow on chemically defined media coupled with its extensive genetic toolbox make it a key system in study of </a:t>
            </a:r>
            <a:r>
              <a:rPr lang="en-IN" sz="2000" dirty="0">
                <a:solidFill>
                  <a:srgbClr val="C00000"/>
                </a:solidFill>
              </a:rPr>
              <a:t>bacterial metabolic pathways</a:t>
            </a:r>
            <a:r>
              <a:rPr lang="en-IN" sz="2000" dirty="0"/>
              <a:t>.</a:t>
            </a:r>
          </a:p>
          <a:p>
            <a:r>
              <a:rPr lang="en-IN" b="1" dirty="0"/>
              <a:t/>
            </a:r>
            <a:br>
              <a:rPr lang="en-IN" b="1" dirty="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 elegans"/>
          <p:cNvPicPr>
            <a:picLocks noChangeAspect="1" noChangeArrowheads="1"/>
          </p:cNvPicPr>
          <p:nvPr/>
        </p:nvPicPr>
        <p:blipFill>
          <a:blip r:embed="rId2" cstate="print"/>
          <a:srcRect/>
          <a:stretch>
            <a:fillRect/>
          </a:stretch>
        </p:blipFill>
        <p:spPr bwMode="auto">
          <a:xfrm>
            <a:off x="1835696" y="1340768"/>
            <a:ext cx="4775020" cy="3384376"/>
          </a:xfrm>
          <a:prstGeom prst="rect">
            <a:avLst/>
          </a:prstGeom>
          <a:noFill/>
        </p:spPr>
      </p:pic>
      <p:sp>
        <p:nvSpPr>
          <p:cNvPr id="4" name="Rectangle 3"/>
          <p:cNvSpPr/>
          <p:nvPr/>
        </p:nvSpPr>
        <p:spPr>
          <a:xfrm>
            <a:off x="1403648" y="4869160"/>
            <a:ext cx="6768752" cy="1569660"/>
          </a:xfrm>
          <a:prstGeom prst="rect">
            <a:avLst/>
          </a:prstGeom>
        </p:spPr>
        <p:txBody>
          <a:bodyPr wrap="square">
            <a:spAutoFit/>
          </a:bodyPr>
          <a:lstStyle/>
          <a:p>
            <a:r>
              <a:rPr lang="en-IN" sz="2000" i="1" dirty="0" err="1"/>
              <a:t>Caenorhabditis</a:t>
            </a:r>
            <a:r>
              <a:rPr lang="en-IN" sz="2000" i="1" dirty="0"/>
              <a:t> </a:t>
            </a:r>
            <a:r>
              <a:rPr lang="en-IN" sz="2000" i="1" dirty="0" err="1"/>
              <a:t>elegans</a:t>
            </a:r>
            <a:r>
              <a:rPr lang="en-IN" sz="2000" dirty="0"/>
              <a:t> is a species of nematode worm and is frequently chosen as a model organism to study human diseases.</a:t>
            </a:r>
          </a:p>
          <a:p>
            <a:r>
              <a:rPr lang="en-IN" dirty="0" smtClean="0"/>
              <a:t/>
            </a:r>
            <a:br>
              <a:rPr lang="en-IN" dirty="0" smtClean="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908720"/>
            <a:ext cx="6192688" cy="5632311"/>
          </a:xfrm>
          <a:prstGeom prst="rect">
            <a:avLst/>
          </a:prstGeom>
        </p:spPr>
        <p:txBody>
          <a:bodyPr wrap="square">
            <a:spAutoFit/>
          </a:bodyPr>
          <a:lstStyle/>
          <a:p>
            <a:r>
              <a:rPr lang="en-IN" sz="2000" b="1" dirty="0">
                <a:solidFill>
                  <a:srgbClr val="CC0066"/>
                </a:solidFill>
              </a:rPr>
              <a:t>What is </a:t>
            </a:r>
            <a:r>
              <a:rPr lang="en-IN" sz="2000" b="1" i="1" dirty="0">
                <a:solidFill>
                  <a:srgbClr val="CC0066"/>
                </a:solidFill>
              </a:rPr>
              <a:t>C. </a:t>
            </a:r>
            <a:r>
              <a:rPr lang="en-IN" sz="2000" b="1" i="1" dirty="0" err="1">
                <a:solidFill>
                  <a:srgbClr val="CC0066"/>
                </a:solidFill>
              </a:rPr>
              <a:t>elegans</a:t>
            </a:r>
            <a:r>
              <a:rPr lang="en-IN" sz="2000" b="1" i="1" dirty="0" smtClean="0">
                <a:solidFill>
                  <a:srgbClr val="CC0066"/>
                </a:solidFill>
              </a:rPr>
              <a:t>?</a:t>
            </a:r>
          </a:p>
          <a:p>
            <a:endParaRPr lang="en-IN" sz="2000" b="1" dirty="0"/>
          </a:p>
          <a:p>
            <a:pPr>
              <a:buFont typeface="Wingdings" pitchFamily="2" charset="2"/>
              <a:buChar char="Ø"/>
            </a:pPr>
            <a:r>
              <a:rPr lang="en-IN" sz="2000" i="1" dirty="0"/>
              <a:t>C. </a:t>
            </a:r>
            <a:r>
              <a:rPr lang="en-IN" sz="2000" i="1" dirty="0" err="1"/>
              <a:t>elegans</a:t>
            </a:r>
            <a:r>
              <a:rPr lang="en-IN" sz="2000" dirty="0"/>
              <a:t> is a species of nematode worm, and the adults are approximately 1mm in length with 959 somatic cells. </a:t>
            </a:r>
            <a:endParaRPr lang="en-IN" sz="2000" dirty="0" smtClean="0"/>
          </a:p>
          <a:p>
            <a:pPr>
              <a:buFont typeface="Wingdings" pitchFamily="2" charset="2"/>
              <a:buChar char="Ø"/>
            </a:pPr>
            <a:r>
              <a:rPr lang="en-IN" sz="2000" dirty="0" smtClean="0"/>
              <a:t>Its </a:t>
            </a:r>
            <a:r>
              <a:rPr lang="en-IN" sz="2000" dirty="0"/>
              <a:t>transparent body consists of three layers; an epidermal layer, an intestinal layer, and a muscle layer.</a:t>
            </a:r>
          </a:p>
          <a:p>
            <a:r>
              <a:rPr lang="en-IN" sz="2000" dirty="0"/>
              <a:t>Other systems such as the nervous system </a:t>
            </a:r>
            <a:r>
              <a:rPr lang="en-IN" sz="2000" dirty="0" smtClean="0"/>
              <a:t>and reproductive </a:t>
            </a:r>
            <a:r>
              <a:rPr lang="en-IN" sz="2000" dirty="0"/>
              <a:t>systems are found between the three </a:t>
            </a:r>
            <a:r>
              <a:rPr lang="en-IN" sz="2000" dirty="0" smtClean="0"/>
              <a:t>layers.</a:t>
            </a:r>
          </a:p>
          <a:p>
            <a:pPr>
              <a:buFont typeface="Wingdings" pitchFamily="2" charset="2"/>
              <a:buChar char="Ø"/>
            </a:pPr>
            <a:r>
              <a:rPr lang="en-IN" sz="2000" dirty="0" smtClean="0"/>
              <a:t>This </a:t>
            </a:r>
            <a:r>
              <a:rPr lang="en-IN" sz="2000" dirty="0"/>
              <a:t>means that there are physiological overlaps between humans and </a:t>
            </a:r>
            <a:r>
              <a:rPr lang="en-IN" sz="2000" i="1" dirty="0"/>
              <a:t>C. </a:t>
            </a:r>
            <a:r>
              <a:rPr lang="en-IN" sz="2000" i="1" dirty="0" err="1"/>
              <a:t>elegans</a:t>
            </a:r>
            <a:r>
              <a:rPr lang="en-IN" sz="2000" dirty="0"/>
              <a:t>, such as the digestive system, the nervous system, and the reproductive </a:t>
            </a:r>
            <a:r>
              <a:rPr lang="en-IN" sz="2000" dirty="0" smtClean="0"/>
              <a:t>system.</a:t>
            </a:r>
          </a:p>
          <a:p>
            <a:pPr>
              <a:buFont typeface="Wingdings" pitchFamily="2" charset="2"/>
              <a:buChar char="Ø"/>
            </a:pPr>
            <a:r>
              <a:rPr lang="en-IN" sz="2000" b="1" dirty="0" smtClean="0">
                <a:solidFill>
                  <a:srgbClr val="C00000"/>
                </a:solidFill>
              </a:rPr>
              <a:t>There </a:t>
            </a:r>
            <a:r>
              <a:rPr lang="en-IN" sz="2000" b="1" dirty="0">
                <a:solidFill>
                  <a:srgbClr val="C00000"/>
                </a:solidFill>
              </a:rPr>
              <a:t>have been observations that showed that </a:t>
            </a:r>
            <a:r>
              <a:rPr lang="en-IN" sz="2000" b="1" i="1" dirty="0">
                <a:solidFill>
                  <a:srgbClr val="C00000"/>
                </a:solidFill>
              </a:rPr>
              <a:t>C. </a:t>
            </a:r>
            <a:r>
              <a:rPr lang="en-IN" sz="2000" b="1" i="1" dirty="0" err="1">
                <a:solidFill>
                  <a:srgbClr val="C00000"/>
                </a:solidFill>
              </a:rPr>
              <a:t>elegans</a:t>
            </a:r>
            <a:r>
              <a:rPr lang="en-IN" sz="2000" b="1" dirty="0">
                <a:solidFill>
                  <a:srgbClr val="C00000"/>
                </a:solidFill>
              </a:rPr>
              <a:t> has the ability to recognize and react to things they do or do not like, indicative of a level of complex </a:t>
            </a:r>
            <a:r>
              <a:rPr lang="en-IN" sz="2000" b="1" dirty="0" err="1">
                <a:solidFill>
                  <a:srgbClr val="C00000"/>
                </a:solidFill>
              </a:rPr>
              <a:t>behavior</a:t>
            </a:r>
            <a:r>
              <a:rPr lang="en-IN" sz="2000" b="1" dirty="0">
                <a:solidFill>
                  <a:srgbClr val="C00000"/>
                </a:solidFill>
              </a:rPr>
              <a:t>.</a:t>
            </a:r>
          </a:p>
          <a:p>
            <a:r>
              <a:rPr lang="en-IN" sz="2000" dirty="0" smtClean="0"/>
              <a:t/>
            </a:r>
            <a:br>
              <a:rPr lang="en-IN" sz="2000" dirty="0" smtClean="0"/>
            </a:b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764704"/>
            <a:ext cx="6840760" cy="5170646"/>
          </a:xfrm>
          <a:prstGeom prst="rect">
            <a:avLst/>
          </a:prstGeom>
        </p:spPr>
        <p:txBody>
          <a:bodyPr wrap="square">
            <a:spAutoFit/>
          </a:bodyPr>
          <a:lstStyle/>
          <a:p>
            <a:endParaRPr lang="en-IN" sz="2000" dirty="0" smtClean="0"/>
          </a:p>
          <a:p>
            <a:endParaRPr lang="en-IN" sz="2000" dirty="0"/>
          </a:p>
          <a:p>
            <a:r>
              <a:rPr lang="en-IN" sz="2000" dirty="0" smtClean="0"/>
              <a:t>The ability to self-fertilize is a useful tool for its use as a model organism, not only because these hermaphrodites can reproduce in high numbers quickly.</a:t>
            </a:r>
          </a:p>
          <a:p>
            <a:r>
              <a:rPr lang="en-IN" sz="2000" i="1" dirty="0" smtClean="0"/>
              <a:t> </a:t>
            </a:r>
            <a:r>
              <a:rPr lang="en-IN" sz="2000" i="1" dirty="0"/>
              <a:t>C. </a:t>
            </a:r>
            <a:r>
              <a:rPr lang="en-IN" sz="2000" i="1" dirty="0" err="1"/>
              <a:t>elegans</a:t>
            </a:r>
            <a:r>
              <a:rPr lang="en-IN" sz="2000" dirty="0"/>
              <a:t> can be grown in a </a:t>
            </a:r>
            <a:r>
              <a:rPr lang="en-IN" sz="2000" dirty="0" err="1"/>
              <a:t>petri</a:t>
            </a:r>
            <a:r>
              <a:rPr lang="en-IN" sz="2000" dirty="0"/>
              <a:t>-dish containing </a:t>
            </a:r>
            <a:r>
              <a:rPr lang="en-IN" sz="2000" i="1" dirty="0"/>
              <a:t>E. coli</a:t>
            </a:r>
            <a:r>
              <a:rPr lang="en-IN" sz="2000" dirty="0"/>
              <a:t> in the laboratory, as their natural diet is bacteria. Because of their small size, large numbers of </a:t>
            </a:r>
            <a:r>
              <a:rPr lang="en-IN" sz="2000" i="1" dirty="0"/>
              <a:t>C. </a:t>
            </a:r>
            <a:r>
              <a:rPr lang="en-IN" sz="2000" i="1" dirty="0" err="1"/>
              <a:t>elegans</a:t>
            </a:r>
            <a:r>
              <a:rPr lang="en-IN" sz="2000" dirty="0"/>
              <a:t> can be maintained in the laboratory without using a large number of resources.</a:t>
            </a:r>
          </a:p>
          <a:p>
            <a:r>
              <a:rPr lang="en-IN" sz="2000" dirty="0"/>
              <a:t>It is also possible to maintain </a:t>
            </a:r>
            <a:r>
              <a:rPr lang="en-IN" sz="2000" i="1" dirty="0"/>
              <a:t>C. </a:t>
            </a:r>
            <a:r>
              <a:rPr lang="en-IN" sz="2000" i="1" dirty="0" err="1"/>
              <a:t>elegans</a:t>
            </a:r>
            <a:r>
              <a:rPr lang="en-IN" sz="2000" dirty="0"/>
              <a:t> in a “starved” state for months, or for longer storage it is possible to freeze </a:t>
            </a:r>
            <a:r>
              <a:rPr lang="en-IN" sz="2000" i="1" dirty="0"/>
              <a:t>C. </a:t>
            </a:r>
            <a:r>
              <a:rPr lang="en-IN" sz="2000" i="1" dirty="0" err="1"/>
              <a:t>elegans</a:t>
            </a:r>
            <a:r>
              <a:rPr lang="en-IN" sz="2000" dirty="0"/>
              <a:t> at -80°C.</a:t>
            </a:r>
          </a:p>
          <a:p>
            <a:r>
              <a:rPr lang="en-IN" dirty="0"/>
              <a:t/>
            </a:r>
            <a:br>
              <a:rPr lang="en-IN" dirty="0"/>
            </a:br>
            <a:endParaRPr lang="en-IN" dirty="0" smtClean="0"/>
          </a:p>
          <a:p>
            <a:endParaRPr lang="en-IN" dirty="0"/>
          </a:p>
          <a:p>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4524315"/>
          </a:xfrm>
          <a:prstGeom prst="rect">
            <a:avLst/>
          </a:prstGeom>
        </p:spPr>
        <p:txBody>
          <a:bodyPr>
            <a:spAutoFit/>
          </a:bodyPr>
          <a:lstStyle/>
          <a:p>
            <a:r>
              <a:rPr lang="en-IN" b="1" i="1" dirty="0"/>
              <a:t>C. </a:t>
            </a:r>
            <a:r>
              <a:rPr lang="en-IN" b="1" i="1" dirty="0" err="1"/>
              <a:t>elegans</a:t>
            </a:r>
            <a:r>
              <a:rPr lang="en-IN" b="1" dirty="0"/>
              <a:t> as a model for </a:t>
            </a:r>
            <a:r>
              <a:rPr lang="en-IN" b="1" dirty="0" smtClean="0"/>
              <a:t>Parkinson’s disease</a:t>
            </a:r>
          </a:p>
          <a:p>
            <a:endParaRPr lang="en-IN" b="1" i="1" dirty="0"/>
          </a:p>
          <a:p>
            <a:r>
              <a:rPr lang="en-IN" b="1" i="1" dirty="0" smtClean="0"/>
              <a:t>C</a:t>
            </a:r>
            <a:r>
              <a:rPr lang="en-IN" b="1" i="1" dirty="0"/>
              <a:t>. </a:t>
            </a:r>
            <a:r>
              <a:rPr lang="en-IN" b="1" i="1" dirty="0" err="1"/>
              <a:t>elegans</a:t>
            </a:r>
            <a:r>
              <a:rPr lang="en-IN" b="1" dirty="0"/>
              <a:t> as a model for mitochondrial </a:t>
            </a:r>
            <a:r>
              <a:rPr lang="en-IN" b="1" dirty="0" smtClean="0"/>
              <a:t>diseases</a:t>
            </a:r>
          </a:p>
          <a:p>
            <a:endParaRPr lang="en-IN" b="1" i="1" dirty="0"/>
          </a:p>
          <a:p>
            <a:r>
              <a:rPr lang="en-IN" b="1" i="1" dirty="0" smtClean="0"/>
              <a:t>C</a:t>
            </a:r>
            <a:r>
              <a:rPr lang="en-IN" b="1" i="1" dirty="0"/>
              <a:t>. </a:t>
            </a:r>
            <a:r>
              <a:rPr lang="en-IN" b="1" i="1" dirty="0" err="1"/>
              <a:t>elegans</a:t>
            </a:r>
            <a:r>
              <a:rPr lang="en-IN" b="1" dirty="0"/>
              <a:t> as a model for immunology</a:t>
            </a:r>
          </a:p>
          <a:p>
            <a:r>
              <a:rPr lang="en-IN" dirty="0" smtClean="0"/>
              <a:t/>
            </a:r>
            <a:br>
              <a:rPr lang="en-IN" dirty="0" smtClean="0"/>
            </a:br>
            <a:endParaRPr lang="en-IN" b="1" dirty="0" smtClean="0"/>
          </a:p>
          <a:p>
            <a:endParaRPr lang="en-IN" b="1" dirty="0"/>
          </a:p>
          <a:p>
            <a:endParaRPr lang="en-IN" b="1" dirty="0"/>
          </a:p>
          <a:p>
            <a:r>
              <a:rPr lang="en-IN" dirty="0" smtClean="0"/>
              <a:t/>
            </a:r>
            <a:br>
              <a:rPr lang="en-IN" dirty="0" smtClean="0"/>
            </a:br>
            <a:endParaRPr lang="en-IN" b="1" dirty="0" smtClean="0"/>
          </a:p>
          <a:p>
            <a:endParaRPr lang="en-IN" b="1" dirty="0"/>
          </a:p>
          <a:p>
            <a:endParaRPr lang="en-IN" b="1" dirty="0" smtClean="0"/>
          </a:p>
          <a:p>
            <a:r>
              <a:rPr lang="en-IN" dirty="0" smtClean="0"/>
              <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917912"/>
            <a:ext cx="6624736" cy="4708981"/>
          </a:xfrm>
          <a:prstGeom prst="rect">
            <a:avLst/>
          </a:prstGeom>
        </p:spPr>
        <p:txBody>
          <a:bodyPr wrap="square">
            <a:spAutoFit/>
          </a:bodyPr>
          <a:lstStyle/>
          <a:p>
            <a:r>
              <a:rPr lang="en-IN" sz="2000" b="1" dirty="0" smtClean="0">
                <a:solidFill>
                  <a:srgbClr val="C00000"/>
                </a:solidFill>
              </a:rPr>
              <a:t>Why are </a:t>
            </a:r>
            <a:r>
              <a:rPr lang="en-IN" sz="2000" b="1" dirty="0">
                <a:solidFill>
                  <a:srgbClr val="C00000"/>
                </a:solidFill>
              </a:rPr>
              <a:t>model organisms useful in genetics research?</a:t>
            </a:r>
          </a:p>
          <a:p>
            <a:pPr>
              <a:buFont typeface="Wingdings" pitchFamily="2" charset="2"/>
              <a:buChar char="Ø"/>
            </a:pPr>
            <a:r>
              <a:rPr lang="en-IN" sz="2000" dirty="0"/>
              <a:t>Many model organisms can breed in large </a:t>
            </a:r>
            <a:r>
              <a:rPr lang="en-IN" sz="2000" dirty="0" smtClean="0"/>
              <a:t>numbers.</a:t>
            </a:r>
          </a:p>
          <a:p>
            <a:pPr>
              <a:buFont typeface="Wingdings" pitchFamily="2" charset="2"/>
              <a:buChar char="Ø"/>
            </a:pPr>
            <a:r>
              <a:rPr lang="en-IN" sz="2000" dirty="0" smtClean="0"/>
              <a:t>Some </a:t>
            </a:r>
            <a:r>
              <a:rPr lang="en-IN" sz="2000" dirty="0"/>
              <a:t>have a very short generation time, which is the time between being born and being able to reproduce, so several generations can be followed at </a:t>
            </a:r>
            <a:r>
              <a:rPr lang="en-IN" sz="2000" dirty="0" smtClean="0"/>
              <a:t>once</a:t>
            </a:r>
          </a:p>
          <a:p>
            <a:pPr>
              <a:buFont typeface="Wingdings" pitchFamily="2" charset="2"/>
              <a:buChar char="Ø"/>
            </a:pPr>
            <a:r>
              <a:rPr lang="en-IN" sz="2000" dirty="0" smtClean="0"/>
              <a:t>Mutants </a:t>
            </a:r>
            <a:r>
              <a:rPr lang="en-IN" sz="2000" dirty="0"/>
              <a:t>allow scientists to study certain characteristics or diseases. These are model organisms that have undergone a change or </a:t>
            </a:r>
            <a:r>
              <a:rPr lang="en-IN" sz="2000" dirty="0" smtClean="0"/>
              <a:t>mutation</a:t>
            </a:r>
            <a:r>
              <a:rPr lang="en-IN" sz="2000" baseline="30000" dirty="0"/>
              <a:t> </a:t>
            </a:r>
            <a:r>
              <a:rPr lang="en-IN" sz="2000" dirty="0" smtClean="0"/>
              <a:t>in </a:t>
            </a:r>
            <a:r>
              <a:rPr lang="en-IN" sz="2000" dirty="0"/>
              <a:t>their </a:t>
            </a:r>
            <a:r>
              <a:rPr lang="en-IN" sz="2000" dirty="0" smtClean="0"/>
              <a:t>DNA</a:t>
            </a:r>
            <a:r>
              <a:rPr lang="en-IN" sz="2000" dirty="0"/>
              <a:t> that may result in a change in a certain </a:t>
            </a:r>
            <a:r>
              <a:rPr lang="en-IN" sz="2000" dirty="0" smtClean="0"/>
              <a:t>characteristic.</a:t>
            </a:r>
          </a:p>
          <a:p>
            <a:pPr>
              <a:buFont typeface="Wingdings" pitchFamily="2" charset="2"/>
              <a:buChar char="Ø"/>
            </a:pPr>
            <a:r>
              <a:rPr lang="en-IN" sz="2000" dirty="0" smtClean="0"/>
              <a:t>Some </a:t>
            </a:r>
            <a:r>
              <a:rPr lang="en-IN" sz="2000" dirty="0"/>
              <a:t>model organisms have similar </a:t>
            </a:r>
            <a:r>
              <a:rPr lang="en-IN" sz="2000" dirty="0" smtClean="0"/>
              <a:t>genes</a:t>
            </a:r>
            <a:r>
              <a:rPr lang="en-IN" sz="2000" baseline="30000" dirty="0"/>
              <a:t> </a:t>
            </a:r>
            <a:r>
              <a:rPr lang="en-IN" sz="2000" dirty="0" smtClean="0"/>
              <a:t>or </a:t>
            </a:r>
            <a:r>
              <a:rPr lang="en-IN" sz="2000" dirty="0"/>
              <a:t>similar-sized </a:t>
            </a:r>
            <a:r>
              <a:rPr lang="en-IN" sz="2000" dirty="0" smtClean="0"/>
              <a:t>genomes</a:t>
            </a:r>
            <a:r>
              <a:rPr lang="en-IN" sz="2000" dirty="0"/>
              <a:t> to </a:t>
            </a:r>
            <a:r>
              <a:rPr lang="en-IN" sz="2000" dirty="0" smtClean="0"/>
              <a:t>humans.</a:t>
            </a:r>
          </a:p>
          <a:p>
            <a:pPr>
              <a:buFont typeface="Wingdings" pitchFamily="2" charset="2"/>
              <a:buChar char="Ø"/>
            </a:pPr>
            <a:r>
              <a:rPr lang="en-IN" sz="2000" dirty="0" smtClean="0"/>
              <a:t>Model </a:t>
            </a:r>
            <a:r>
              <a:rPr lang="en-IN" sz="2000" dirty="0"/>
              <a:t>organisms can be used to create highly detailed genetic maps:</a:t>
            </a:r>
          </a:p>
          <a:p>
            <a:r>
              <a:rPr lang="en-IN" sz="2000" dirty="0"/>
              <a:t/>
            </a:r>
            <a:br>
              <a:rPr lang="en-IN" sz="2000" dirty="0"/>
            </a:b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7" y="956602"/>
            <a:ext cx="7128791" cy="4708981"/>
          </a:xfrm>
          <a:prstGeom prst="rect">
            <a:avLst/>
          </a:prstGeom>
        </p:spPr>
        <p:txBody>
          <a:bodyPr wrap="square">
            <a:spAutoFit/>
          </a:bodyPr>
          <a:lstStyle/>
          <a:p>
            <a:pPr lvl="1"/>
            <a:r>
              <a:rPr lang="en-IN" sz="2000" b="1" dirty="0" smtClean="0">
                <a:solidFill>
                  <a:srgbClr val="C00000"/>
                </a:solidFill>
              </a:rPr>
              <a:t>Genetic maps </a:t>
            </a:r>
            <a:r>
              <a:rPr lang="en-IN" sz="2000" dirty="0" smtClean="0"/>
              <a:t>are a visual representation of the location of different genes on a chromosome</a:t>
            </a:r>
            <a:r>
              <a:rPr lang="en-IN" sz="2000" baseline="30000" dirty="0"/>
              <a:t>,</a:t>
            </a:r>
            <a:r>
              <a:rPr lang="en-IN" sz="2000" dirty="0" smtClean="0"/>
              <a:t> a bit like a real map but one where the key landmarks are areas of interest in the genome.</a:t>
            </a:r>
          </a:p>
          <a:p>
            <a:pPr lvl="1"/>
            <a:r>
              <a:rPr lang="en-IN" sz="2000" dirty="0" smtClean="0"/>
              <a:t>For example, areas of DNA that differ between individuals in the same species (SNPs) or genes.</a:t>
            </a:r>
          </a:p>
          <a:p>
            <a:endParaRPr lang="en-IN" sz="2000" b="1" dirty="0"/>
          </a:p>
          <a:p>
            <a:endParaRPr lang="en-IN" sz="2000" b="1" dirty="0" smtClean="0"/>
          </a:p>
          <a:p>
            <a:r>
              <a:rPr lang="en-IN" sz="2000" b="1" dirty="0" smtClean="0">
                <a:solidFill>
                  <a:srgbClr val="C00000"/>
                </a:solidFill>
              </a:rPr>
              <a:t>Examples of model organisms used to study genetics</a:t>
            </a:r>
            <a:endParaRPr lang="en-IN" sz="2000" dirty="0" smtClean="0">
              <a:solidFill>
                <a:srgbClr val="C00000"/>
              </a:solidFill>
            </a:endParaRPr>
          </a:p>
          <a:p>
            <a:r>
              <a:rPr lang="en-IN" sz="2000" dirty="0" smtClean="0"/>
              <a:t>Yeast (</a:t>
            </a:r>
            <a:r>
              <a:rPr lang="en-IN" sz="2000" i="1" dirty="0" err="1" smtClean="0"/>
              <a:t>Saccharomyces</a:t>
            </a:r>
            <a:r>
              <a:rPr lang="en-IN" sz="2000" i="1" dirty="0" smtClean="0"/>
              <a:t> </a:t>
            </a:r>
            <a:r>
              <a:rPr lang="en-IN" sz="2000" i="1" dirty="0" err="1" smtClean="0"/>
              <a:t>cerevisiae</a:t>
            </a:r>
            <a:r>
              <a:rPr lang="en-IN" sz="2000" dirty="0" smtClean="0"/>
              <a:t>)</a:t>
            </a:r>
          </a:p>
          <a:p>
            <a:r>
              <a:rPr lang="en-IN" sz="2000" dirty="0" smtClean="0"/>
              <a:t>Fruit fly (</a:t>
            </a:r>
            <a:r>
              <a:rPr lang="en-IN" sz="2000" i="1" dirty="0" smtClean="0"/>
              <a:t>Drosophila </a:t>
            </a:r>
            <a:r>
              <a:rPr lang="en-IN" sz="2000" i="1" dirty="0" err="1" smtClean="0"/>
              <a:t>melanogaster</a:t>
            </a:r>
            <a:r>
              <a:rPr lang="en-IN" sz="2000" dirty="0" smtClean="0"/>
              <a:t>)</a:t>
            </a:r>
          </a:p>
          <a:p>
            <a:r>
              <a:rPr lang="en-IN" sz="2000" dirty="0" smtClean="0"/>
              <a:t>Nematode worm (</a:t>
            </a:r>
            <a:r>
              <a:rPr lang="en-IN" sz="2000" i="1" dirty="0" err="1" smtClean="0"/>
              <a:t>Caenorhabditis</a:t>
            </a:r>
            <a:r>
              <a:rPr lang="en-IN" sz="2000" i="1" dirty="0" smtClean="0"/>
              <a:t> </a:t>
            </a:r>
            <a:r>
              <a:rPr lang="en-IN" sz="2000" i="1" dirty="0" err="1" smtClean="0"/>
              <a:t>elegans</a:t>
            </a:r>
            <a:r>
              <a:rPr lang="en-IN" sz="2000" dirty="0" smtClean="0"/>
              <a:t>)</a:t>
            </a:r>
          </a:p>
          <a:p>
            <a:r>
              <a:rPr lang="en-IN" sz="2000" dirty="0" smtClean="0"/>
              <a:t>Western clawed frog (</a:t>
            </a:r>
            <a:r>
              <a:rPr lang="en-IN" sz="2000" i="1" dirty="0" err="1" smtClean="0"/>
              <a:t>Xenopus</a:t>
            </a:r>
            <a:r>
              <a:rPr lang="en-IN" sz="2000" i="1" dirty="0" smtClean="0"/>
              <a:t> </a:t>
            </a:r>
            <a:r>
              <a:rPr lang="en-IN" sz="2000" i="1" dirty="0" err="1" smtClean="0"/>
              <a:t>tropicalis</a:t>
            </a:r>
            <a:r>
              <a:rPr lang="en-IN" sz="2000" dirty="0" smtClean="0"/>
              <a:t>)</a:t>
            </a:r>
          </a:p>
          <a:p>
            <a:r>
              <a:rPr lang="en-IN" sz="2000" dirty="0" smtClean="0"/>
              <a:t>Mouse (</a:t>
            </a:r>
            <a:r>
              <a:rPr lang="en-IN" sz="2000" i="1" dirty="0" err="1" smtClean="0"/>
              <a:t>Mus</a:t>
            </a:r>
            <a:r>
              <a:rPr lang="en-IN" sz="2000" i="1" dirty="0" smtClean="0"/>
              <a:t> </a:t>
            </a:r>
            <a:r>
              <a:rPr lang="en-IN" sz="2000" i="1" dirty="0" err="1" smtClean="0"/>
              <a:t>musculus</a:t>
            </a:r>
            <a:r>
              <a:rPr lang="en-IN" sz="2000" dirty="0" smtClean="0"/>
              <a:t>)</a:t>
            </a:r>
          </a:p>
          <a:p>
            <a:r>
              <a:rPr lang="en-IN" sz="2000" dirty="0" err="1" smtClean="0"/>
              <a:t>Zebrafish</a:t>
            </a:r>
            <a:r>
              <a:rPr lang="en-IN" sz="2000" dirty="0" smtClean="0"/>
              <a:t> (</a:t>
            </a:r>
            <a:r>
              <a:rPr lang="en-IN" sz="2000" i="1" dirty="0" err="1" smtClean="0"/>
              <a:t>Danio</a:t>
            </a:r>
            <a:r>
              <a:rPr lang="en-IN" sz="2000" i="1" dirty="0" smtClean="0"/>
              <a:t> </a:t>
            </a:r>
            <a:r>
              <a:rPr lang="en-IN" sz="2000" i="1" dirty="0" err="1" smtClean="0"/>
              <a:t>rerio</a:t>
            </a:r>
            <a:r>
              <a:rPr lang="en-IN" sz="2000" dirty="0" smtClean="0"/>
              <a:t>)</a:t>
            </a:r>
          </a:p>
          <a:p>
            <a:r>
              <a:rPr lang="en-IN" sz="2000" dirty="0" smtClean="0"/>
              <a:t>E. Coli</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99592" y="1556354"/>
            <a:ext cx="7632848" cy="3447098"/>
          </a:xfrm>
          <a:prstGeom prst="rect">
            <a:avLst/>
          </a:prstGeom>
          <a:solidFill>
            <a:srgbClr val="FCFDFA"/>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Frutiger Lt std"/>
                <a:cs typeface="Arial" pitchFamily="34" charset="0"/>
              </a:rPr>
              <a:t>How are humans and yeast similar?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C00000"/>
              </a:solidFill>
              <a:effectLst/>
              <a:latin typeface="Frutiger Lt std"/>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000" b="0" i="0" u="none" strike="noStrike" cap="none" normalizeH="0" baseline="0" dirty="0" smtClean="0">
                <a:ln>
                  <a:noFill/>
                </a:ln>
                <a:solidFill>
                  <a:srgbClr val="555555"/>
                </a:solidFill>
                <a:effectLst/>
                <a:latin typeface="Georgia" pitchFamily="18" charset="0"/>
                <a:cs typeface="Arial" pitchFamily="34" charset="0"/>
              </a:rPr>
              <a:t> Yeasts  cells, like ours, have a nucleus</a:t>
            </a:r>
            <a:r>
              <a:rPr kumimoji="0" lang="en-US" sz="2000" b="0" i="0" u="none" strike="noStrike" cap="none" normalizeH="0" dirty="0" smtClean="0">
                <a:ln>
                  <a:noFill/>
                </a:ln>
                <a:solidFill>
                  <a:srgbClr val="555555"/>
                </a:solidFill>
                <a:effectLst/>
                <a:latin typeface="Georgia" pitchFamily="18" charset="0"/>
                <a:cs typeface="Arial" pitchFamily="34" charset="0"/>
              </a:rPr>
              <a:t> </a:t>
            </a:r>
            <a:r>
              <a:rPr kumimoji="0" lang="en-US" sz="2000" b="0" i="0" u="none" strike="noStrike" cap="none" normalizeH="0" baseline="0" dirty="0" smtClean="0">
                <a:ln>
                  <a:noFill/>
                </a:ln>
                <a:solidFill>
                  <a:srgbClr val="555555"/>
                </a:solidFill>
                <a:effectLst/>
                <a:latin typeface="Georgia" pitchFamily="18" charset="0"/>
                <a:cs typeface="Arial" pitchFamily="34" charset="0"/>
              </a:rPr>
              <a:t>containing </a:t>
            </a:r>
            <a:r>
              <a:rPr kumimoji="0" lang="en-US" sz="2000" b="0" i="0" u="none" strike="noStrike" cap="none" normalizeH="0" baseline="0" dirty="0" smtClean="0">
                <a:ln>
                  <a:noFill/>
                </a:ln>
                <a:solidFill>
                  <a:srgbClr val="039894"/>
                </a:solidFill>
                <a:effectLst/>
                <a:latin typeface="Georgia" pitchFamily="18" charset="0"/>
                <a:cs typeface="Arial" pitchFamily="34" charset="0"/>
              </a:rPr>
              <a:t>DNA</a:t>
            </a:r>
            <a:r>
              <a:rPr kumimoji="0" lang="en-US" sz="2000" b="0" i="0" u="none" strike="noStrike" cap="none" normalizeH="0" baseline="0" dirty="0" smtClean="0">
                <a:ln>
                  <a:noFill/>
                </a:ln>
                <a:solidFill>
                  <a:srgbClr val="555555"/>
                </a:solidFill>
                <a:effectLst/>
                <a:latin typeface="Georgia" pitchFamily="18" charset="0"/>
                <a:cs typeface="Arial" pitchFamily="34" charset="0"/>
              </a:rPr>
              <a:t> packaged into chromosomes.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1800" b="0" i="0" u="none" strike="noStrike" cap="none" normalizeH="0" baseline="0" dirty="0" smtClean="0">
                <a:ln>
                  <a:noFill/>
                </a:ln>
                <a:solidFill>
                  <a:srgbClr val="555555"/>
                </a:solidFill>
                <a:effectLst/>
                <a:latin typeface="Georgia" pitchFamily="18" charset="0"/>
                <a:cs typeface="Arial" pitchFamily="34" charset="0"/>
              </a:rPr>
              <a:t>Most metabolic and cellular pathways thought to occur in humans, can be studied in yeast. For example, studying </a:t>
            </a:r>
            <a:r>
              <a:rPr kumimoji="0" lang="en-US" sz="1800" b="0" i="0" u="none" strike="noStrike" cap="none" normalizeH="0" baseline="0" dirty="0" err="1" smtClean="0">
                <a:ln>
                  <a:noFill/>
                </a:ln>
                <a:solidFill>
                  <a:srgbClr val="555555"/>
                </a:solidFill>
                <a:effectLst/>
                <a:latin typeface="Georgia" pitchFamily="18" charset="0"/>
                <a:cs typeface="Arial" pitchFamily="34" charset="0"/>
              </a:rPr>
              <a:t>signalling</a:t>
            </a:r>
            <a:r>
              <a:rPr kumimoji="0" lang="en-US" sz="1800" b="0" i="0" u="none" strike="noStrike" cap="none" normalizeH="0" baseline="0" dirty="0" smtClean="0">
                <a:ln>
                  <a:noFill/>
                </a:ln>
                <a:solidFill>
                  <a:srgbClr val="555555"/>
                </a:solidFill>
                <a:effectLst/>
                <a:latin typeface="Georgia" pitchFamily="18" charset="0"/>
                <a:cs typeface="Arial" pitchFamily="34" charset="0"/>
              </a:rPr>
              <a:t> proteins in yeast has advanced our understanding of brain and nervous system development.</a:t>
            </a: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1800" b="0" i="0" u="none" strike="noStrike" cap="none" normalizeH="0" baseline="0" dirty="0" smtClean="0">
                <a:ln>
                  <a:noFill/>
                </a:ln>
                <a:solidFill>
                  <a:srgbClr val="555555"/>
                </a:solidFill>
                <a:effectLst/>
                <a:latin typeface="Georgia" pitchFamily="18" charset="0"/>
                <a:cs typeface="Arial" pitchFamily="34" charset="0"/>
              </a:rPr>
              <a:t>Yeast cells divide in a similar manner to our own cells. In fact, it has been found that many of the </a:t>
            </a:r>
            <a:r>
              <a:rPr kumimoji="0" lang="en-US" sz="1800" b="0" i="0" u="none" strike="noStrike" cap="none" normalizeH="0" baseline="0" dirty="0" smtClean="0">
                <a:ln>
                  <a:noFill/>
                </a:ln>
                <a:solidFill>
                  <a:srgbClr val="039894"/>
                </a:solidFill>
                <a:effectLst/>
                <a:latin typeface="Georgia" pitchFamily="18" charset="0"/>
                <a:cs typeface="Arial" pitchFamily="34" charset="0"/>
              </a:rPr>
              <a:t>genes</a:t>
            </a:r>
            <a:r>
              <a:rPr kumimoji="0" lang="en-US" sz="1000" b="0" i="0" u="none" strike="noStrike" cap="none" normalizeH="0" baseline="30000" dirty="0" smtClean="0">
                <a:ln>
                  <a:noFill/>
                </a:ln>
                <a:solidFill>
                  <a:srgbClr val="039894"/>
                </a:solidFill>
                <a:effectLst/>
                <a:latin typeface="Georgia" pitchFamily="18" charset="0"/>
                <a:cs typeface="Arial" pitchFamily="34" charset="0"/>
              </a:rPr>
              <a:t>?</a:t>
            </a:r>
            <a:r>
              <a:rPr kumimoji="0" lang="en-US" sz="800" b="0" i="0" u="none" strike="noStrike" cap="none" normalizeH="0" baseline="0" dirty="0" smtClean="0">
                <a:ln>
                  <a:noFill/>
                </a:ln>
                <a:solidFill>
                  <a:srgbClr val="555555"/>
                </a:solidFill>
                <a:effectLst/>
                <a:latin typeface="Georgia" pitchFamily="18" charset="0"/>
                <a:cs typeface="Arial" pitchFamily="34" charset="0"/>
              </a:rPr>
              <a:t> </a:t>
            </a:r>
            <a:r>
              <a:rPr kumimoji="0" lang="en-US" sz="1800" b="0" i="0" u="none" strike="noStrike" cap="none" normalizeH="0" baseline="0" dirty="0" smtClean="0">
                <a:ln>
                  <a:noFill/>
                </a:ln>
                <a:solidFill>
                  <a:srgbClr val="555555"/>
                </a:solidFill>
                <a:effectLst/>
                <a:latin typeface="Georgia" pitchFamily="18" charset="0"/>
                <a:cs typeface="Arial" pitchFamily="34" charset="0"/>
              </a:rPr>
              <a:t>that work to regulate cell division in yeast, have equivalents that control cell division in higher organisms, including humans.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712" y="1772816"/>
            <a:ext cx="4878288" cy="3170099"/>
          </a:xfrm>
          <a:prstGeom prst="rect">
            <a:avLst/>
          </a:prstGeom>
        </p:spPr>
        <p:txBody>
          <a:bodyPr wrap="square">
            <a:spAutoFit/>
          </a:bodyPr>
          <a:lstStyle/>
          <a:p>
            <a:r>
              <a:rPr lang="en-IN" sz="2000" dirty="0"/>
              <a:t>At least 20 per cent of human genes known to have a role in disease have functional equivalents in yeast. This has demonstrated that many human diseases result from the disruption of very basic cellular processes, </a:t>
            </a:r>
            <a:r>
              <a:rPr lang="en-IN" sz="2000" b="1" dirty="0">
                <a:solidFill>
                  <a:srgbClr val="C00000"/>
                </a:solidFill>
              </a:rPr>
              <a:t>such as DNA repair, cell division, the control of gene </a:t>
            </a:r>
            <a:r>
              <a:rPr lang="en-IN" sz="2000" b="1" dirty="0" smtClean="0">
                <a:solidFill>
                  <a:srgbClr val="C00000"/>
                </a:solidFill>
              </a:rPr>
              <a:t>expression</a:t>
            </a:r>
            <a:r>
              <a:rPr lang="en-IN" sz="2000" b="1" baseline="30000" dirty="0">
                <a:solidFill>
                  <a:srgbClr val="C00000"/>
                </a:solidFill>
              </a:rPr>
              <a:t> </a:t>
            </a:r>
            <a:r>
              <a:rPr lang="en-IN" sz="2000" b="1" dirty="0" smtClean="0">
                <a:solidFill>
                  <a:srgbClr val="C00000"/>
                </a:solidFill>
              </a:rPr>
              <a:t> and </a:t>
            </a:r>
            <a:r>
              <a:rPr lang="en-IN" sz="2000" b="1" dirty="0">
                <a:solidFill>
                  <a:srgbClr val="C00000"/>
                </a:solidFill>
              </a:rPr>
              <a:t>the interaction between genes and the environment.</a:t>
            </a:r>
          </a:p>
          <a:p>
            <a:r>
              <a:rPr lang="en-IN" sz="2000" dirty="0" smtClean="0"/>
              <a:t/>
            </a:r>
            <a:br>
              <a:rPr lang="en-IN" sz="2000" dirty="0" smtClean="0"/>
            </a:b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1124744"/>
            <a:ext cx="5364088" cy="4093428"/>
          </a:xfrm>
          <a:prstGeom prst="rect">
            <a:avLst/>
          </a:prstGeom>
        </p:spPr>
        <p:txBody>
          <a:bodyPr wrap="square">
            <a:spAutoFit/>
          </a:bodyPr>
          <a:lstStyle/>
          <a:p>
            <a:r>
              <a:rPr lang="en-IN" sz="2000" b="1" i="1" dirty="0" smtClean="0">
                <a:solidFill>
                  <a:srgbClr val="C00000"/>
                </a:solidFill>
              </a:rPr>
              <a:t>The </a:t>
            </a:r>
            <a:r>
              <a:rPr lang="en-IN" sz="2000" b="1" i="1" dirty="0" err="1">
                <a:solidFill>
                  <a:srgbClr val="C00000"/>
                </a:solidFill>
              </a:rPr>
              <a:t>Saccharomyces</a:t>
            </a:r>
            <a:r>
              <a:rPr lang="en-IN" sz="2000" b="1" i="1" dirty="0">
                <a:solidFill>
                  <a:srgbClr val="C00000"/>
                </a:solidFill>
              </a:rPr>
              <a:t> Genome Deletion </a:t>
            </a:r>
            <a:r>
              <a:rPr lang="en-IN" sz="2000" b="1" i="1" dirty="0" smtClean="0">
                <a:solidFill>
                  <a:srgbClr val="C00000"/>
                </a:solidFill>
              </a:rPr>
              <a:t>Project</a:t>
            </a:r>
            <a:endParaRPr lang="en-IN" sz="2000" dirty="0"/>
          </a:p>
          <a:p>
            <a:endParaRPr lang="en-IN" sz="2000" dirty="0" smtClean="0"/>
          </a:p>
          <a:p>
            <a:r>
              <a:rPr lang="en-IN" sz="2000" dirty="0" smtClean="0"/>
              <a:t>aimed </a:t>
            </a:r>
            <a:r>
              <a:rPr lang="en-IN" sz="2000" dirty="0"/>
              <a:t>to produce mutant strains of yeast in which each one of the 6,000 genes in yeast is mutated. From this it was hoped that the precise function of each gene could be identified</a:t>
            </a:r>
            <a:r>
              <a:rPr lang="en-IN" sz="2000" dirty="0" smtClean="0"/>
              <a:t>.</a:t>
            </a:r>
          </a:p>
          <a:p>
            <a:endParaRPr lang="en-IN" sz="2000" dirty="0" smtClean="0"/>
          </a:p>
          <a:p>
            <a:r>
              <a:rPr lang="en-IN" sz="2000" dirty="0"/>
              <a:t>In 2001, three scientists shared the Nobel Prize </a:t>
            </a:r>
            <a:r>
              <a:rPr lang="en-IN" sz="2000" dirty="0" smtClean="0"/>
              <a:t>These </a:t>
            </a:r>
            <a:r>
              <a:rPr lang="en-IN" sz="2000" dirty="0"/>
              <a:t>three scientists were </a:t>
            </a:r>
            <a:r>
              <a:rPr lang="en-IN" sz="2000" b="1" u="sng" dirty="0">
                <a:solidFill>
                  <a:srgbClr val="002060"/>
                </a:solidFill>
              </a:rPr>
              <a:t>Leland Hartwell, Paul Nurse and Tim Hunt.</a:t>
            </a:r>
          </a:p>
          <a:p>
            <a:r>
              <a:rPr lang="en-IN" sz="2000" dirty="0" smtClean="0"/>
              <a:t/>
            </a:r>
            <a:br>
              <a:rPr lang="en-IN" sz="2000" dirty="0" smtClean="0"/>
            </a:br>
            <a:r>
              <a:rPr lang="en-IN" sz="2000" dirty="0" smtClean="0"/>
              <a:t/>
            </a:r>
            <a:br>
              <a:rPr lang="en-IN" sz="2000" dirty="0" smtClean="0"/>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859340"/>
            <a:ext cx="5688632" cy="3170099"/>
          </a:xfrm>
          <a:prstGeom prst="rect">
            <a:avLst/>
          </a:prstGeom>
        </p:spPr>
        <p:txBody>
          <a:bodyPr wrap="square">
            <a:spAutoFit/>
          </a:bodyPr>
          <a:lstStyle/>
          <a:p>
            <a:r>
              <a:rPr lang="en-IN" sz="2000" dirty="0"/>
              <a:t>The discoveries of Leland Hartwell, Paul Nurse, Tim Hunt and others using yeast as a model organism, have contributed significantly to the generation of a universal view of how cell division is controlled in eukaryotic cells. This understanding has had broad applications within a number of different fields in biology, </a:t>
            </a:r>
            <a:r>
              <a:rPr lang="en-IN" sz="2000" b="1" u="sng" dirty="0">
                <a:solidFill>
                  <a:srgbClr val="CC0066"/>
                </a:solidFill>
              </a:rPr>
              <a:t>including the prevention, diagnosis and treatment of cancer.</a:t>
            </a:r>
          </a:p>
          <a:p>
            <a:r>
              <a:rPr lang="en-IN" sz="2000" dirty="0"/>
              <a:t/>
            </a:r>
            <a:br>
              <a:rPr lang="en-IN" sz="2000" dirty="0"/>
            </a:b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971600" y="1844824"/>
            <a:ext cx="7056784" cy="2462213"/>
          </a:xfrm>
          <a:prstGeom prst="rect">
            <a:avLst/>
          </a:prstGeom>
          <a:solidFill>
            <a:srgbClr val="FCFDFA"/>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Georgia" pitchFamily="18" charset="0"/>
                <a:cs typeface="Arial" pitchFamily="34" charset="0"/>
              </a:rPr>
              <a:t>Research using </a:t>
            </a:r>
            <a:r>
              <a:rPr kumimoji="0" lang="en-US" sz="2000" b="0" i="1" u="none" strike="noStrike" cap="none" normalizeH="0" baseline="0" dirty="0" smtClean="0">
                <a:ln>
                  <a:noFill/>
                </a:ln>
                <a:solidFill>
                  <a:srgbClr val="555555"/>
                </a:solidFill>
                <a:effectLst/>
                <a:latin typeface="Georgia" pitchFamily="18" charset="0"/>
                <a:cs typeface="Arial" pitchFamily="34" charset="0"/>
              </a:rPr>
              <a:t>S. </a:t>
            </a:r>
            <a:r>
              <a:rPr kumimoji="0" lang="en-US" sz="2000" b="0" i="1" u="none" strike="noStrike" cap="none" normalizeH="0" baseline="0" dirty="0" err="1" smtClean="0">
                <a:ln>
                  <a:noFill/>
                </a:ln>
                <a:solidFill>
                  <a:srgbClr val="555555"/>
                </a:solidFill>
                <a:effectLst/>
                <a:latin typeface="Georgia" pitchFamily="18" charset="0"/>
                <a:cs typeface="Arial" pitchFamily="34" charset="0"/>
              </a:rPr>
              <a:t>cerevisiae</a:t>
            </a:r>
            <a:r>
              <a:rPr kumimoji="0" lang="en-US" sz="2000" b="0" i="0" u="none" strike="noStrike" cap="none" normalizeH="0" baseline="0" dirty="0" smtClean="0">
                <a:ln>
                  <a:noFill/>
                </a:ln>
                <a:solidFill>
                  <a:srgbClr val="555555"/>
                </a:solidFill>
                <a:effectLst/>
                <a:latin typeface="Georgia" pitchFamily="18" charset="0"/>
                <a:cs typeface="Arial" pitchFamily="34" charset="0"/>
              </a:rPr>
              <a:t> as a model organism has given hope to people with </a:t>
            </a:r>
            <a:r>
              <a:rPr kumimoji="0" lang="en-US" sz="2000" b="0" i="0" u="none" strike="noStrike" cap="none" normalizeH="0" baseline="0" dirty="0" smtClean="0">
                <a:ln>
                  <a:noFill/>
                </a:ln>
                <a:solidFill>
                  <a:srgbClr val="039894"/>
                </a:solidFill>
                <a:effectLst/>
                <a:latin typeface="Georgia" pitchFamily="18" charset="0"/>
                <a:cs typeface="Arial" pitchFamily="34" charset="0"/>
              </a:rPr>
              <a:t>Parkinson’s disease</a:t>
            </a:r>
            <a:r>
              <a:rPr kumimoji="0" lang="en-US" sz="2000" b="0" i="0" u="none" strike="noStrike" cap="none" normalizeH="0" baseline="0" dirty="0" smtClean="0">
                <a:ln>
                  <a:noFill/>
                </a:ln>
                <a:solidFill>
                  <a:srgbClr val="555555"/>
                </a:solidFill>
                <a:effectLst/>
                <a:latin typeface="Georgia" pitchFamily="18" charset="0"/>
                <a:cs typeface="Arial" pitchFamily="34" charset="0"/>
              </a:rPr>
              <a:t>. Parkinson’s disease and other neurodegenerative diseases such</a:t>
            </a:r>
            <a:r>
              <a:rPr kumimoji="0" lang="en-US" sz="2000" b="0" i="0" u="none" strike="noStrike" cap="none" normalizeH="0" dirty="0" smtClean="0">
                <a:ln>
                  <a:noFill/>
                </a:ln>
                <a:solidFill>
                  <a:srgbClr val="555555"/>
                </a:solidFill>
                <a:effectLst/>
                <a:latin typeface="Georgia" pitchFamily="18" charset="0"/>
                <a:cs typeface="Arial" pitchFamily="34" charset="0"/>
              </a:rPr>
              <a:t> </a:t>
            </a:r>
            <a:r>
              <a:rPr kumimoji="0" lang="en-US" sz="2000" b="0" i="0" u="none" strike="noStrike" cap="none" normalizeH="0" baseline="0" dirty="0" smtClean="0">
                <a:ln>
                  <a:noFill/>
                </a:ln>
                <a:solidFill>
                  <a:srgbClr val="555555"/>
                </a:solidFill>
                <a:effectLst/>
                <a:latin typeface="Georgia" pitchFamily="18" charset="0"/>
                <a:cs typeface="Arial" pitchFamily="34" charset="0"/>
              </a:rPr>
              <a:t>as </a:t>
            </a:r>
            <a:r>
              <a:rPr kumimoji="0" lang="en-US" sz="2000" b="0" i="0" u="none" strike="noStrike" cap="none" normalizeH="0" baseline="0" dirty="0" smtClean="0">
                <a:ln>
                  <a:noFill/>
                </a:ln>
                <a:solidFill>
                  <a:srgbClr val="039894"/>
                </a:solidFill>
                <a:effectLst/>
                <a:latin typeface="Georgia" pitchFamily="18" charset="0"/>
                <a:cs typeface="Arial" pitchFamily="34" charset="0"/>
              </a:rPr>
              <a:t>Alzheimer’s</a:t>
            </a:r>
            <a:r>
              <a:rPr kumimoji="0" lang="en-US" sz="2000" b="0" i="0" u="none" strike="noStrike" cap="none" normalizeH="0" baseline="0" dirty="0" smtClean="0">
                <a:ln>
                  <a:noFill/>
                </a:ln>
                <a:solidFill>
                  <a:srgbClr val="555555"/>
                </a:solidFill>
                <a:effectLst/>
                <a:latin typeface="Georgia" pitchFamily="18" charset="0"/>
                <a:cs typeface="Arial" pitchFamily="34" charset="0"/>
              </a:rPr>
              <a:t> and </a:t>
            </a:r>
            <a:r>
              <a:rPr kumimoji="0" lang="en-US" sz="2000" b="0" i="0" u="none" strike="noStrike" cap="none" normalizeH="0" baseline="0" dirty="0" smtClean="0">
                <a:ln>
                  <a:noFill/>
                </a:ln>
                <a:solidFill>
                  <a:srgbClr val="039894"/>
                </a:solidFill>
                <a:effectLst/>
                <a:latin typeface="Georgia" pitchFamily="18" charset="0"/>
                <a:cs typeface="Arial" pitchFamily="34" charset="0"/>
              </a:rPr>
              <a:t>Huntington’s</a:t>
            </a:r>
            <a:r>
              <a:rPr lang="en-US" sz="2000" baseline="30000" dirty="0">
                <a:solidFill>
                  <a:srgbClr val="039894"/>
                </a:solidFill>
                <a:latin typeface="Georgia" pitchFamily="18" charset="0"/>
                <a:cs typeface="Arial" pitchFamily="34" charset="0"/>
              </a:rPr>
              <a:t> </a:t>
            </a:r>
            <a:r>
              <a:rPr kumimoji="0" lang="en-US" sz="2000" b="1" i="0" u="none" strike="noStrike" cap="none" normalizeH="0" baseline="0" dirty="0" smtClean="0">
                <a:ln>
                  <a:noFill/>
                </a:ln>
                <a:solidFill>
                  <a:srgbClr val="555555"/>
                </a:solidFill>
                <a:effectLst/>
                <a:latin typeface="Georgia" pitchFamily="18" charset="0"/>
                <a:cs typeface="Arial" pitchFamily="34" charset="0"/>
              </a:rPr>
              <a:t>are </a:t>
            </a:r>
            <a:r>
              <a:rPr kumimoji="0" lang="en-US" sz="2000" b="1" i="0" u="none" strike="noStrike" cap="none" normalizeH="0" baseline="0" dirty="0" err="1" smtClean="0">
                <a:ln>
                  <a:noFill/>
                </a:ln>
                <a:solidFill>
                  <a:srgbClr val="555555"/>
                </a:solidFill>
                <a:effectLst/>
                <a:latin typeface="Georgia" pitchFamily="18" charset="0"/>
                <a:cs typeface="Arial" pitchFamily="34" charset="0"/>
              </a:rPr>
              <a:t>characterised</a:t>
            </a:r>
            <a:r>
              <a:rPr kumimoji="0" lang="en-US" sz="2000" b="1" i="0" u="none" strike="noStrike" cap="none" normalizeH="0" baseline="0" dirty="0" smtClean="0">
                <a:ln>
                  <a:noFill/>
                </a:ln>
                <a:solidFill>
                  <a:srgbClr val="555555"/>
                </a:solidFill>
                <a:effectLst/>
                <a:latin typeface="Georgia" pitchFamily="18" charset="0"/>
                <a:cs typeface="Arial" pitchFamily="34" charset="0"/>
              </a:rPr>
              <a:t> by protein </a:t>
            </a:r>
            <a:r>
              <a:rPr kumimoji="0" lang="en-US" sz="2000" b="1" i="0" u="none" strike="noStrike" cap="none" normalizeH="0" baseline="0" dirty="0" err="1" smtClean="0">
                <a:ln>
                  <a:noFill/>
                </a:ln>
                <a:solidFill>
                  <a:srgbClr val="555555"/>
                </a:solidFill>
                <a:effectLst/>
                <a:latin typeface="Georgia" pitchFamily="18" charset="0"/>
                <a:cs typeface="Arial" pitchFamily="34" charset="0"/>
              </a:rPr>
              <a:t>misfolding</a:t>
            </a:r>
            <a:r>
              <a:rPr kumimoji="0" lang="en-US" sz="2000" b="1" i="0" u="none" strike="noStrike" cap="none" normalizeH="0" baseline="0" dirty="0" smtClean="0">
                <a:ln>
                  <a:noFill/>
                </a:ln>
                <a:solidFill>
                  <a:srgbClr val="555555"/>
                </a:solidFill>
                <a:effectLst/>
                <a:latin typeface="Georgia" pitchFamily="18" charset="0"/>
                <a:cs typeface="Arial" pitchFamily="34" charset="0"/>
              </a:rPr>
              <a:t>, resulting in the build-up of toxic cells in the central nervous system.</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
            </a:r>
            <a:br>
              <a:rPr kumimoji="0" lang="en-US" sz="2000" b="1" i="0" u="none" strike="noStrike" cap="none" normalizeH="0" baseline="0" dirty="0" smtClean="0">
                <a:ln>
                  <a:noFill/>
                </a:ln>
                <a:solidFill>
                  <a:schemeClr val="tx1"/>
                </a:solidFill>
                <a:effectLst/>
                <a:latin typeface="Arial" pitchFamily="34" charset="0"/>
                <a:cs typeface="Arial" pitchFamily="34" charset="0"/>
              </a:rPr>
            </a:b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566" y="1069145"/>
            <a:ext cx="5493434" cy="3170099"/>
          </a:xfrm>
          <a:prstGeom prst="rect">
            <a:avLst/>
          </a:prstGeom>
        </p:spPr>
        <p:txBody>
          <a:bodyPr wrap="square">
            <a:spAutoFit/>
          </a:bodyPr>
          <a:lstStyle/>
          <a:p>
            <a:r>
              <a:rPr lang="en-IN" sz="2000" b="1" dirty="0">
                <a:solidFill>
                  <a:srgbClr val="C00000"/>
                </a:solidFill>
              </a:rPr>
              <a:t>What is </a:t>
            </a:r>
            <a:r>
              <a:rPr lang="en-IN" sz="2000" b="1" i="1" dirty="0">
                <a:solidFill>
                  <a:srgbClr val="C00000"/>
                </a:solidFill>
              </a:rPr>
              <a:t>E. coli</a:t>
            </a:r>
            <a:r>
              <a:rPr lang="en-IN" sz="2000" b="1" dirty="0">
                <a:solidFill>
                  <a:srgbClr val="C00000"/>
                </a:solidFill>
              </a:rPr>
              <a:t>?</a:t>
            </a:r>
          </a:p>
          <a:p>
            <a:r>
              <a:rPr lang="en-IN" sz="2000" dirty="0" smtClean="0"/>
              <a:t/>
            </a:r>
            <a:br>
              <a:rPr lang="en-IN" sz="2000" dirty="0" smtClean="0"/>
            </a:br>
            <a:r>
              <a:rPr lang="en-IN" sz="2000" i="1" dirty="0"/>
              <a:t>E. coli</a:t>
            </a:r>
            <a:r>
              <a:rPr lang="en-IN" sz="2000" dirty="0"/>
              <a:t> is a Gram-negative rod-shaped bacterium which is typically around 1µm long and 0.35µm wide. It is able to survive with or without oxygen and thus is a “facultative aerobe”. While it is able to grow fast without forming clumps in various inexpensive chemically defined media, it is not typically tolerant to very high or low temperatures or extreme acidity/alkalinity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14172</TotalTime>
  <Words>417</Words>
  <Application>Microsoft Office PowerPoint</Application>
  <PresentationFormat>On-screen Show (4:3)</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Chabita Saha</dc:creator>
  <cp:lastModifiedBy>Chabita Saha</cp:lastModifiedBy>
  <cp:revision>27</cp:revision>
  <dcterms:created xsi:type="dcterms:W3CDTF">2022-10-20T14:18:09Z</dcterms:created>
  <dcterms:modified xsi:type="dcterms:W3CDTF">2022-10-30T10:30:11Z</dcterms:modified>
</cp:coreProperties>
</file>