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67" r:id="rId9"/>
    <p:sldId id="260" r:id="rId10"/>
    <p:sldId id="257" r:id="rId11"/>
    <p:sldId id="258"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A658E9-D612-42C3-A045-1C4D8590D5AF}"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658E9-D612-42C3-A045-1C4D8590D5AF}"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658E9-D612-42C3-A045-1C4D8590D5AF}"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658E9-D612-42C3-A045-1C4D8590D5AF}"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658E9-D612-42C3-A045-1C4D8590D5AF}"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A658E9-D612-42C3-A045-1C4D8590D5AF}"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A658E9-D612-42C3-A045-1C4D8590D5AF}"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A658E9-D612-42C3-A045-1C4D8590D5AF}"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658E9-D612-42C3-A045-1C4D8590D5AF}"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658E9-D612-42C3-A045-1C4D8590D5AF}"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658E9-D612-42C3-A045-1C4D8590D5AF}"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A10A72-B8F3-46A3-B8EA-D8287E7A86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58E9-D612-42C3-A045-1C4D8590D5AF}" type="datetimeFigureOut">
              <a:rPr lang="en-IN" smtClean="0"/>
              <a:t>30-08-2022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10A72-B8F3-46A3-B8EA-D8287E7A865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ROBERT BROWN</a:t>
            </a:r>
            <a:endParaRPr lang="en-IN" sz="2800" b="1" dirty="0">
              <a:solidFill>
                <a:srgbClr val="C00000"/>
              </a:solidFill>
            </a:endParaRPr>
          </a:p>
        </p:txBody>
      </p:sp>
      <p:sp>
        <p:nvSpPr>
          <p:cNvPr id="3" name="Content Placeholder 2"/>
          <p:cNvSpPr>
            <a:spLocks noGrp="1"/>
          </p:cNvSpPr>
          <p:nvPr>
            <p:ph idx="1"/>
          </p:nvPr>
        </p:nvSpPr>
        <p:spPr/>
        <p:txBody>
          <a:bodyPr>
            <a:normAutofit/>
          </a:bodyPr>
          <a:lstStyle/>
          <a:p>
            <a:pPr algn="just"/>
            <a:r>
              <a:rPr lang="en-IN" sz="2800" dirty="0" smtClean="0"/>
              <a:t>In 1827</a:t>
            </a:r>
            <a:r>
              <a:rPr lang="en-IN" sz="2800" dirty="0"/>
              <a:t> </a:t>
            </a:r>
            <a:r>
              <a:rPr lang="en-IN" sz="2800" b="1" dirty="0" smtClean="0"/>
              <a:t>Robert Brown</a:t>
            </a:r>
            <a:r>
              <a:rPr lang="en-IN" sz="2800" dirty="0"/>
              <a:t>, a British botanist, is observing a suspended pollen grain in water. While looking at this pollen grain underneath a microscope, he notices that it undergoes a type of </a:t>
            </a:r>
            <a:r>
              <a:rPr lang="en-IN" sz="2800" b="1" dirty="0"/>
              <a:t>random walk.</a:t>
            </a:r>
            <a:r>
              <a:rPr lang="en-IN" sz="2800" dirty="0"/>
              <a:t> The figure </a:t>
            </a:r>
            <a:r>
              <a:rPr lang="en-IN" sz="2800"/>
              <a:t>below </a:t>
            </a:r>
            <a:r>
              <a:rPr lang="en-IN" sz="2800" smtClean="0"/>
              <a:t>depicts</a:t>
            </a:r>
            <a:r>
              <a:rPr lang="en-IN" sz="2800" dirty="0"/>
              <a:t> the type of random, seemingly unpredictable motion, that the suspended particle underwent.</a:t>
            </a:r>
            <a:r>
              <a:rPr lang="en-IN" sz="2800" dirty="0" smtClean="0"/>
              <a:t/>
            </a:r>
            <a:br>
              <a:rPr lang="en-IN" sz="2800" dirty="0" smtClean="0"/>
            </a:b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1D BROWNIAN MOTION FUNCTION</a:t>
            </a:r>
            <a:endParaRPr lang="en-IN" sz="2400" dirty="0"/>
          </a:p>
        </p:txBody>
      </p:sp>
      <p:pic>
        <p:nvPicPr>
          <p:cNvPr id="2050" name="Picture 2" descr="C:\Users\Chabita Saha\Desktop\bw fig 1.jpg"/>
          <p:cNvPicPr>
            <a:picLocks noGrp="1" noChangeAspect="1" noChangeArrowheads="1"/>
          </p:cNvPicPr>
          <p:nvPr>
            <p:ph idx="1"/>
          </p:nvPr>
        </p:nvPicPr>
        <p:blipFill>
          <a:blip r:embed="rId2" cstate="print"/>
          <a:srcRect/>
          <a:stretch>
            <a:fillRect/>
          </a:stretch>
        </p:blipFill>
        <p:spPr bwMode="auto">
          <a:xfrm>
            <a:off x="2843808" y="1772816"/>
            <a:ext cx="3888432" cy="388843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
            </a:r>
            <a:br>
              <a:rPr lang="en-IN" sz="2400" dirty="0" smtClean="0"/>
            </a:br>
            <a:r>
              <a:rPr lang="en-IN" sz="2400" b="1" dirty="0" smtClean="0"/>
              <a:t>2D BROWNIAN MOTION FUNCTION</a:t>
            </a:r>
            <a:r>
              <a:rPr lang="en-IN" sz="2400" dirty="0" smtClean="0"/>
              <a:t/>
            </a:r>
            <a:br>
              <a:rPr lang="en-IN" sz="2400" dirty="0" smtClean="0"/>
            </a:br>
            <a:endParaRPr lang="en-IN" sz="2400" dirty="0"/>
          </a:p>
        </p:txBody>
      </p:sp>
      <p:pic>
        <p:nvPicPr>
          <p:cNvPr id="3074" name="Picture 2" descr="C:\Users\Chabita Saha\Desktop\bmfig 2.jpg"/>
          <p:cNvPicPr>
            <a:picLocks noGrp="1" noChangeAspect="1" noChangeArrowheads="1"/>
          </p:cNvPicPr>
          <p:nvPr>
            <p:ph idx="1"/>
          </p:nvPr>
        </p:nvPicPr>
        <p:blipFill>
          <a:blip r:embed="rId2" cstate="print"/>
          <a:srcRect/>
          <a:stretch>
            <a:fillRect/>
          </a:stretch>
        </p:blipFill>
        <p:spPr bwMode="auto">
          <a:xfrm>
            <a:off x="2915816" y="1916832"/>
            <a:ext cx="3884836" cy="387364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 It should be noted that there is a large amount of mathematical complexity behind the actual expression of the Brownian motion function, and its application to real world problems. However, without having any understanding of the function except for its properties and its graphs, you can still get an appreciation of its usefulness.</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dirty="0" smtClean="0"/>
              <a:t>Applications</a:t>
            </a:r>
            <a:endParaRPr lang="en-IN" sz="2400" dirty="0"/>
          </a:p>
        </p:txBody>
      </p:sp>
      <p:sp>
        <p:nvSpPr>
          <p:cNvPr id="5" name="Content Placeholder 4"/>
          <p:cNvSpPr>
            <a:spLocks noGrp="1"/>
          </p:cNvSpPr>
          <p:nvPr>
            <p:ph sz="half" idx="1"/>
          </p:nvPr>
        </p:nvSpPr>
        <p:spPr/>
        <p:txBody>
          <a:bodyPr/>
          <a:lstStyle/>
          <a:p>
            <a:pPr marL="0" indent="0">
              <a:buNone/>
            </a:pPr>
            <a:r>
              <a:rPr lang="en-IN" b="1" dirty="0" smtClean="0"/>
              <a:t>1. Stock Market -</a:t>
            </a:r>
            <a:r>
              <a:rPr lang="en-IN" dirty="0" smtClean="0"/>
              <a:t> Here it is applied in order to gain an understanding of how a stock price will vary over a certain period time.</a:t>
            </a:r>
            <a:br>
              <a:rPr lang="en-IN" dirty="0" smtClean="0"/>
            </a:br>
            <a:endParaRPr lang="en-IN" dirty="0" smtClean="0"/>
          </a:p>
          <a:p>
            <a:endParaRPr lang="en-IN" dirty="0"/>
          </a:p>
        </p:txBody>
      </p:sp>
      <p:pic>
        <p:nvPicPr>
          <p:cNvPr id="7170" name="Picture 2" descr="C:\Users\Chabita Saha\Desktop\stock4.jpg"/>
          <p:cNvPicPr>
            <a:picLocks noGrp="1" noChangeAspect="1" noChangeArrowheads="1"/>
          </p:cNvPicPr>
          <p:nvPr>
            <p:ph sz="half" idx="2"/>
          </p:nvPr>
        </p:nvPicPr>
        <p:blipFill>
          <a:blip r:embed="rId2" cstate="print"/>
          <a:srcRect/>
          <a:stretch>
            <a:fillRect/>
          </a:stretch>
        </p:blipFill>
        <p:spPr bwMode="auto">
          <a:xfrm>
            <a:off x="5436096" y="1916832"/>
            <a:ext cx="2647950" cy="24098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r>
              <a:rPr lang="en-IN" b="1" dirty="0"/>
              <a:t>2. Robotic Navigation -</a:t>
            </a:r>
            <a:r>
              <a:rPr lang="en-IN" dirty="0"/>
              <a:t> Here it is used to assist in remotely guiding a robot through rough terrain. A recent example of where this was used is in the Mars Rover. Since the scientists do not know exactly how the terrain is going to be on Mars they assume it to be random. As a result, applying the Brownian motion function, assist in the remote navigation of the Rover.</a:t>
            </a:r>
            <a:r>
              <a:rPr lang="en-IN" dirty="0" smtClean="0"/>
              <a:t/>
            </a:r>
            <a:br>
              <a:rPr lang="en-IN" dirty="0" smtClean="0"/>
            </a:br>
            <a:endParaRPr lang="en-IN" dirty="0"/>
          </a:p>
        </p:txBody>
      </p:sp>
      <p:pic>
        <p:nvPicPr>
          <p:cNvPr id="8194" name="Picture 2" descr="C:\Users\Chabita Saha\Desktop\robonav.jpg"/>
          <p:cNvPicPr>
            <a:picLocks noGrp="1" noChangeAspect="1" noChangeArrowheads="1"/>
          </p:cNvPicPr>
          <p:nvPr>
            <p:ph sz="half" idx="2"/>
          </p:nvPr>
        </p:nvPicPr>
        <p:blipFill>
          <a:blip r:embed="rId2" cstate="print"/>
          <a:srcRect/>
          <a:stretch>
            <a:fillRect/>
          </a:stretch>
        </p:blipFill>
        <p:spPr bwMode="auto">
          <a:xfrm>
            <a:off x="5580112" y="2276872"/>
            <a:ext cx="2797373" cy="223224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pPr marL="0" indent="0">
              <a:buNone/>
            </a:pPr>
            <a:r>
              <a:rPr lang="en-IN" b="1" dirty="0" smtClean="0"/>
              <a:t>3. Scheduling </a:t>
            </a:r>
            <a:r>
              <a:rPr lang="en-IN" b="1" dirty="0"/>
              <a:t>Problems -</a:t>
            </a:r>
            <a:r>
              <a:rPr lang="en-IN" dirty="0"/>
              <a:t> Here it is used in computer networks or neural networks in order to determine the optimal sequence of handling tasks. Under this application it may also be applied to the manufacturing industry, in order to help production become more efficient.</a:t>
            </a:r>
          </a:p>
        </p:txBody>
      </p:sp>
      <p:pic>
        <p:nvPicPr>
          <p:cNvPr id="9218" name="Picture 2" descr="C:\Users\Chabita Saha\Desktop\networks.jpg"/>
          <p:cNvPicPr>
            <a:picLocks noGrp="1" noChangeAspect="1" noChangeArrowheads="1"/>
          </p:cNvPicPr>
          <p:nvPr>
            <p:ph sz="half" idx="2"/>
          </p:nvPr>
        </p:nvPicPr>
        <p:blipFill>
          <a:blip r:embed="rId2" cstate="print"/>
          <a:srcRect/>
          <a:stretch>
            <a:fillRect/>
          </a:stretch>
        </p:blipFill>
        <p:spPr bwMode="auto">
          <a:xfrm>
            <a:off x="4716016" y="2060848"/>
            <a:ext cx="3170061" cy="23716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r>
              <a:rPr lang="en-IN" b="1" dirty="0"/>
              <a:t>4. Medical Imaging -</a:t>
            </a:r>
            <a:r>
              <a:rPr lang="en-IN" dirty="0"/>
              <a:t> In this situation the Brownian motion function is used to help in image classification. In this sense it is used to help predict the seemingly random shape along the image boundary.</a:t>
            </a:r>
            <a:r>
              <a:rPr lang="en-IN" dirty="0" smtClean="0"/>
              <a:t/>
            </a:r>
            <a:br>
              <a:rPr lang="en-IN" dirty="0" smtClean="0"/>
            </a:br>
            <a:endParaRPr lang="en-IN" dirty="0"/>
          </a:p>
        </p:txBody>
      </p:sp>
      <p:pic>
        <p:nvPicPr>
          <p:cNvPr id="10242" name="Picture 2" descr="C:\Users\Chabita Saha\Desktop\homer.jpg"/>
          <p:cNvPicPr>
            <a:picLocks noGrp="1" noChangeAspect="1" noChangeArrowheads="1"/>
          </p:cNvPicPr>
          <p:nvPr>
            <p:ph sz="half" idx="2"/>
          </p:nvPr>
        </p:nvPicPr>
        <p:blipFill>
          <a:blip r:embed="rId2" cstate="print"/>
          <a:srcRect/>
          <a:stretch>
            <a:fillRect/>
          </a:stretch>
        </p:blipFill>
        <p:spPr bwMode="auto">
          <a:xfrm>
            <a:off x="5004048" y="1855567"/>
            <a:ext cx="2400052" cy="289661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pPr marL="0" indent="0">
              <a:buNone/>
            </a:pPr>
            <a:r>
              <a:rPr lang="en-IN" b="1" dirty="0"/>
              <a:t>5. Estimation of Extreme Weather -</a:t>
            </a:r>
            <a:r>
              <a:rPr lang="en-IN" dirty="0"/>
              <a:t> Here we use the Brownian motion function in attempts to estimate areas that had received extreme weather, such as flooding and drought, centuries ago. It may also be used to predict future events of extreme weather.</a:t>
            </a:r>
            <a:r>
              <a:rPr lang="en-IN" dirty="0" smtClean="0"/>
              <a:t/>
            </a:r>
            <a:br>
              <a:rPr lang="en-IN" dirty="0" smtClean="0"/>
            </a:br>
            <a:endParaRPr lang="en-IN" dirty="0"/>
          </a:p>
        </p:txBody>
      </p:sp>
      <p:pic>
        <p:nvPicPr>
          <p:cNvPr id="11266" name="Picture 2" descr="C:\Users\Chabita Saha\Desktop\flood.jpg"/>
          <p:cNvPicPr>
            <a:picLocks noGrp="1" noChangeAspect="1" noChangeArrowheads="1"/>
          </p:cNvPicPr>
          <p:nvPr>
            <p:ph sz="half" idx="2"/>
          </p:nvPr>
        </p:nvPicPr>
        <p:blipFill>
          <a:blip r:embed="rId2" cstate="print"/>
          <a:srcRect/>
          <a:stretch>
            <a:fillRect/>
          </a:stretch>
        </p:blipFill>
        <p:spPr bwMode="auto">
          <a:xfrm>
            <a:off x="5004048" y="2278966"/>
            <a:ext cx="3168352" cy="280621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This </a:t>
            </a:r>
            <a:r>
              <a:rPr lang="en-IN" sz="2000" dirty="0"/>
              <a:t>random motion is now referred to as </a:t>
            </a:r>
            <a:r>
              <a:rPr lang="en-IN" sz="2000" b="1" dirty="0"/>
              <a:t>BROWNIAN MOTION</a:t>
            </a:r>
            <a:r>
              <a:rPr lang="en-IN" sz="2000" dirty="0"/>
              <a:t>, but the motion itself may be easily remembered as the </a:t>
            </a:r>
            <a:r>
              <a:rPr lang="en-IN" sz="2000" i="1" dirty="0"/>
              <a:t>"Drunken Sailor Walk"</a:t>
            </a:r>
            <a:r>
              <a:rPr lang="en-IN" sz="2000" dirty="0"/>
              <a:t>.</a:t>
            </a:r>
            <a:r>
              <a:rPr lang="en-IN" sz="2000" dirty="0" smtClean="0"/>
              <a:t/>
            </a:r>
            <a:br>
              <a:rPr lang="en-IN" sz="2000" dirty="0" smtClean="0"/>
            </a:br>
            <a:r>
              <a:rPr lang="en-IN" sz="2000" dirty="0" smtClean="0"/>
              <a:t/>
            </a:r>
            <a:br>
              <a:rPr lang="en-IN" sz="2000" dirty="0" smtClean="0"/>
            </a:br>
            <a:r>
              <a:rPr lang="en-IN" sz="2000" dirty="0"/>
              <a:t>At first Brown attributed this motion to signs of life. However, when he repeated the experiment with an inorganic body he observed the same motion</a:t>
            </a:r>
            <a:r>
              <a:rPr lang="en-IN" sz="2000" dirty="0" smtClean="0"/>
              <a:t>.</a:t>
            </a:r>
            <a:br>
              <a:rPr lang="en-IN" sz="2000" dirty="0" smtClean="0"/>
            </a:br>
            <a:r>
              <a:rPr lang="en-IN" sz="2000" dirty="0" smtClean="0"/>
              <a:t/>
            </a:r>
            <a:br>
              <a:rPr lang="en-IN" sz="2000" dirty="0" smtClean="0"/>
            </a:br>
            <a:endParaRPr lang="en-IN" sz="2000" dirty="0"/>
          </a:p>
        </p:txBody>
      </p:sp>
      <p:pic>
        <p:nvPicPr>
          <p:cNvPr id="4098" name="Picture 2" descr="C:\Users\Chabita Saha\Desktop\bmfig3.jpg"/>
          <p:cNvPicPr>
            <a:picLocks noGrp="1" noChangeAspect="1" noChangeArrowheads="1"/>
          </p:cNvPicPr>
          <p:nvPr>
            <p:ph idx="1"/>
          </p:nvPr>
        </p:nvPicPr>
        <p:blipFill>
          <a:blip r:embed="rId2" cstate="print"/>
          <a:srcRect/>
          <a:stretch>
            <a:fillRect/>
          </a:stretch>
        </p:blipFill>
        <p:spPr bwMode="auto">
          <a:xfrm>
            <a:off x="3059832" y="2492896"/>
            <a:ext cx="2882900" cy="353479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TWO VIEWS</a:t>
            </a:r>
            <a:endParaRPr lang="en-IN" sz="2400" dirty="0"/>
          </a:p>
        </p:txBody>
      </p:sp>
      <p:sp>
        <p:nvSpPr>
          <p:cNvPr id="3" name="Content Placeholder 2"/>
          <p:cNvSpPr>
            <a:spLocks noGrp="1"/>
          </p:cNvSpPr>
          <p:nvPr>
            <p:ph sz="half" idx="1"/>
          </p:nvPr>
        </p:nvSpPr>
        <p:spPr/>
        <p:txBody>
          <a:bodyPr>
            <a:normAutofit fontScale="92500"/>
          </a:bodyPr>
          <a:lstStyle/>
          <a:p>
            <a:pPr algn="ctr">
              <a:buNone/>
            </a:pPr>
            <a:r>
              <a:rPr lang="en-IN" sz="2400" dirty="0" smtClean="0"/>
              <a:t>ENERGETICS</a:t>
            </a:r>
          </a:p>
          <a:p>
            <a:pPr>
              <a:buNone/>
            </a:pPr>
            <a:r>
              <a:rPr lang="en-IN" sz="2400" dirty="0" smtClean="0"/>
              <a:t>1. View the world through macroscopic properties like V, P, T, Energy</a:t>
            </a:r>
            <a:endParaRPr lang="en-IN" sz="2400" dirty="0"/>
          </a:p>
          <a:p>
            <a:pPr>
              <a:buNone/>
            </a:pPr>
            <a:r>
              <a:rPr lang="en-IN" sz="2400" dirty="0" smtClean="0"/>
              <a:t>2. Use Classical Thermodynamics</a:t>
            </a:r>
            <a:br>
              <a:rPr lang="en-IN" sz="2400" dirty="0" smtClean="0"/>
            </a:br>
            <a:r>
              <a:rPr lang="en-IN" sz="2400" dirty="0" smtClean="0"/>
              <a:t>to explain phenomenon, like ideal gas behaviour</a:t>
            </a:r>
          </a:p>
          <a:p>
            <a:pPr>
              <a:buNone/>
            </a:pPr>
            <a:r>
              <a:rPr lang="en-IN" sz="2400" dirty="0" smtClean="0"/>
              <a:t>3. NO such thing as </a:t>
            </a:r>
            <a:r>
              <a:rPr lang="en-IN" sz="2400" dirty="0" err="1" smtClean="0"/>
              <a:t>pariticles</a:t>
            </a:r>
            <a:r>
              <a:rPr lang="en-IN" sz="2400" dirty="0" smtClean="0"/>
              <a:t>!</a:t>
            </a:r>
            <a:br>
              <a:rPr lang="en-IN" sz="2400" dirty="0" smtClean="0"/>
            </a:br>
            <a:r>
              <a:rPr lang="en-IN" sz="2400" dirty="0" smtClean="0"/>
              <a:t>They </a:t>
            </a:r>
            <a:r>
              <a:rPr lang="en-IN" sz="2400" dirty="0"/>
              <a:t>believed that you could cut up matter into smaller and smaller pieces indefinitely.</a:t>
            </a:r>
            <a:r>
              <a:rPr lang="en-IN" sz="2400" dirty="0" smtClean="0"/>
              <a:t/>
            </a:r>
            <a:br>
              <a:rPr lang="en-IN" sz="2400" dirty="0" smtClean="0"/>
            </a:br>
            <a:endParaRPr lang="en-IN" sz="2400" dirty="0"/>
          </a:p>
        </p:txBody>
      </p:sp>
      <p:sp>
        <p:nvSpPr>
          <p:cNvPr id="4" name="Content Placeholder 3"/>
          <p:cNvSpPr>
            <a:spLocks noGrp="1"/>
          </p:cNvSpPr>
          <p:nvPr>
            <p:ph sz="half" idx="2"/>
          </p:nvPr>
        </p:nvSpPr>
        <p:spPr/>
        <p:txBody>
          <a:bodyPr>
            <a:normAutofit fontScale="92500"/>
          </a:bodyPr>
          <a:lstStyle/>
          <a:p>
            <a:pPr marL="457200" indent="-457200" algn="ctr">
              <a:buNone/>
            </a:pPr>
            <a:r>
              <a:rPr lang="en-IN" sz="2400" dirty="0" smtClean="0"/>
              <a:t>ATOMISTS</a:t>
            </a:r>
          </a:p>
          <a:p>
            <a:pPr marL="457200" indent="-457200">
              <a:buAutoNum type="arabicPeriod"/>
            </a:pPr>
            <a:r>
              <a:rPr lang="en-IN" sz="2400" dirty="0" smtClean="0"/>
              <a:t>View the world through microscopic properties, existence of particles</a:t>
            </a:r>
            <a:endParaRPr lang="en-IN" sz="2400" dirty="0"/>
          </a:p>
          <a:p>
            <a:pPr marL="457200" indent="-457200">
              <a:buAutoNum type="arabicPeriod"/>
            </a:pPr>
            <a:r>
              <a:rPr lang="en-IN" sz="2400" dirty="0" smtClean="0"/>
              <a:t>2. Use the Molecular Kinetic Theory of Heat to explain phenomenon</a:t>
            </a:r>
          </a:p>
          <a:p>
            <a:pPr marL="457200" indent="-457200">
              <a:buAutoNum type="arabicPeriod"/>
            </a:pPr>
            <a:r>
              <a:rPr lang="en-IN" sz="2400" dirty="0" smtClean="0"/>
              <a:t>3. Fluids behave AS IF they are composed of particles, matter is discrete</a:t>
            </a:r>
            <a:br>
              <a:rPr lang="en-IN" sz="2400" dirty="0" smtClean="0"/>
            </a:b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EINSTEIN</a:t>
            </a:r>
            <a:endParaRPr lang="en-IN" sz="2400" b="1" dirty="0"/>
          </a:p>
        </p:txBody>
      </p:sp>
      <p:sp>
        <p:nvSpPr>
          <p:cNvPr id="3" name="Content Placeholder 2"/>
          <p:cNvSpPr>
            <a:spLocks noGrp="1"/>
          </p:cNvSpPr>
          <p:nvPr>
            <p:ph sz="half" idx="1"/>
          </p:nvPr>
        </p:nvSpPr>
        <p:spPr/>
        <p:txBody>
          <a:bodyPr>
            <a:normAutofit fontScale="70000" lnSpcReduction="20000"/>
          </a:bodyPr>
          <a:lstStyle/>
          <a:p>
            <a:pPr>
              <a:buNone/>
            </a:pPr>
            <a:r>
              <a:rPr lang="en-IN" b="1" dirty="0" smtClean="0"/>
              <a:t>EINSTEIN ASSUMES</a:t>
            </a:r>
          </a:p>
          <a:p>
            <a:pPr algn="just">
              <a:buNone/>
            </a:pPr>
            <a:r>
              <a:rPr lang="en-IN" b="1" dirty="0" smtClean="0"/>
              <a:t>1. </a:t>
            </a:r>
            <a:r>
              <a:rPr lang="en-IN" dirty="0" smtClean="0"/>
              <a:t>Liquid is composed of atoms</a:t>
            </a:r>
          </a:p>
          <a:p>
            <a:pPr marL="514350" indent="-514350" algn="just">
              <a:buNone/>
            </a:pPr>
            <a:r>
              <a:rPr lang="en-IN" dirty="0" smtClean="0"/>
              <a:t>2. Atoms are in constant motion</a:t>
            </a:r>
            <a:endParaRPr lang="en-IN" dirty="0"/>
          </a:p>
          <a:p>
            <a:pPr marL="0" indent="0" algn="just">
              <a:buNone/>
            </a:pPr>
            <a:r>
              <a:rPr lang="en-IN" dirty="0" smtClean="0"/>
              <a:t>        Einstein </a:t>
            </a:r>
            <a:r>
              <a:rPr lang="en-IN" dirty="0"/>
              <a:t>expected that the </a:t>
            </a:r>
            <a:r>
              <a:rPr lang="en-IN" dirty="0" smtClean="0"/>
              <a:t>atoms </a:t>
            </a:r>
            <a:r>
              <a:rPr lang="en-IN" dirty="0" err="1" smtClean="0"/>
              <a:t>inthe</a:t>
            </a:r>
            <a:r>
              <a:rPr lang="en-IN" dirty="0" smtClean="0"/>
              <a:t> </a:t>
            </a:r>
            <a:r>
              <a:rPr lang="en-IN" dirty="0"/>
              <a:t>liquid would be constantly colliding with the suspended body. Since the atoms are totally random in the liquid, the collisions between them and the suspended body will happen at random causing the suspended body to undergo a type of random motion. </a:t>
            </a:r>
            <a:r>
              <a:rPr lang="en-IN" dirty="0" smtClean="0"/>
              <a:t/>
            </a:r>
            <a:br>
              <a:rPr lang="en-IN" dirty="0" smtClean="0"/>
            </a:br>
            <a:endParaRPr lang="en-IN" dirty="0"/>
          </a:p>
        </p:txBody>
      </p:sp>
      <p:sp>
        <p:nvSpPr>
          <p:cNvPr id="4" name="Content Placeholder 3"/>
          <p:cNvSpPr>
            <a:spLocks noGrp="1"/>
          </p:cNvSpPr>
          <p:nvPr>
            <p:ph sz="half" idx="2"/>
          </p:nvPr>
        </p:nvSpPr>
        <p:spPr/>
        <p:txBody>
          <a:bodyPr>
            <a:normAutofit fontScale="70000" lnSpcReduction="20000"/>
          </a:bodyPr>
          <a:lstStyle/>
          <a:p>
            <a:pPr algn="just">
              <a:buNone/>
            </a:pPr>
            <a:r>
              <a:rPr lang="en-IN" dirty="0"/>
              <a:t> </a:t>
            </a:r>
            <a:r>
              <a:rPr lang="en-IN" dirty="0" smtClean="0"/>
              <a:t>    </a:t>
            </a:r>
            <a:r>
              <a:rPr lang="en-IN" b="1" dirty="0" smtClean="0"/>
              <a:t>Does </a:t>
            </a:r>
            <a:r>
              <a:rPr lang="en-IN" b="1" dirty="0"/>
              <a:t>Einstein's model explain </a:t>
            </a:r>
            <a:r>
              <a:rPr lang="en-IN" b="1" dirty="0" smtClean="0"/>
              <a:t> motion </a:t>
            </a:r>
            <a:r>
              <a:rPr lang="en-IN" b="1" dirty="0"/>
              <a:t>quantitatively?</a:t>
            </a:r>
            <a:r>
              <a:rPr lang="en-IN" dirty="0"/>
              <a:t> </a:t>
            </a:r>
            <a:endParaRPr lang="en-IN" dirty="0" smtClean="0"/>
          </a:p>
          <a:p>
            <a:pPr algn="just">
              <a:buNone/>
            </a:pPr>
            <a:r>
              <a:rPr lang="en-IN" dirty="0"/>
              <a:t> </a:t>
            </a:r>
            <a:r>
              <a:rPr lang="en-IN" dirty="0" smtClean="0"/>
              <a:t>    Simply </a:t>
            </a:r>
            <a:r>
              <a:rPr lang="en-IN" dirty="0"/>
              <a:t>put, does Einstein's model predict exact results from a Brownian motion experiment</a:t>
            </a:r>
            <a:r>
              <a:rPr lang="en-IN" dirty="0" smtClean="0"/>
              <a:t>?</a:t>
            </a:r>
          </a:p>
          <a:p>
            <a:pPr algn="just">
              <a:buNone/>
            </a:pPr>
            <a:r>
              <a:rPr lang="en-IN" dirty="0"/>
              <a:t> </a:t>
            </a:r>
            <a:r>
              <a:rPr lang="en-IN" dirty="0" smtClean="0"/>
              <a:t>    Einstein's </a:t>
            </a:r>
            <a:r>
              <a:rPr lang="en-IN" dirty="0"/>
              <a:t>assumptions, that the liquid is composed of atoms which are in constant motion, provide the correct qualitative results for describing Brownian motion. However the question still remains, </a:t>
            </a:r>
            <a:r>
              <a:rPr lang="en-IN" b="1" dirty="0"/>
              <a:t>Does Einstein's model predict the correct quantitative results?</a:t>
            </a: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The displacement of a body</a:t>
            </a:r>
            <a:endParaRPr lang="en-IN" sz="2400" b="1" dirty="0"/>
          </a:p>
        </p:txBody>
      </p:sp>
      <p:sp>
        <p:nvSpPr>
          <p:cNvPr id="3" name="Content Placeholder 2"/>
          <p:cNvSpPr>
            <a:spLocks noGrp="1"/>
          </p:cNvSpPr>
          <p:nvPr>
            <p:ph sz="half" idx="1"/>
          </p:nvPr>
        </p:nvSpPr>
        <p:spPr/>
        <p:txBody>
          <a:bodyPr>
            <a:normAutofit fontScale="92500" lnSpcReduction="20000"/>
          </a:bodyPr>
          <a:lstStyle/>
          <a:p>
            <a:pPr>
              <a:buNone/>
            </a:pPr>
            <a:r>
              <a:rPr lang="en-IN" dirty="0" smtClean="0"/>
              <a:t/>
            </a:r>
            <a:br>
              <a:rPr lang="en-IN" dirty="0" smtClean="0"/>
            </a:br>
            <a:r>
              <a:rPr lang="en-IN" dirty="0"/>
              <a:t>Now we wish to discuss the concept of displacement and how it pertains to a suspended body undergoing Brownian motion. First of all there is a major difference between </a:t>
            </a:r>
            <a:r>
              <a:rPr lang="en-IN" b="1" dirty="0"/>
              <a:t>distance </a:t>
            </a:r>
            <a:r>
              <a:rPr lang="en-IN" b="1" dirty="0" err="1"/>
              <a:t>traveled</a:t>
            </a:r>
            <a:r>
              <a:rPr lang="en-IN" dirty="0"/>
              <a:t> and your </a:t>
            </a:r>
            <a:r>
              <a:rPr lang="en-IN" b="1" dirty="0"/>
              <a:t>displacement</a:t>
            </a:r>
            <a:r>
              <a:rPr lang="en-IN" dirty="0"/>
              <a:t>. </a:t>
            </a:r>
            <a:r>
              <a:rPr lang="en-IN" dirty="0" smtClean="0"/>
              <a:t/>
            </a:r>
            <a:br>
              <a:rPr lang="en-IN" dirty="0" smtClean="0"/>
            </a:br>
            <a:endParaRPr lang="en-IN" dirty="0"/>
          </a:p>
        </p:txBody>
      </p:sp>
      <p:pic>
        <p:nvPicPr>
          <p:cNvPr id="5122" name="Picture 2" descr="C:\Users\Chabita Saha\Desktop\distance.jpg"/>
          <p:cNvPicPr>
            <a:picLocks noGrp="1" noChangeAspect="1" noChangeArrowheads="1"/>
          </p:cNvPicPr>
          <p:nvPr>
            <p:ph sz="half" idx="2"/>
          </p:nvPr>
        </p:nvPicPr>
        <p:blipFill>
          <a:blip r:embed="rId2" cstate="print"/>
          <a:srcRect/>
          <a:stretch>
            <a:fillRect/>
          </a:stretch>
        </p:blipFill>
        <p:spPr bwMode="auto">
          <a:xfrm>
            <a:off x="5067300" y="2348880"/>
            <a:ext cx="3321124" cy="280831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62500" lnSpcReduction="20000"/>
          </a:bodyPr>
          <a:lstStyle/>
          <a:p>
            <a:r>
              <a:rPr lang="en-IN" b="1" dirty="0"/>
              <a:t>CLASSICALLY</a:t>
            </a:r>
            <a:r>
              <a:rPr lang="en-IN" dirty="0" smtClean="0"/>
              <a:t/>
            </a:r>
            <a:br>
              <a:rPr lang="en-IN" dirty="0" smtClean="0"/>
            </a:br>
            <a:r>
              <a:rPr lang="en-IN" dirty="0"/>
              <a:t>For a classical particle, like a billiard ball or a car, the displacement is proportional to time. This means that if I was driving to the grocery store I wanted to figure out my displacement from home, I would take my velocity and multiply it by the time it took for me to get there! This may be expressed mathematically as</a:t>
            </a:r>
            <a:r>
              <a:rPr lang="en-IN" dirty="0" smtClean="0"/>
              <a:t/>
            </a:r>
            <a:br>
              <a:rPr lang="en-IN" dirty="0" smtClean="0"/>
            </a:br>
            <a:r>
              <a:rPr lang="en-IN" dirty="0" smtClean="0"/>
              <a:t/>
            </a:r>
            <a:br>
              <a:rPr lang="en-IN" dirty="0" smtClean="0"/>
            </a:br>
            <a:r>
              <a:rPr lang="en-IN" b="1" i="1" dirty="0" smtClean="0"/>
              <a:t>displacement</a:t>
            </a:r>
            <a:r>
              <a:rPr lang="en-IN" dirty="0" smtClean="0"/>
              <a:t> </a:t>
            </a:r>
            <a:r>
              <a:rPr lang="en-IN" b="1" i="1" dirty="0" smtClean="0"/>
              <a:t>= velocity x time</a:t>
            </a:r>
            <a:r>
              <a:rPr lang="en-IN" dirty="0" smtClean="0"/>
              <a:t/>
            </a:r>
            <a:br>
              <a:rPr lang="en-IN" dirty="0" smtClean="0"/>
            </a:br>
            <a:r>
              <a:rPr lang="en-IN" dirty="0" smtClean="0"/>
              <a:t/>
            </a:r>
            <a:br>
              <a:rPr lang="en-IN" dirty="0" smtClean="0"/>
            </a:br>
            <a:r>
              <a:rPr lang="en-IN" dirty="0"/>
              <a:t>We can see that the displacement is proportional to time for classical bodies.</a:t>
            </a:r>
            <a:r>
              <a:rPr lang="en-IN" dirty="0" smtClean="0"/>
              <a:t/>
            </a:r>
            <a:br>
              <a:rPr lang="en-IN" dirty="0" smtClean="0"/>
            </a:br>
            <a:endParaRPr lang="en-IN" dirty="0"/>
          </a:p>
        </p:txBody>
      </p:sp>
      <p:sp>
        <p:nvSpPr>
          <p:cNvPr id="4" name="Content Placeholder 3"/>
          <p:cNvSpPr>
            <a:spLocks noGrp="1"/>
          </p:cNvSpPr>
          <p:nvPr>
            <p:ph sz="half" idx="2"/>
          </p:nvPr>
        </p:nvSpPr>
        <p:spPr/>
        <p:txBody>
          <a:bodyPr>
            <a:normAutofit fontScale="62500" lnSpcReduction="20000"/>
          </a:bodyPr>
          <a:lstStyle/>
          <a:p>
            <a:r>
              <a:rPr lang="en-IN" b="1" dirty="0"/>
              <a:t>BROWNIAN MOTION</a:t>
            </a:r>
            <a:r>
              <a:rPr lang="en-IN" dirty="0" smtClean="0"/>
              <a:t/>
            </a:r>
            <a:br>
              <a:rPr lang="en-IN" dirty="0" smtClean="0"/>
            </a:br>
            <a:r>
              <a:rPr lang="en-IN" dirty="0"/>
              <a:t>For a suspended body undergoing Brownian motion, experiments have shown that it's displacement is proportional to the square root of time. This may be expressed mathematically </a:t>
            </a:r>
            <a:r>
              <a:rPr lang="en-IN" dirty="0" smtClean="0"/>
              <a:t>as</a:t>
            </a:r>
          </a:p>
          <a:p>
            <a:r>
              <a:rPr lang="en-IN" dirty="0" smtClean="0"/>
              <a:t> </a:t>
            </a:r>
            <a:r>
              <a:rPr lang="en-IN" b="1" i="1" dirty="0" smtClean="0"/>
              <a:t>displacement </a:t>
            </a:r>
            <a:r>
              <a:rPr lang="el-GR" b="1" i="1" dirty="0" smtClean="0"/>
              <a:t>α</a:t>
            </a:r>
            <a:r>
              <a:rPr lang="en-IN" b="1" i="1" dirty="0" smtClean="0"/>
              <a:t> √t</a:t>
            </a:r>
            <a:r>
              <a:rPr lang="en-IN" dirty="0" smtClean="0"/>
              <a:t/>
            </a:r>
            <a:br>
              <a:rPr lang="en-IN" dirty="0" smtClean="0"/>
            </a:br>
            <a:r>
              <a:rPr lang="en-IN" dirty="0" smtClean="0"/>
              <a:t/>
            </a:r>
            <a:br>
              <a:rPr lang="en-IN" dirty="0" smtClean="0"/>
            </a:br>
            <a:r>
              <a:rPr lang="en-IN" dirty="0" smtClean="0"/>
              <a:t/>
            </a:r>
            <a:br>
              <a:rPr lang="en-IN" dirty="0" smtClean="0"/>
            </a:br>
            <a:r>
              <a:rPr lang="en-IN" dirty="0"/>
              <a:t>As a result, there is a large discrepancy between what we would expect of a classical particle and a particle undergoing Brownian </a:t>
            </a:r>
            <a:r>
              <a:rPr lang="en-IN" dirty="0" smtClean="0"/>
              <a:t>motion</a:t>
            </a:r>
            <a:r>
              <a:rPr lang="en-IN" dirty="0"/>
              <a:t>.</a:t>
            </a: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4008" y="1052736"/>
            <a:ext cx="4038600" cy="4525963"/>
          </a:xfrm>
        </p:spPr>
        <p:txBody>
          <a:bodyPr>
            <a:normAutofit fontScale="70000" lnSpcReduction="20000"/>
          </a:bodyPr>
          <a:lstStyle/>
          <a:p>
            <a:pPr marL="0" indent="0">
              <a:buNone/>
            </a:pPr>
            <a:r>
              <a:rPr lang="en-IN" dirty="0"/>
              <a:t>From this figure, even </a:t>
            </a:r>
            <a:r>
              <a:rPr lang="en-IN" dirty="0" smtClean="0"/>
              <a:t>after 10 </a:t>
            </a:r>
            <a:r>
              <a:rPr lang="en-IN" dirty="0"/>
              <a:t>units of time there is a large discrepancy between the classical displacement in red and the Brownian motion displacement in green.</a:t>
            </a:r>
            <a:r>
              <a:rPr lang="en-IN" dirty="0" smtClean="0"/>
              <a:t/>
            </a:r>
            <a:br>
              <a:rPr lang="en-IN" dirty="0" smtClean="0"/>
            </a:br>
            <a:r>
              <a:rPr lang="en-IN" dirty="0" smtClean="0"/>
              <a:t/>
            </a:r>
            <a:br>
              <a:rPr lang="en-IN" dirty="0" smtClean="0"/>
            </a:br>
            <a:r>
              <a:rPr lang="en-IN" dirty="0"/>
              <a:t>Using a </a:t>
            </a:r>
            <a:r>
              <a:rPr lang="en-IN" b="1" dirty="0"/>
              <a:t>statistical analysis</a:t>
            </a:r>
            <a:r>
              <a:rPr lang="en-IN" dirty="0"/>
              <a:t> </a:t>
            </a:r>
          </a:p>
          <a:p>
            <a:pPr>
              <a:buNone/>
            </a:pPr>
            <a:r>
              <a:rPr lang="en-IN" dirty="0" smtClean="0"/>
              <a:t> d= </a:t>
            </a:r>
            <a:r>
              <a:rPr lang="en-IN" b="1" i="1" dirty="0" smtClean="0"/>
              <a:t>√</a:t>
            </a:r>
            <a:r>
              <a:rPr lang="en-IN" b="1" i="1" dirty="0" err="1" smtClean="0"/>
              <a:t>Dt</a:t>
            </a:r>
            <a:r>
              <a:rPr lang="en-IN" dirty="0" smtClean="0"/>
              <a:t> </a:t>
            </a:r>
          </a:p>
          <a:p>
            <a:pPr marL="0" indent="0">
              <a:buNone/>
            </a:pPr>
            <a:r>
              <a:rPr lang="en-IN" dirty="0" smtClean="0"/>
              <a:t>D</a:t>
            </a:r>
            <a:r>
              <a:rPr lang="en-IN" dirty="0"/>
              <a:t>, is known as the diffusion coefficient. It is also observed that Einstein's derived expression quantitatively matches the displacement found from a Brownian motion experiment.</a:t>
            </a:r>
            <a:r>
              <a:rPr lang="en-IN" dirty="0" smtClean="0"/>
              <a:t/>
            </a:r>
            <a:br>
              <a:rPr lang="en-IN" dirty="0" smtClean="0"/>
            </a:br>
            <a:r>
              <a:rPr lang="en-IN" dirty="0" smtClean="0"/>
              <a:t> </a:t>
            </a:r>
            <a:br>
              <a:rPr lang="en-IN" dirty="0" smtClean="0"/>
            </a:br>
            <a:endParaRPr lang="en-IN" dirty="0"/>
          </a:p>
        </p:txBody>
      </p:sp>
      <p:pic>
        <p:nvPicPr>
          <p:cNvPr id="6146" name="Picture 2" descr="C:\Users\Chabita Saha\Desktop\timedep.jpg"/>
          <p:cNvPicPr>
            <a:picLocks noGrp="1" noChangeAspect="1" noChangeArrowheads="1"/>
          </p:cNvPicPr>
          <p:nvPr>
            <p:ph sz="half" idx="1"/>
          </p:nvPr>
        </p:nvPicPr>
        <p:blipFill>
          <a:blip r:embed="rId2" cstate="print"/>
          <a:srcRect/>
          <a:stretch>
            <a:fillRect/>
          </a:stretch>
        </p:blipFill>
        <p:spPr bwMode="auto">
          <a:xfrm>
            <a:off x="519112" y="2362994"/>
            <a:ext cx="3914775" cy="30003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Einstein's </a:t>
            </a:r>
            <a:r>
              <a:rPr lang="en-IN" sz="2400" b="1" dirty="0"/>
              <a:t>Paper + Brownian Motion + Perrin's Experiments = Existence of </a:t>
            </a:r>
            <a:r>
              <a:rPr lang="en-IN" sz="2400" b="1" dirty="0" smtClean="0"/>
              <a:t>Atoms</a:t>
            </a:r>
            <a:endParaRPr lang="en-IN" sz="2400" dirty="0"/>
          </a:p>
        </p:txBody>
      </p:sp>
      <p:sp>
        <p:nvSpPr>
          <p:cNvPr id="3" name="Content Placeholder 2"/>
          <p:cNvSpPr>
            <a:spLocks noGrp="1"/>
          </p:cNvSpPr>
          <p:nvPr>
            <p:ph sz="half" idx="1"/>
          </p:nvPr>
        </p:nvSpPr>
        <p:spPr/>
        <p:txBody>
          <a:bodyPr>
            <a:normAutofit fontScale="77500" lnSpcReduction="20000"/>
          </a:bodyPr>
          <a:lstStyle/>
          <a:p>
            <a:pPr marL="0" indent="0" algn="just">
              <a:buNone/>
            </a:pPr>
            <a:r>
              <a:rPr lang="en-IN" dirty="0"/>
              <a:t>Einstein's 1905 paper described how a suspended body should displace in a liquid over time, assuming the liquid was composed of atoms. </a:t>
            </a:r>
            <a:r>
              <a:rPr lang="en-IN" dirty="0" smtClean="0"/>
              <a:t>In 1908</a:t>
            </a:r>
            <a:r>
              <a:rPr lang="en-IN" dirty="0"/>
              <a:t>, when Jean Perrin completed Brownian motion experiments which accurately measured the displacement and the time of the suspended body. These values matched Einstein's predictions and provided the </a:t>
            </a:r>
            <a:r>
              <a:rPr lang="en-IN" b="1" dirty="0"/>
              <a:t>first </a:t>
            </a:r>
            <a:r>
              <a:rPr lang="en-IN" b="1" dirty="0" err="1"/>
              <a:t>indisputible</a:t>
            </a:r>
            <a:r>
              <a:rPr lang="en-IN" b="1" dirty="0"/>
              <a:t> evidence for the existence of atoms!!</a:t>
            </a:r>
            <a:r>
              <a:rPr lang="en-IN" dirty="0" smtClean="0"/>
              <a:t/>
            </a:r>
            <a:br>
              <a:rPr lang="en-IN" dirty="0" smtClean="0"/>
            </a:br>
            <a:endParaRPr lang="en-IN" dirty="0"/>
          </a:p>
        </p:txBody>
      </p:sp>
      <p:sp>
        <p:nvSpPr>
          <p:cNvPr id="4" name="Content Placeholder 3"/>
          <p:cNvSpPr>
            <a:spLocks noGrp="1"/>
          </p:cNvSpPr>
          <p:nvPr>
            <p:ph sz="half" idx="2"/>
          </p:nvPr>
        </p:nvSpPr>
        <p:spPr/>
        <p:txBody>
          <a:bodyPr>
            <a:normAutofit fontScale="77500" lnSpcReduction="20000"/>
          </a:bodyPr>
          <a:lstStyle/>
          <a:p>
            <a:pPr marL="0" indent="0" algn="just">
              <a:buNone/>
            </a:pPr>
            <a:r>
              <a:rPr lang="en-IN" dirty="0"/>
              <a:t>The calculation of Avogadro's number using a Brownian motion experiment was also performed by Jean Perrin in </a:t>
            </a:r>
            <a:r>
              <a:rPr lang="en-IN" dirty="0" smtClean="0"/>
              <a:t>1908</a:t>
            </a:r>
          </a:p>
          <a:p>
            <a:pPr marL="0" indent="0">
              <a:spcBef>
                <a:spcPts val="0"/>
              </a:spcBef>
              <a:buNone/>
            </a:pPr>
            <a:r>
              <a:rPr lang="en-IN" dirty="0"/>
              <a:t>The </a:t>
            </a:r>
            <a:r>
              <a:rPr lang="en-IN" b="1" dirty="0"/>
              <a:t>molar gas constant R</a:t>
            </a:r>
            <a:r>
              <a:rPr lang="en-IN" dirty="0"/>
              <a:t> is defined as Avogadro's number times the Boltzmann constant. The physical significance of k is that it provides a measure of the amount of energy (i.e., heat) corresponding to the random thermal motions of the particles making up a substance.</a:t>
            </a:r>
          </a:p>
          <a:p>
            <a:pPr>
              <a:buNone/>
            </a:pPr>
            <a:endParaRPr lang="en-IN" dirty="0"/>
          </a:p>
        </p:txBody>
      </p:sp>
      <p:sp>
        <p:nvSpPr>
          <p:cNvPr id="5" name="TextBox 4"/>
          <p:cNvSpPr txBox="1"/>
          <p:nvPr/>
        </p:nvSpPr>
        <p:spPr>
          <a:xfrm>
            <a:off x="755576" y="5373216"/>
            <a:ext cx="7560840" cy="1200329"/>
          </a:xfrm>
          <a:prstGeom prst="rect">
            <a:avLst/>
          </a:prstGeom>
          <a:noFill/>
        </p:spPr>
        <p:txBody>
          <a:bodyPr wrap="square" rtlCol="0">
            <a:spAutoFit/>
          </a:bodyPr>
          <a:lstStyle/>
          <a:p>
            <a:r>
              <a:rPr lang="en-IN" dirty="0"/>
              <a:t>Einstein's most referenced work is his paper on Brownian motion. This is a result of that fact that Brownian motion provides an enormous amount of applications to the modern day world!</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Properties of the Brownian motion function</a:t>
            </a:r>
            <a:endParaRPr lang="en-IN" sz="2400" dirty="0"/>
          </a:p>
        </p:txBody>
      </p:sp>
      <p:sp>
        <p:nvSpPr>
          <p:cNvPr id="5" name="Content Placeholder 4"/>
          <p:cNvSpPr>
            <a:spLocks noGrp="1"/>
          </p:cNvSpPr>
          <p:nvPr>
            <p:ph idx="1"/>
          </p:nvPr>
        </p:nvSpPr>
        <p:spPr/>
        <p:txBody>
          <a:bodyPr>
            <a:noAutofit/>
          </a:bodyPr>
          <a:lstStyle/>
          <a:p>
            <a:pPr>
              <a:buNone/>
            </a:pPr>
            <a:endParaRPr lang="en-IN" sz="2000" b="1" dirty="0" smtClean="0"/>
          </a:p>
          <a:p>
            <a:pPr>
              <a:buNone/>
            </a:pPr>
            <a:r>
              <a:rPr lang="en-IN" sz="2000" b="1" dirty="0" smtClean="0"/>
              <a:t>1</a:t>
            </a:r>
            <a:r>
              <a:rPr lang="en-IN" sz="2000" b="1" dirty="0"/>
              <a:t>. Independent: </a:t>
            </a:r>
            <a:r>
              <a:rPr lang="en-IN" sz="2000" dirty="0"/>
              <a:t>This means that where you are right now does not effect where you are going to be. An example of a motion that is dependent is a ball on the hill. If the ball is at the top of the hill it must roll down. We conclude that it's next position is directly related to it's </a:t>
            </a:r>
            <a:r>
              <a:rPr lang="en-IN" sz="2000" dirty="0" err="1"/>
              <a:t>postion</a:t>
            </a:r>
            <a:r>
              <a:rPr lang="en-IN" sz="2000" dirty="0"/>
              <a:t> the moment </a:t>
            </a:r>
            <a:r>
              <a:rPr lang="en-IN" sz="2000" dirty="0" smtClean="0"/>
              <a:t>before.</a:t>
            </a:r>
            <a:endParaRPr lang="en-IN" sz="2000" dirty="0"/>
          </a:p>
          <a:p>
            <a:pPr>
              <a:buNone/>
            </a:pPr>
            <a:r>
              <a:rPr lang="en-IN" sz="2000" b="1" dirty="0" smtClean="0"/>
              <a:t>2</a:t>
            </a:r>
            <a:r>
              <a:rPr lang="en-IN" sz="2000" b="1" dirty="0"/>
              <a:t>. Isotropic: </a:t>
            </a:r>
            <a:r>
              <a:rPr lang="en-IN" sz="2000" dirty="0"/>
              <a:t>This means that you are just as likely to move in any direction. There is </a:t>
            </a:r>
            <a:r>
              <a:rPr lang="en-IN" sz="2000" b="1" dirty="0"/>
              <a:t>NO</a:t>
            </a:r>
            <a:r>
              <a:rPr lang="en-IN" sz="2000" dirty="0"/>
              <a:t> preferred direction of </a:t>
            </a:r>
            <a:r>
              <a:rPr lang="en-IN" sz="2000" dirty="0" smtClean="0"/>
              <a:t>travel.</a:t>
            </a:r>
            <a:endParaRPr lang="en-IN" sz="2000" dirty="0"/>
          </a:p>
          <a:p>
            <a:pPr>
              <a:buNone/>
            </a:pPr>
            <a:r>
              <a:rPr lang="en-IN" sz="2000" b="1" dirty="0" smtClean="0"/>
              <a:t>3</a:t>
            </a:r>
            <a:r>
              <a:rPr lang="en-IN" sz="2000" b="1" dirty="0"/>
              <a:t>. Random: </a:t>
            </a:r>
            <a:r>
              <a:rPr lang="en-IN" sz="2000" dirty="0"/>
              <a:t>This means that you do not know how much you are going to move in that direction.</a:t>
            </a:r>
            <a:r>
              <a:rPr lang="en-IN" sz="2000" dirty="0" smtClean="0"/>
              <a:t/>
            </a:r>
            <a:br>
              <a:rPr lang="en-IN" sz="2000" dirty="0" smtClean="0"/>
            </a:br>
            <a:r>
              <a:rPr lang="en-IN" sz="2000" dirty="0" smtClean="0"/>
              <a:t>This </a:t>
            </a:r>
            <a:r>
              <a:rPr lang="en-IN" sz="2000" dirty="0"/>
              <a:t>Brownian motion function can be graphed in 1 dimension or 2 </a:t>
            </a:r>
            <a:r>
              <a:rPr lang="en-IN" sz="2000" dirty="0" smtClean="0"/>
              <a:t>dimension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3565</TotalTime>
  <Words>327</Words>
  <Application>Microsoft Office PowerPoint</Application>
  <PresentationFormat>On-screen Show (4:3)</PresentationFormat>
  <Paragraphs>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ROBERT BROWN</vt:lpstr>
      <vt:lpstr>      This random motion is now referred to as BROWNIAN MOTION, but the motion itself may be easily remembered as the "Drunken Sailor Walk".  At first Brown attributed this motion to signs of life. However, when he repeated the experiment with an inorganic body he observed the same motion.  </vt:lpstr>
      <vt:lpstr>TWO VIEWS</vt:lpstr>
      <vt:lpstr>EINSTEIN</vt:lpstr>
      <vt:lpstr>The displacement of a body</vt:lpstr>
      <vt:lpstr>Slide 6</vt:lpstr>
      <vt:lpstr>Slide 7</vt:lpstr>
      <vt:lpstr>Einstein's Paper + Brownian Motion + Perrin's Experiments = Existence of Atoms</vt:lpstr>
      <vt:lpstr>Properties of the Brownian motion function</vt:lpstr>
      <vt:lpstr>1D BROWNIAN MOTION FUNCTION</vt:lpstr>
      <vt:lpstr> 2D BROWNIAN MOTION FUNCTION </vt:lpstr>
      <vt:lpstr>Slide 12</vt:lpstr>
      <vt:lpstr>Applications</vt:lpstr>
      <vt:lpstr>Slide 14</vt:lpstr>
      <vt:lpstr>Slide 15</vt:lpstr>
      <vt:lpstr>Slide 16</vt:lpstr>
      <vt:lpstr>Slide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Chabita Saha</dc:creator>
  <cp:lastModifiedBy>Chabita Saha</cp:lastModifiedBy>
  <cp:revision>17</cp:revision>
  <dcterms:created xsi:type="dcterms:W3CDTF">2022-08-30T04:38:48Z</dcterms:created>
  <dcterms:modified xsi:type="dcterms:W3CDTF">2022-09-01T16:03:56Z</dcterms:modified>
</cp:coreProperties>
</file>