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5" r:id="rId18"/>
    <p:sldId id="276" r:id="rId19"/>
    <p:sldId id="277" r:id="rId20"/>
    <p:sldId id="27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F7E4D-C253-4133-AE4A-477A08313D3B}" type="datetimeFigureOut">
              <a:rPr lang="en-IN" smtClean="0"/>
              <a:pPr/>
              <a:t>03-04-2020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93D5-89FB-4494-BAD7-21873024809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F7E4D-C253-4133-AE4A-477A08313D3B}" type="datetimeFigureOut">
              <a:rPr lang="en-IN" smtClean="0"/>
              <a:pPr/>
              <a:t>03-04-2020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93D5-89FB-4494-BAD7-21873024809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F7E4D-C253-4133-AE4A-477A08313D3B}" type="datetimeFigureOut">
              <a:rPr lang="en-IN" smtClean="0"/>
              <a:pPr/>
              <a:t>03-04-2020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93D5-89FB-4494-BAD7-21873024809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F7E4D-C253-4133-AE4A-477A08313D3B}" type="datetimeFigureOut">
              <a:rPr lang="en-IN" smtClean="0"/>
              <a:pPr/>
              <a:t>03-04-2020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93D5-89FB-4494-BAD7-21873024809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F7E4D-C253-4133-AE4A-477A08313D3B}" type="datetimeFigureOut">
              <a:rPr lang="en-IN" smtClean="0"/>
              <a:pPr/>
              <a:t>03-04-2020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93D5-89FB-4494-BAD7-21873024809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F7E4D-C253-4133-AE4A-477A08313D3B}" type="datetimeFigureOut">
              <a:rPr lang="en-IN" smtClean="0"/>
              <a:pPr/>
              <a:t>03-04-2020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93D5-89FB-4494-BAD7-21873024809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F7E4D-C253-4133-AE4A-477A08313D3B}" type="datetimeFigureOut">
              <a:rPr lang="en-IN" smtClean="0"/>
              <a:pPr/>
              <a:t>03-04-2020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93D5-89FB-4494-BAD7-21873024809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F7E4D-C253-4133-AE4A-477A08313D3B}" type="datetimeFigureOut">
              <a:rPr lang="en-IN" smtClean="0"/>
              <a:pPr/>
              <a:t>03-04-2020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93D5-89FB-4494-BAD7-21873024809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F7E4D-C253-4133-AE4A-477A08313D3B}" type="datetimeFigureOut">
              <a:rPr lang="en-IN" smtClean="0"/>
              <a:pPr/>
              <a:t>03-04-2020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93D5-89FB-4494-BAD7-21873024809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F7E4D-C253-4133-AE4A-477A08313D3B}" type="datetimeFigureOut">
              <a:rPr lang="en-IN" smtClean="0"/>
              <a:pPr/>
              <a:t>03-04-2020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93D5-89FB-4494-BAD7-21873024809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F7E4D-C253-4133-AE4A-477A08313D3B}" type="datetimeFigureOut">
              <a:rPr lang="en-IN" smtClean="0"/>
              <a:pPr/>
              <a:t>03-04-2020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93D5-89FB-4494-BAD7-21873024809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F7E4D-C253-4133-AE4A-477A08313D3B}" type="datetimeFigureOut">
              <a:rPr lang="en-IN" smtClean="0"/>
              <a:pPr/>
              <a:t>03-04-2020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C93D5-89FB-4494-BAD7-21873024809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404664"/>
            <a:ext cx="7772400" cy="1470025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what makes biology unique?</a:t>
            </a:r>
            <a:br>
              <a:rPr lang="en-I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The refutation of certain erroneous basic assumptions</a:t>
            </a:r>
            <a:endParaRPr lang="en-IN" sz="24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2132856"/>
            <a:ext cx="7272808" cy="4104456"/>
          </a:xfrm>
        </p:spPr>
        <p:txBody>
          <a:bodyPr>
            <a:noAutofit/>
          </a:bodyPr>
          <a:lstStyle/>
          <a:p>
            <a:pPr algn="l">
              <a:buFont typeface="Arial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Biology could </a:t>
            </a: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not be </a:t>
            </a: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recognized as a science of the same rank as physics as long as </a:t>
            </a: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most  </a:t>
            </a:r>
            <a:r>
              <a:rPr lang="en-IN" sz="2400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biologists </a:t>
            </a:r>
            <a:r>
              <a:rPr lang="en-IN" sz="24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accepted certain basic </a:t>
            </a:r>
            <a:r>
              <a:rPr lang="en-IN" sz="2400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explanatory principles</a:t>
            </a: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not supported </a:t>
            </a: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 the </a:t>
            </a: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laws of the physical </a:t>
            </a: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sciences. </a:t>
            </a:r>
          </a:p>
          <a:p>
            <a:pPr algn="l"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two </a:t>
            </a: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major principles here involved are </a:t>
            </a:r>
            <a:r>
              <a:rPr lang="en-IN" sz="2400" b="1" i="1" u="sng" dirty="0" err="1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vitalism</a:t>
            </a:r>
            <a:r>
              <a:rPr lang="en-IN" sz="2400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IN" sz="2400" b="1" i="1" u="sng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sz="2400" b="1" i="1" u="sng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belief </a:t>
            </a:r>
            <a:r>
              <a:rPr lang="en-IN" sz="2400" b="1" i="1" u="sng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IN" sz="2400" b="1" i="1" u="sng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cosmic teleology</a:t>
            </a:r>
            <a:r>
              <a:rPr lang="en-IN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>
              <a:buFont typeface="Arial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one </a:t>
            </a: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 the phenomena of the </a:t>
            </a: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living world </a:t>
            </a: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 in conflict with the natural laws of the </a:t>
            </a:r>
            <a:r>
              <a:rPr lang="en-IN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physicalists</a:t>
            </a: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there was </a:t>
            </a: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 longer </a:t>
            </a: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any reason for not recognizing biology as a legitimate </a:t>
            </a: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autonomous science </a:t>
            </a: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equivalent to physics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Reductionism</a:t>
            </a:r>
            <a:endParaRPr lang="en-IN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96752"/>
            <a:ext cx="8291264" cy="49294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Reductionism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Most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physicalists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were reductionists. </a:t>
            </a:r>
            <a:r>
              <a:rPr lang="en-IN" sz="2400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They </a:t>
            </a:r>
            <a:r>
              <a:rPr lang="en-IN" sz="2400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claimed that </a:t>
            </a:r>
            <a:r>
              <a:rPr lang="en-IN" sz="2400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the problem of the explanation of a system was resolved in </a:t>
            </a:r>
            <a:r>
              <a:rPr lang="en-IN" sz="2400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principle as </a:t>
            </a:r>
            <a:r>
              <a:rPr lang="en-IN" sz="2400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soon as the system had been reduced to its smallest components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As soon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as one had completed the inventory of these components and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had determined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function of each one of them, they claimed, it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would be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an easy task also to explain everything observed at the higher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levels of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organization.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74638"/>
            <a:ext cx="8003232" cy="70609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absence of universal natural laws in biology</a:t>
            </a:r>
            <a:endParaRPr lang="en-IN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91264" cy="5328592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44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IN" sz="44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IN" sz="4400" b="1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4400" b="1" dirty="0" smtClean="0">
                <a:latin typeface="Times New Roman" pitchFamily="18" charset="0"/>
                <a:cs typeface="Times New Roman" pitchFamily="18" charset="0"/>
              </a:rPr>
              <a:t>absence of universal natural laws in biology. </a:t>
            </a:r>
            <a:r>
              <a:rPr lang="en-IN" sz="4400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IN" sz="4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4400" dirty="0" smtClean="0">
                <a:latin typeface="Times New Roman" pitchFamily="18" charset="0"/>
                <a:cs typeface="Times New Roman" pitchFamily="18" charset="0"/>
              </a:rPr>
              <a:t>philosophers </a:t>
            </a:r>
            <a:r>
              <a:rPr lang="en-IN" sz="4400" dirty="0" smtClean="0">
                <a:latin typeface="Times New Roman" pitchFamily="18" charset="0"/>
                <a:cs typeface="Times New Roman" pitchFamily="18" charset="0"/>
              </a:rPr>
              <a:t>of logical positivism, </a:t>
            </a:r>
            <a:r>
              <a:rPr lang="en-IN" sz="4400" dirty="0" smtClean="0">
                <a:latin typeface="Times New Roman" pitchFamily="18" charset="0"/>
                <a:cs typeface="Times New Roman" pitchFamily="18" charset="0"/>
              </a:rPr>
              <a:t>based </a:t>
            </a:r>
            <a:r>
              <a:rPr lang="en-IN" sz="4400" dirty="0" smtClean="0">
                <a:latin typeface="Times New Roman" pitchFamily="18" charset="0"/>
                <a:cs typeface="Times New Roman" pitchFamily="18" charset="0"/>
              </a:rPr>
              <a:t>their theories on </a:t>
            </a:r>
            <a:r>
              <a:rPr lang="en-IN" sz="4400" dirty="0" smtClean="0">
                <a:latin typeface="Times New Roman" pitchFamily="18" charset="0"/>
                <a:cs typeface="Times New Roman" pitchFamily="18" charset="0"/>
              </a:rPr>
              <a:t>natural laws </a:t>
            </a:r>
            <a:r>
              <a:rPr lang="en-IN" sz="4400" dirty="0" smtClean="0">
                <a:latin typeface="Times New Roman" pitchFamily="18" charset="0"/>
                <a:cs typeface="Times New Roman" pitchFamily="18" charset="0"/>
              </a:rPr>
              <a:t>and such theories are therefore usually strictly deterministic. </a:t>
            </a:r>
            <a:r>
              <a:rPr lang="en-IN" sz="4400" b="1" i="1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In biology </a:t>
            </a:r>
            <a:r>
              <a:rPr lang="en-IN" sz="4400" b="1" i="1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there are also regularities, but various authors (Smart </a:t>
            </a:r>
            <a:r>
              <a:rPr lang="en-IN" sz="4400" b="1" i="1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1963, Beatty </a:t>
            </a:r>
            <a:r>
              <a:rPr lang="en-IN" sz="4400" b="1" i="1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1995) severely question whether these are the same as the </a:t>
            </a:r>
            <a:r>
              <a:rPr lang="en-IN" sz="4400" b="1" i="1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natural laws </a:t>
            </a:r>
            <a:r>
              <a:rPr lang="en-IN" sz="4400" b="1" i="1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of the physical sciences</a:t>
            </a:r>
            <a:r>
              <a:rPr lang="en-IN" sz="4400" b="1" i="1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sz="4400" b="1" u="sng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4400" b="1" u="sng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major reason for the lesser importance </a:t>
            </a:r>
            <a:r>
              <a:rPr lang="en-IN" sz="4400" b="1" u="sng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of laws </a:t>
            </a:r>
            <a:r>
              <a:rPr lang="en-IN" sz="4400" dirty="0" smtClean="0">
                <a:latin typeface="Times New Roman" pitchFamily="18" charset="0"/>
                <a:cs typeface="Times New Roman" pitchFamily="18" charset="0"/>
              </a:rPr>
              <a:t>in biological theory formation is perhaps the greater role </a:t>
            </a:r>
            <a:r>
              <a:rPr lang="en-IN" sz="4400" dirty="0" smtClean="0">
                <a:latin typeface="Times New Roman" pitchFamily="18" charset="0"/>
                <a:cs typeface="Times New Roman" pitchFamily="18" charset="0"/>
              </a:rPr>
              <a:t>played in </a:t>
            </a:r>
            <a:r>
              <a:rPr lang="en-IN" sz="4400" dirty="0" smtClean="0">
                <a:latin typeface="Times New Roman" pitchFamily="18" charset="0"/>
                <a:cs typeface="Times New Roman" pitchFamily="18" charset="0"/>
              </a:rPr>
              <a:t>biological systems by chance and randomness. Other reasons for </a:t>
            </a:r>
            <a:r>
              <a:rPr lang="en-IN" sz="4400" dirty="0" smtClean="0">
                <a:latin typeface="Times New Roman" pitchFamily="18" charset="0"/>
                <a:cs typeface="Times New Roman" pitchFamily="18" charset="0"/>
              </a:rPr>
              <a:t>the small </a:t>
            </a:r>
            <a:r>
              <a:rPr lang="en-IN" sz="4400" dirty="0" smtClean="0">
                <a:latin typeface="Times New Roman" pitchFamily="18" charset="0"/>
                <a:cs typeface="Times New Roman" pitchFamily="18" charset="0"/>
              </a:rPr>
              <a:t>role of laws are the uniqueness of a high percentage of </a:t>
            </a:r>
            <a:r>
              <a:rPr lang="en-IN" sz="4400" dirty="0" smtClean="0">
                <a:latin typeface="Times New Roman" pitchFamily="18" charset="0"/>
                <a:cs typeface="Times New Roman" pitchFamily="18" charset="0"/>
              </a:rPr>
              <a:t>phenomena in </a:t>
            </a:r>
            <a:r>
              <a:rPr lang="en-IN" sz="4400" dirty="0" smtClean="0">
                <a:latin typeface="Times New Roman" pitchFamily="18" charset="0"/>
                <a:cs typeface="Times New Roman" pitchFamily="18" charset="0"/>
              </a:rPr>
              <a:t>living systems as well as the historical nature of events</a:t>
            </a:r>
            <a:r>
              <a:rPr lang="en-IN" sz="4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inapplicability to biology of these four principles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Most theories in biology are based not on laws but on concepts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 Examples of such concepts are, for instance, selection, speciation,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phylogeny,competition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, population, imprinting,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adaptedness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biodiversity,development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, ecosystem, and function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inapplicability to biology of these four principles that are so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basic in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physical sciences has contributed a great deal to the insight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that biology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is not the same as physics. To get rid of these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inappropriate ideas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was the first, and perhaps the hardest, </a:t>
            </a:r>
            <a:r>
              <a:rPr lang="en-IN" sz="24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step in developing a </a:t>
            </a:r>
            <a:r>
              <a:rPr lang="en-IN" sz="24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sound philosophy </a:t>
            </a:r>
            <a:r>
              <a:rPr lang="en-IN" sz="24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of biology</a:t>
            </a:r>
            <a:endParaRPr lang="en-IN" sz="2400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Autonomous characteristics of biology</a:t>
            </a:r>
            <a:endParaRPr lang="en-IN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last step in the development of the autonomy of biology was </a:t>
            </a:r>
            <a:r>
              <a:rPr lang="en-IN" dirty="0" smtClean="0"/>
              <a:t>the discovery </a:t>
            </a:r>
            <a:r>
              <a:rPr lang="en-IN" dirty="0" smtClean="0"/>
              <a:t>of a number of biology-specific concepts or principles.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complexity of living systems</a:t>
            </a:r>
            <a:endParaRPr lang="en-IN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Biological systems are open systems; the principles of entropy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therefore are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not applicable. Owing to their complexity, </a:t>
            </a:r>
            <a:r>
              <a:rPr lang="en-I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biological systems </a:t>
            </a:r>
            <a:r>
              <a:rPr lang="en-I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are richly </a:t>
            </a:r>
            <a:r>
              <a:rPr lang="en-I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endowed with capacities such as reproduction, metabolism, </a:t>
            </a:r>
            <a:r>
              <a:rPr lang="en-I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replication, regulation</a:t>
            </a:r>
            <a:r>
              <a:rPr lang="en-I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4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adaptedness</a:t>
            </a:r>
            <a:r>
              <a:rPr lang="en-I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growth, and hierarchical </a:t>
            </a:r>
            <a:r>
              <a:rPr lang="en-I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organization. Nothing </a:t>
            </a:r>
            <a:r>
              <a:rPr lang="en-I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of the sort exists in the inanimate world</a:t>
            </a:r>
            <a:r>
              <a:rPr lang="en-I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Another biology-specific concept is that of </a:t>
            </a:r>
            <a:r>
              <a:rPr lang="en-I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evolution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. To be sure, 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even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before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Darwin geologists knew about changes on the Earth’s surface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and cosmologists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were aware of the probability of changes in the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universe, particularly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in the solar system. However, on the whole, the world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was seen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as something quite constant, something that had not changed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since the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day of Creation.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Dual </a:t>
            </a:r>
            <a:r>
              <a:rPr lang="en-I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causation</a:t>
            </a:r>
            <a:endParaRPr lang="en-IN" sz="24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All </a:t>
            </a:r>
            <a:r>
              <a:rPr lang="en-IN" dirty="0" smtClean="0"/>
              <a:t>biological processes differ in one respect </a:t>
            </a:r>
            <a:r>
              <a:rPr lang="en-IN" dirty="0" smtClean="0"/>
              <a:t>fundamentally from </a:t>
            </a:r>
            <a:r>
              <a:rPr lang="en-IN" dirty="0" smtClean="0"/>
              <a:t>all processes in the inanimate world; they are subject to </a:t>
            </a:r>
            <a:r>
              <a:rPr lang="en-IN" i="1" dirty="0" smtClean="0"/>
              <a:t>dual causation</a:t>
            </a:r>
            <a:r>
              <a:rPr lang="en-IN" i="1" dirty="0" smtClean="0"/>
              <a:t>. </a:t>
            </a:r>
            <a:r>
              <a:rPr lang="en-IN" b="1" i="1" dirty="0" smtClean="0">
                <a:solidFill>
                  <a:srgbClr val="0000FF"/>
                </a:solidFill>
              </a:rPr>
              <a:t>In contrast to purely physical processes, these biological </a:t>
            </a:r>
            <a:r>
              <a:rPr lang="en-IN" b="1" i="1" dirty="0" smtClean="0">
                <a:solidFill>
                  <a:srgbClr val="0000FF"/>
                </a:solidFill>
              </a:rPr>
              <a:t>ones </a:t>
            </a:r>
            <a:r>
              <a:rPr lang="en-IN" b="1" dirty="0" smtClean="0">
                <a:solidFill>
                  <a:srgbClr val="0000FF"/>
                </a:solidFill>
              </a:rPr>
              <a:t>are </a:t>
            </a:r>
            <a:r>
              <a:rPr lang="en-IN" b="1" dirty="0" smtClean="0">
                <a:solidFill>
                  <a:srgbClr val="0000FF"/>
                </a:solidFill>
              </a:rPr>
              <a:t>controlled not only by natural laws but also by </a:t>
            </a:r>
            <a:r>
              <a:rPr lang="en-IN" b="1" i="1" dirty="0" smtClean="0">
                <a:solidFill>
                  <a:srgbClr val="0000FF"/>
                </a:solidFill>
              </a:rPr>
              <a:t>genetic programs.</a:t>
            </a:r>
            <a:r>
              <a:rPr lang="en-IN" i="1" dirty="0" smtClean="0"/>
              <a:t> </a:t>
            </a:r>
            <a:r>
              <a:rPr lang="en-IN" i="1" dirty="0" smtClean="0"/>
              <a:t>This </a:t>
            </a:r>
            <a:r>
              <a:rPr lang="en-IN" dirty="0" smtClean="0"/>
              <a:t>duality </a:t>
            </a:r>
            <a:r>
              <a:rPr lang="en-IN" dirty="0" smtClean="0"/>
              <a:t>fully provides a clear demarcation between inanimate and living</a:t>
            </a:r>
          </a:p>
          <a:p>
            <a:r>
              <a:rPr lang="en-IN" dirty="0" smtClean="0"/>
              <a:t>processes.</a:t>
            </a: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Concepts in Biology</a:t>
            </a:r>
            <a:endParaRPr lang="en-IN" sz="24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There is not a single phenomenon or a single process in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living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world that is not in part controlled by a </a:t>
            </a:r>
            <a:r>
              <a:rPr lang="en-I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genetic program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contained in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genome. There is not a single activity of any organism that is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not affected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by such a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program. The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most novel and most important concept introduced by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Darwin was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perhaps that of </a:t>
            </a:r>
            <a:r>
              <a:rPr lang="en-IN" sz="2400" b="1" i="1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natural selection</a:t>
            </a:r>
            <a:r>
              <a:rPr lang="en-IN" i="1" dirty="0" smtClean="0"/>
              <a:t>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Evolutionary Biology</a:t>
            </a:r>
            <a:endParaRPr lang="en-IN" sz="2400" b="1" dirty="0">
              <a:solidFill>
                <a:srgbClr val="FF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It is very different from the exact sciences in its conceptual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framework and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methodology. It deals, to a large extent, with unique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phenomena, </a:t>
            </a:r>
            <a:r>
              <a:rPr lang="en-I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such </a:t>
            </a:r>
            <a:r>
              <a:rPr lang="en-I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as the extinction of the dinosaurs, the origin of humans, the origin </a:t>
            </a:r>
            <a:r>
              <a:rPr lang="en-I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of evolutionary </a:t>
            </a:r>
            <a:r>
              <a:rPr lang="en-I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novelties, the explanation of evolutionary trends and </a:t>
            </a:r>
            <a:r>
              <a:rPr lang="en-I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rates, and </a:t>
            </a:r>
            <a:r>
              <a:rPr lang="en-I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the explanation of organic diversity. There is no way to explain </a:t>
            </a:r>
            <a:r>
              <a:rPr lang="en-I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these phenomena </a:t>
            </a:r>
            <a:r>
              <a:rPr lang="en-I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by laws.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Evolutionary biology tries to find the answer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to “why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?” questions. Experiments are usually inappropriate for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obtaining answers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to evolutionary questions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Chance</a:t>
            </a:r>
            <a:br>
              <a:rPr lang="en-I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4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sz="3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3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natural laws usually effect a rather deterministic outcome in </a:t>
            </a:r>
            <a:r>
              <a:rPr lang="en-IN" sz="3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the physical </a:t>
            </a:r>
            <a:r>
              <a:rPr lang="en-IN" sz="3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sciences</a:t>
            </a:r>
            <a:r>
              <a:rPr lang="en-IN" sz="3400" dirty="0" smtClean="0">
                <a:latin typeface="Times New Roman" pitchFamily="18" charset="0"/>
                <a:cs typeface="Times New Roman" pitchFamily="18" charset="0"/>
              </a:rPr>
              <a:t>. Neither natural nor sexual selection guarantees </a:t>
            </a:r>
            <a:r>
              <a:rPr lang="en-IN" sz="3400" dirty="0" smtClean="0">
                <a:latin typeface="Times New Roman" pitchFamily="18" charset="0"/>
                <a:cs typeface="Times New Roman" pitchFamily="18" charset="0"/>
              </a:rPr>
              <a:t>such determinism</a:t>
            </a:r>
            <a:r>
              <a:rPr lang="en-IN" sz="3400" dirty="0" smtClean="0">
                <a:latin typeface="Times New Roman" pitchFamily="18" charset="0"/>
                <a:cs typeface="Times New Roman" pitchFamily="18" charset="0"/>
              </a:rPr>
              <a:t>. Indeed, the </a:t>
            </a:r>
            <a:r>
              <a:rPr lang="en-IN" sz="3400" b="1" i="1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outcome of an evolutionary process is </a:t>
            </a:r>
            <a:r>
              <a:rPr lang="en-IN" sz="3400" b="1" i="1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usually the </a:t>
            </a:r>
            <a:r>
              <a:rPr lang="en-IN" sz="3400" b="1" i="1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result of an interaction of numerous incidental factors</a:t>
            </a:r>
            <a:r>
              <a:rPr lang="en-IN" sz="34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IN" sz="3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3400" b="1" i="1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Chance with respect </a:t>
            </a:r>
            <a:r>
              <a:rPr lang="en-IN" sz="3400" b="1" i="1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to functional and adaptive outcome is rampant in the </a:t>
            </a:r>
            <a:r>
              <a:rPr lang="en-IN" sz="3400" b="1" i="1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production of </a:t>
            </a:r>
            <a:r>
              <a:rPr lang="en-IN" sz="3400" b="1" i="1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variation</a:t>
            </a:r>
            <a:r>
              <a:rPr lang="en-IN" sz="3400" dirty="0" smtClean="0">
                <a:latin typeface="Times New Roman" pitchFamily="18" charset="0"/>
                <a:cs typeface="Times New Roman" pitchFamily="18" charset="0"/>
              </a:rPr>
              <a:t>. During meiosis, in the reduction division it governs </a:t>
            </a:r>
            <a:r>
              <a:rPr lang="en-IN" sz="3400" dirty="0" smtClean="0">
                <a:latin typeface="Times New Roman" pitchFamily="18" charset="0"/>
                <a:cs typeface="Times New Roman" pitchFamily="18" charset="0"/>
              </a:rPr>
              <a:t>both crossing-over </a:t>
            </a:r>
            <a:r>
              <a:rPr lang="en-IN" sz="3400" dirty="0" smtClean="0">
                <a:latin typeface="Times New Roman" pitchFamily="18" charset="0"/>
                <a:cs typeface="Times New Roman" pitchFamily="18" charset="0"/>
              </a:rPr>
              <a:t>and the movement of chromosomes. Curiously, it was </a:t>
            </a:r>
            <a:r>
              <a:rPr lang="en-IN" sz="3400" dirty="0" smtClean="0">
                <a:latin typeface="Times New Roman" pitchFamily="18" charset="0"/>
                <a:cs typeface="Times New Roman" pitchFamily="18" charset="0"/>
              </a:rPr>
              <a:t>this chance </a:t>
            </a:r>
            <a:r>
              <a:rPr lang="en-IN" sz="3400" dirty="0" smtClean="0">
                <a:latin typeface="Times New Roman" pitchFamily="18" charset="0"/>
                <a:cs typeface="Times New Roman" pitchFamily="18" charset="0"/>
              </a:rPr>
              <a:t>aspect of natural selection for which this theory was most </a:t>
            </a:r>
            <a:r>
              <a:rPr lang="en-IN" sz="3400" dirty="0" smtClean="0">
                <a:latin typeface="Times New Roman" pitchFamily="18" charset="0"/>
                <a:cs typeface="Times New Roman" pitchFamily="18" charset="0"/>
              </a:rPr>
              <a:t>often criticized</a:t>
            </a:r>
            <a:r>
              <a:rPr lang="en-IN" sz="3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IN" sz="2400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onclusion</a:t>
            </a:r>
            <a:endParaRPr lang="en-IN" sz="2400" dirty="0">
              <a:solidFill>
                <a:srgbClr val="FF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Biology got its autonomy after rejection of </a:t>
            </a:r>
            <a:r>
              <a:rPr lang="en-IN" dirty="0" err="1" smtClean="0"/>
              <a:t>physicalist</a:t>
            </a:r>
            <a:r>
              <a:rPr lang="en-IN" dirty="0" smtClean="0"/>
              <a:t> laws of essentialism, determinism, reductionism and being explained by concepts and not natural laws of physics</a:t>
            </a:r>
          </a:p>
          <a:p>
            <a:r>
              <a:rPr lang="en-IN" dirty="0" smtClean="0"/>
              <a:t>Darwin’s theory was the basis of philosophy of biology. </a:t>
            </a:r>
          </a:p>
          <a:p>
            <a:r>
              <a:rPr lang="en-IN" dirty="0" smtClean="0"/>
              <a:t>Living things cant be governed by physical laws as they can not explain reproduction, evolution etc.</a:t>
            </a:r>
          </a:p>
          <a:p>
            <a:r>
              <a:rPr lang="en-IN" dirty="0" smtClean="0"/>
              <a:t>Add your points...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i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Vitalism</a:t>
            </a:r>
            <a:endParaRPr lang="en-IN" sz="2400" b="1" i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nature of life, the property of being living, has always been a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puzzle for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philosophers. Descartes tried to solve it by simply ignoring it. </a:t>
            </a:r>
            <a:r>
              <a:rPr lang="en-IN" sz="2400" b="1" i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IN" sz="2400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organism is </a:t>
            </a:r>
            <a:r>
              <a:rPr lang="en-IN" sz="2400" b="1" i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really nothing but a machine, he </a:t>
            </a:r>
            <a:r>
              <a:rPr lang="en-IN" sz="2400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said.</a:t>
            </a:r>
            <a:endParaRPr lang="en-IN" sz="2400" i="1" dirty="0">
              <a:solidFill>
                <a:srgbClr val="FF0000"/>
              </a:solidFill>
            </a:endParaRPr>
          </a:p>
          <a:p>
            <a:r>
              <a:rPr lang="en-IN" sz="2400" dirty="0" smtClean="0"/>
              <a:t>Some naturalists concluded that, just </a:t>
            </a:r>
            <a:r>
              <a:rPr lang="en-IN" sz="2400" dirty="0"/>
              <a:t>as the motion of planets and stars is controlled by an occult, </a:t>
            </a:r>
            <a:r>
              <a:rPr lang="en-IN" sz="2400" b="1" i="1" dirty="0" smtClean="0">
                <a:solidFill>
                  <a:srgbClr val="FF0066"/>
                </a:solidFill>
              </a:rPr>
              <a:t>invisible force </a:t>
            </a:r>
            <a:r>
              <a:rPr lang="en-IN" sz="2400" b="1" i="1" dirty="0">
                <a:solidFill>
                  <a:srgbClr val="FF0066"/>
                </a:solidFill>
              </a:rPr>
              <a:t>called gravitation by Newton, the movements and other </a:t>
            </a:r>
            <a:r>
              <a:rPr lang="en-IN" sz="2400" b="1" i="1" dirty="0" smtClean="0">
                <a:solidFill>
                  <a:srgbClr val="FF0066"/>
                </a:solidFill>
              </a:rPr>
              <a:t>manifestations of </a:t>
            </a:r>
            <a:r>
              <a:rPr lang="en-IN" sz="2400" b="1" i="1" dirty="0">
                <a:solidFill>
                  <a:srgbClr val="FF0066"/>
                </a:solidFill>
              </a:rPr>
              <a:t>life in organisms are controlled by an invisible force, </a:t>
            </a:r>
            <a:r>
              <a:rPr lang="en-IN" sz="2400" b="1" i="1" dirty="0" err="1" smtClean="0">
                <a:solidFill>
                  <a:srgbClr val="FF0066"/>
                </a:solidFill>
              </a:rPr>
              <a:t>Lebenskraft</a:t>
            </a:r>
            <a:r>
              <a:rPr lang="en-IN" sz="2400" b="1" i="1" dirty="0" smtClean="0">
                <a:solidFill>
                  <a:srgbClr val="FF0066"/>
                </a:solidFill>
              </a:rPr>
              <a:t> or </a:t>
            </a:r>
            <a:r>
              <a:rPr lang="en-IN" sz="2400" b="1" i="1" dirty="0" err="1">
                <a:solidFill>
                  <a:srgbClr val="FF0066"/>
                </a:solidFill>
              </a:rPr>
              <a:t>vis</a:t>
            </a:r>
            <a:r>
              <a:rPr lang="en-IN" sz="2400" b="1" i="1" dirty="0">
                <a:solidFill>
                  <a:srgbClr val="FF0066"/>
                </a:solidFill>
              </a:rPr>
              <a:t> </a:t>
            </a:r>
            <a:r>
              <a:rPr lang="en-IN" sz="2400" b="1" i="1" dirty="0" err="1">
                <a:solidFill>
                  <a:srgbClr val="FF0066"/>
                </a:solidFill>
              </a:rPr>
              <a:t>vitalis</a:t>
            </a:r>
            <a:r>
              <a:rPr lang="en-IN" sz="2400" b="1" i="1" dirty="0">
                <a:solidFill>
                  <a:srgbClr val="FF0066"/>
                </a:solidFill>
              </a:rPr>
              <a:t>. Those who believed in such a force were called </a:t>
            </a:r>
            <a:r>
              <a:rPr lang="en-IN" sz="2400" b="1" i="1" u="sng" dirty="0" err="1">
                <a:solidFill>
                  <a:srgbClr val="0000FF"/>
                </a:solidFill>
              </a:rPr>
              <a:t>vitalists</a:t>
            </a:r>
            <a:r>
              <a:rPr lang="en-IN" sz="2400" b="1" i="1" u="sng" dirty="0">
                <a:solidFill>
                  <a:srgbClr val="0000FF"/>
                </a:solidFill>
              </a:rPr>
              <a:t>.</a:t>
            </a:r>
            <a:endParaRPr lang="en-IN" sz="2400" b="1" i="1" u="sng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400" b="1" u="sng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</a:t>
            </a:r>
            <a:r>
              <a:rPr lang="en-IN" dirty="0" smtClean="0"/>
              <a:t>uestions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IN" dirty="0" smtClean="0"/>
              <a:t>Why in your opinion it took so long for Biology to achieve autonomy?</a:t>
            </a:r>
          </a:p>
          <a:p>
            <a:pPr marL="514350" indent="-514350">
              <a:buAutoNum type="arabicPeriod"/>
            </a:pPr>
            <a:r>
              <a:rPr lang="en-IN" dirty="0" smtClean="0"/>
              <a:t>Why could biology not be included in physical sciences?</a:t>
            </a:r>
          </a:p>
          <a:p>
            <a:pPr marL="514350" indent="-514350">
              <a:buAutoNum type="arabicPeriod"/>
            </a:pPr>
            <a:r>
              <a:rPr lang="en-IN" dirty="0" smtClean="0"/>
              <a:t>In today's date is biology free from physical science? give reasons.</a:t>
            </a:r>
          </a:p>
          <a:p>
            <a:pPr marL="514350" indent="-514350">
              <a:buAutoNum type="arabicPeriod"/>
            </a:pP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The end of </a:t>
            </a:r>
            <a:r>
              <a:rPr lang="en-IN" sz="24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vitalism</a:t>
            </a:r>
            <a:r>
              <a:rPr lang="en-I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4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Two causes were largely responsible for this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failure of literally </a:t>
            </a:r>
            <a:r>
              <a:rPr lang="en-IN" sz="2400" b="1" u="sng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thousands of </a:t>
            </a:r>
            <a:r>
              <a:rPr lang="en-IN" sz="2400" b="1" u="sng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unsuccessful experiments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conducted to demonstrate the existence of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Lebenskraft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; 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econd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, the realization that </a:t>
            </a:r>
            <a:r>
              <a:rPr lang="en-IN" sz="2400" b="1" u="sng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the new biology, with the </a:t>
            </a:r>
            <a:r>
              <a:rPr lang="en-IN" sz="2400" b="1" u="sng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methods of </a:t>
            </a:r>
            <a:r>
              <a:rPr lang="en-IN" sz="2400" b="1" u="sng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genetics and molecular biology, was able to solve all the </a:t>
            </a:r>
            <a:r>
              <a:rPr lang="en-IN" sz="2400" b="1" u="sng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problems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for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which scientists traditionally had invoked the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Lebenskraft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Questions in Biology</a:t>
            </a:r>
            <a:endParaRPr lang="en-IN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/>
              <a:t>B</a:t>
            </a:r>
            <a:r>
              <a:rPr lang="en-IN" dirty="0" smtClean="0"/>
              <a:t>asic </a:t>
            </a:r>
            <a:r>
              <a:rPr lang="en-IN" dirty="0"/>
              <a:t>problems of biology simply </a:t>
            </a:r>
            <a:r>
              <a:rPr lang="en-IN" dirty="0" smtClean="0"/>
              <a:t>cannot be </a:t>
            </a:r>
            <a:r>
              <a:rPr lang="en-IN" dirty="0"/>
              <a:t>solved by Cartesian philosophy, in which the organism is </a:t>
            </a:r>
            <a:r>
              <a:rPr lang="en-IN" dirty="0" smtClean="0"/>
              <a:t>considered nothing </a:t>
            </a:r>
            <a:r>
              <a:rPr lang="en-IN" dirty="0"/>
              <a:t>but a </a:t>
            </a:r>
            <a:r>
              <a:rPr lang="en-IN" dirty="0" smtClean="0"/>
              <a:t>machine. The </a:t>
            </a:r>
            <a:r>
              <a:rPr lang="en-IN" dirty="0"/>
              <a:t>developmental biologists, in </a:t>
            </a:r>
            <a:r>
              <a:rPr lang="en-IN" dirty="0" smtClean="0"/>
              <a:t>particular, asked </a:t>
            </a:r>
            <a:r>
              <a:rPr lang="en-IN" dirty="0"/>
              <a:t>some very challenging questions. </a:t>
            </a:r>
            <a:endParaRPr lang="en-IN" dirty="0" smtClean="0"/>
          </a:p>
          <a:p>
            <a:r>
              <a:rPr lang="en-IN" dirty="0" smtClean="0"/>
              <a:t>For </a:t>
            </a:r>
            <a:r>
              <a:rPr lang="en-IN" dirty="0"/>
              <a:t>example, how can a </a:t>
            </a:r>
            <a:r>
              <a:rPr lang="en-IN" dirty="0" smtClean="0"/>
              <a:t>machine regenerate </a:t>
            </a:r>
            <a:r>
              <a:rPr lang="en-IN" dirty="0"/>
              <a:t>lost parts, as many kinds of organisms are able to do? How</a:t>
            </a:r>
          </a:p>
          <a:p>
            <a:r>
              <a:rPr lang="en-IN" dirty="0"/>
              <a:t>can a machine replicate itself? How can two machines fuse into a single</a:t>
            </a:r>
          </a:p>
          <a:p>
            <a:r>
              <a:rPr lang="en-IN" dirty="0"/>
              <a:t>one like the fusion of two gametes to produce a zygote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i="1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Teleology</a:t>
            </a:r>
            <a:endParaRPr lang="en-IN" sz="2400" b="1" i="1" dirty="0">
              <a:solidFill>
                <a:srgbClr val="FF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/>
              <a:t>Teleology </a:t>
            </a:r>
            <a:r>
              <a:rPr lang="en-IN" dirty="0"/>
              <a:t>is the second invalid principle that had to be eliminated </a:t>
            </a:r>
            <a:r>
              <a:rPr lang="en-IN" dirty="0" smtClean="0"/>
              <a:t>from biology </a:t>
            </a:r>
            <a:r>
              <a:rPr lang="en-IN" dirty="0"/>
              <a:t>before it qualified as a science equivalent to physics. </a:t>
            </a:r>
            <a:endParaRPr lang="en-IN" dirty="0" smtClean="0"/>
          </a:p>
          <a:p>
            <a:r>
              <a:rPr lang="en-IN" dirty="0" smtClean="0"/>
              <a:t>Teleology</a:t>
            </a:r>
            <a:r>
              <a:rPr lang="en-IN" dirty="0"/>
              <a:t> </a:t>
            </a:r>
            <a:r>
              <a:rPr lang="en-IN" dirty="0" smtClean="0"/>
              <a:t>deals </a:t>
            </a:r>
            <a:r>
              <a:rPr lang="en-IN" dirty="0"/>
              <a:t>with the explanation of natural processes that seem to </a:t>
            </a:r>
            <a:r>
              <a:rPr lang="en-IN" dirty="0" smtClean="0"/>
              <a:t>lead automatically </a:t>
            </a:r>
            <a:r>
              <a:rPr lang="en-IN" dirty="0"/>
              <a:t>to a definite end or </a:t>
            </a:r>
            <a:r>
              <a:rPr lang="en-IN" dirty="0" smtClean="0"/>
              <a:t>goal.</a:t>
            </a:r>
          </a:p>
          <a:p>
            <a:r>
              <a:rPr lang="en-IN" dirty="0" smtClean="0"/>
              <a:t>To </a:t>
            </a:r>
            <a:r>
              <a:rPr lang="en-IN" dirty="0"/>
              <a:t>explain the development </a:t>
            </a:r>
            <a:r>
              <a:rPr lang="en-IN" dirty="0" smtClean="0"/>
              <a:t>of the </a:t>
            </a:r>
            <a:r>
              <a:rPr lang="en-IN" dirty="0"/>
              <a:t>fertilized egg to the adult of a given species, </a:t>
            </a:r>
            <a:r>
              <a:rPr lang="en-IN" b="1" dirty="0">
                <a:solidFill>
                  <a:srgbClr val="FF0066"/>
                </a:solidFill>
              </a:rPr>
              <a:t>Aristotle invoked </a:t>
            </a:r>
            <a:r>
              <a:rPr lang="en-IN" b="1" dirty="0" smtClean="0">
                <a:solidFill>
                  <a:srgbClr val="FF0066"/>
                </a:solidFill>
              </a:rPr>
              <a:t>a fourth </a:t>
            </a:r>
            <a:r>
              <a:rPr lang="en-IN" b="1" dirty="0">
                <a:solidFill>
                  <a:srgbClr val="FF0066"/>
                </a:solidFill>
              </a:rPr>
              <a:t>cause, the </a:t>
            </a:r>
            <a:r>
              <a:rPr lang="en-IN" b="1" i="1" dirty="0" err="1">
                <a:solidFill>
                  <a:srgbClr val="FF0066"/>
                </a:solidFill>
              </a:rPr>
              <a:t>causa</a:t>
            </a:r>
            <a:r>
              <a:rPr lang="en-IN" b="1" i="1" dirty="0">
                <a:solidFill>
                  <a:srgbClr val="FF0066"/>
                </a:solidFill>
              </a:rPr>
              <a:t> </a:t>
            </a:r>
            <a:r>
              <a:rPr lang="en-IN" b="1" i="1" dirty="0" err="1">
                <a:solidFill>
                  <a:srgbClr val="FF0066"/>
                </a:solidFill>
              </a:rPr>
              <a:t>finalis</a:t>
            </a:r>
            <a:r>
              <a:rPr lang="en-IN" b="1" i="1" dirty="0" smtClean="0">
                <a:solidFill>
                  <a:srgbClr val="FF0066"/>
                </a:solidFill>
              </a:rPr>
              <a:t>.</a:t>
            </a:r>
          </a:p>
          <a:p>
            <a:r>
              <a:rPr lang="en-IN" dirty="0" smtClean="0"/>
              <a:t>A widely supported school of evolutionists, for instance, the so-called </a:t>
            </a:r>
            <a:r>
              <a:rPr lang="en-IN" dirty="0" err="1" smtClean="0"/>
              <a:t>orthogenesists</a:t>
            </a:r>
            <a:r>
              <a:rPr lang="en-IN" dirty="0" smtClean="0"/>
              <a:t>, invoked teleology to explain all progressive evolutionary phenomena. </a:t>
            </a:r>
            <a:r>
              <a:rPr lang="en-IN" b="1" dirty="0" smtClean="0">
                <a:solidFill>
                  <a:srgbClr val="FF0066"/>
                </a:solidFill>
              </a:rPr>
              <a:t>They believed that in living nature there is an intrinsic striving (“orthogenesis”) toward perfection.</a:t>
            </a:r>
            <a:endParaRPr lang="en-IN" b="1" dirty="0">
              <a:solidFill>
                <a:srgbClr val="FF006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What is </a:t>
            </a:r>
            <a:r>
              <a:rPr lang="en-IN" sz="2400" b="1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Biology</a:t>
            </a:r>
            <a:r>
              <a:rPr lang="en-IN" sz="2400" b="1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br>
              <a:rPr lang="en-IN" sz="2400" b="1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400" dirty="0">
              <a:solidFill>
                <a:srgbClr val="FF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 fontScale="70000" lnSpcReduction="20000"/>
          </a:bodyPr>
          <a:lstStyle/>
          <a:p>
            <a:r>
              <a:rPr lang="en-IN" dirty="0" smtClean="0"/>
              <a:t>B</a:t>
            </a:r>
            <a:r>
              <a:rPr lang="en-IN" dirty="0" smtClean="0"/>
              <a:t>iology </a:t>
            </a:r>
            <a:r>
              <a:rPr lang="en-IN" dirty="0" smtClean="0"/>
              <a:t>actually consists of two rather different fields, mechanistic (functional) biology and historical biology. </a:t>
            </a:r>
          </a:p>
          <a:p>
            <a:r>
              <a:rPr lang="en-IN" dirty="0" smtClean="0"/>
              <a:t>Functional biology deals with the physiology of all activities of living organisms, particularly with all cellular processes, including those of the </a:t>
            </a:r>
            <a:r>
              <a:rPr lang="en-IN" dirty="0" smtClean="0"/>
              <a:t>genome. </a:t>
            </a:r>
            <a:r>
              <a:rPr lang="en-IN" sz="3100" b="1" i="1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These functional processes </a:t>
            </a:r>
            <a:r>
              <a:rPr lang="en-IN" sz="3100" b="1" i="1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ultimately can be explained purely </a:t>
            </a:r>
            <a:r>
              <a:rPr lang="en-IN" sz="3100" b="1" i="1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mechanistically </a:t>
            </a:r>
            <a:r>
              <a:rPr lang="en-IN" sz="3100" b="1" i="1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by chemistry and physics.</a:t>
            </a:r>
          </a:p>
          <a:p>
            <a:r>
              <a:rPr lang="en-IN" dirty="0" smtClean="0"/>
              <a:t>The other branch of biology is </a:t>
            </a:r>
            <a:r>
              <a:rPr lang="en-IN" i="1" dirty="0" smtClean="0"/>
              <a:t>historical biology. A knowledge of history </a:t>
            </a:r>
            <a:r>
              <a:rPr lang="en-IN" dirty="0" smtClean="0"/>
              <a:t>is indispensable for the explanation of all aspects of the living world that involve the dimension of historical time – </a:t>
            </a:r>
            <a:r>
              <a:rPr lang="en-IN" sz="3100" b="1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in other words, as we now know, all aspects dealing with evolution. This field is evolutionary biology.</a:t>
            </a:r>
          </a:p>
          <a:p>
            <a:r>
              <a:rPr lang="en-IN" sz="3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IN" sz="3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ome </a:t>
            </a:r>
            <a:r>
              <a:rPr lang="en-IN" sz="3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of the most decisive differences between the physical sciences and biology are true for only  evolutionary biology</a:t>
            </a:r>
            <a:r>
              <a:rPr lang="en-IN" dirty="0" smtClean="0">
                <a:solidFill>
                  <a:srgbClr val="0000FF"/>
                </a:solidFill>
              </a:rPr>
              <a:t>.</a:t>
            </a:r>
            <a:endParaRPr lang="en-IN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Darwin’s </a:t>
            </a:r>
            <a:r>
              <a:rPr lang="en-IN" sz="24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Origin of Species</a:t>
            </a:r>
            <a:endParaRPr lang="en-IN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It became apparent that the publication in 1859 of </a:t>
            </a:r>
            <a:r>
              <a:rPr lang="en-IN" sz="2600" b="1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Darwin’s </a:t>
            </a:r>
            <a:r>
              <a:rPr lang="en-IN" sz="2600" b="1" i="1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Origin of Species was really the beginning of an intellectual revolution </a:t>
            </a:r>
            <a:r>
              <a:rPr lang="en-IN" i="1" dirty="0" smtClean="0"/>
              <a:t>that </a:t>
            </a:r>
            <a:r>
              <a:rPr lang="en-IN" dirty="0" smtClean="0"/>
              <a:t>ultimately resulted in the establishment of biology as an autonomous science.</a:t>
            </a:r>
          </a:p>
          <a:p>
            <a:r>
              <a:rPr lang="en-IN" dirty="0" smtClean="0"/>
              <a:t>Darwin’s ideas were particularly important in the discovery that a number of </a:t>
            </a:r>
            <a:r>
              <a:rPr lang="en-IN" sz="2600" b="1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basic concepts of the physical sciences,</a:t>
            </a:r>
            <a:r>
              <a:rPr lang="en-IN" dirty="0" smtClean="0"/>
              <a:t> which up to the middle of the nineteenth century were also </a:t>
            </a:r>
            <a:r>
              <a:rPr lang="en-IN" sz="2600" b="1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widely held by most biologists, are not applicable to biology.</a:t>
            </a:r>
            <a:endParaRPr lang="en-IN" sz="2600" b="1" dirty="0">
              <a:solidFill>
                <a:srgbClr val="FF0066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 basic </a:t>
            </a:r>
            <a:r>
              <a:rPr lang="en-IN" sz="2400" b="1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physicalist</a:t>
            </a:r>
            <a:r>
              <a:rPr lang="en-IN" sz="24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concepts not applicable to Biology</a:t>
            </a:r>
            <a:endParaRPr lang="en-IN" sz="2400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AutoNum type="arabicPeriod"/>
            </a:pPr>
            <a:r>
              <a:rPr lang="en-IN" sz="2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Essentialism (typology) </a:t>
            </a:r>
            <a:r>
              <a:rPr lang="en-IN" sz="2600" b="1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 From the Pythagoreans and Plato on, the traditional concept of the diversity of the world was that it consisted of a limited number of sharply delimited and unchanging </a:t>
            </a:r>
            <a:r>
              <a:rPr lang="en-IN" sz="2600" i="1" dirty="0" err="1" smtClean="0">
                <a:latin typeface="Times New Roman" pitchFamily="18" charset="0"/>
                <a:cs typeface="Times New Roman" pitchFamily="18" charset="0"/>
              </a:rPr>
              <a:t>eide</a:t>
            </a:r>
            <a:r>
              <a:rPr lang="en-IN" sz="2600" i="1" dirty="0" smtClean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essences. This 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view point 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was called typology or essentialism.</a:t>
            </a:r>
          </a:p>
          <a:p>
            <a:pPr marL="457200" indent="-457200">
              <a:buAutoNum type="arabicPeriod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Typological thinking can not accommodate variations such as Caucasians, Africans, Asians, and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Inuits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as they differ conspicuously from other human ethnic groups and are sharply separated from them. This mode of thinking leads to racism</a:t>
            </a:r>
            <a:r>
              <a:rPr lang="en-IN" sz="2600" b="1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. Darwin completely rejected typological thinking and instead used an entirely different concept, now called </a:t>
            </a:r>
            <a:r>
              <a:rPr lang="en-IN" sz="2600" b="1" i="1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population thinking</a:t>
            </a:r>
            <a:endParaRPr lang="en-IN" sz="2600" b="1" dirty="0" smtClean="0">
              <a:solidFill>
                <a:srgbClr val="FF0066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Determinism</a:t>
            </a:r>
            <a:endParaRPr lang="en-IN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/>
              <a:t>2. Determinism- </a:t>
            </a:r>
            <a:r>
              <a:rPr lang="en-IN" sz="2400" dirty="0" smtClean="0"/>
              <a:t>One of the consequences of the acceptance of </a:t>
            </a:r>
            <a:r>
              <a:rPr lang="en-IN" sz="2400" dirty="0" smtClean="0"/>
              <a:t>deterministic Newtonian </a:t>
            </a:r>
            <a:r>
              <a:rPr lang="en-IN" sz="2400" dirty="0" smtClean="0"/>
              <a:t>laws was that it </a:t>
            </a:r>
            <a:r>
              <a:rPr lang="en-IN" sz="2400" b="1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left no room for variation or </a:t>
            </a:r>
            <a:r>
              <a:rPr lang="en-IN" sz="2400" b="1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chance events. </a:t>
            </a:r>
          </a:p>
          <a:p>
            <a:pPr>
              <a:buNone/>
            </a:pPr>
            <a:r>
              <a:rPr lang="en-IN" sz="2400" dirty="0" smtClean="0"/>
              <a:t>	</a:t>
            </a:r>
            <a:r>
              <a:rPr lang="en-IN" sz="2400" b="1" dirty="0" smtClean="0">
                <a:solidFill>
                  <a:srgbClr val="00B0F0"/>
                </a:solidFill>
              </a:rPr>
              <a:t>The </a:t>
            </a:r>
            <a:r>
              <a:rPr lang="en-IN" sz="2400" b="1" dirty="0" smtClean="0">
                <a:solidFill>
                  <a:srgbClr val="00B0F0"/>
                </a:solidFill>
              </a:rPr>
              <a:t>refutation of </a:t>
            </a:r>
            <a:r>
              <a:rPr lang="en-IN" sz="2400" b="1" dirty="0" smtClean="0">
                <a:solidFill>
                  <a:srgbClr val="00B0F0"/>
                </a:solidFill>
              </a:rPr>
              <a:t>strict determinism </a:t>
            </a:r>
            <a:r>
              <a:rPr lang="en-IN" sz="2400" b="1" dirty="0" smtClean="0">
                <a:solidFill>
                  <a:srgbClr val="00B0F0"/>
                </a:solidFill>
              </a:rPr>
              <a:t>and of the possibility of absolute prediction freed the </a:t>
            </a:r>
            <a:r>
              <a:rPr lang="en-IN" sz="2400" b="1" dirty="0" smtClean="0">
                <a:solidFill>
                  <a:srgbClr val="00B0F0"/>
                </a:solidFill>
              </a:rPr>
              <a:t>way for </a:t>
            </a:r>
            <a:r>
              <a:rPr lang="en-IN" sz="2400" b="1" dirty="0" smtClean="0">
                <a:solidFill>
                  <a:srgbClr val="00B0F0"/>
                </a:solidFill>
              </a:rPr>
              <a:t>the study of variation and of chance phenomena, so important </a:t>
            </a:r>
            <a:r>
              <a:rPr lang="en-IN" sz="2400" b="1" dirty="0" smtClean="0">
                <a:solidFill>
                  <a:srgbClr val="00B0F0"/>
                </a:solidFill>
              </a:rPr>
              <a:t>in biology</a:t>
            </a:r>
            <a:r>
              <a:rPr lang="en-IN" sz="2400" dirty="0" smtClean="0"/>
              <a:t>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4385</TotalTime>
  <Words>1691</Words>
  <Application>Microsoft Office PowerPoint</Application>
  <PresentationFormat>On-screen Show (4:3)</PresentationFormat>
  <Paragraphs>69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what makes biology unique? The refutation of certain erroneous basic assumptions</vt:lpstr>
      <vt:lpstr>Vitalism</vt:lpstr>
      <vt:lpstr>The end of vitalism </vt:lpstr>
      <vt:lpstr>Questions in Biology</vt:lpstr>
      <vt:lpstr>Teleology</vt:lpstr>
      <vt:lpstr>What is Biology? </vt:lpstr>
      <vt:lpstr>Darwin’s Origin of Species</vt:lpstr>
      <vt:lpstr>4 basic physicalist concepts not applicable to Biology</vt:lpstr>
      <vt:lpstr>Determinism</vt:lpstr>
      <vt:lpstr> Reductionism</vt:lpstr>
      <vt:lpstr>The absence of universal natural laws in biology</vt:lpstr>
      <vt:lpstr>The inapplicability to biology of these four principles</vt:lpstr>
      <vt:lpstr>Autonomous characteristics of biology</vt:lpstr>
      <vt:lpstr>The complexity of living systems</vt:lpstr>
      <vt:lpstr>Dual causation</vt:lpstr>
      <vt:lpstr>Concepts in Biology</vt:lpstr>
      <vt:lpstr>Evolutionary Biology</vt:lpstr>
      <vt:lpstr>Chance </vt:lpstr>
      <vt:lpstr>Conclusion</vt:lpstr>
      <vt:lpstr>Questions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makes biology unique? The refutation of certain erroneous basic assumptions</dc:title>
  <dc:creator>Chabita Saha</dc:creator>
  <cp:lastModifiedBy>Chabita Saha</cp:lastModifiedBy>
  <cp:revision>85</cp:revision>
  <dcterms:created xsi:type="dcterms:W3CDTF">2020-03-31T08:27:23Z</dcterms:created>
  <dcterms:modified xsi:type="dcterms:W3CDTF">2020-04-05T16:35:34Z</dcterms:modified>
</cp:coreProperties>
</file>