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9144000" cy="5143500" type="screen16x9"/>
  <p:notesSz cx="6858000" cy="9144000"/>
  <p:embeddedFontLst>
    <p:embeddedFont>
      <p:font typeface="PT Sans Narrow" panose="020B0604020202020204" charset="0"/>
      <p:regular r:id="rId15"/>
      <p:bold r:id="rId16"/>
    </p:embeddedFont>
    <p:embeddedFont>
      <p:font typeface="Open Sans"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Comfortaa" panose="020B0604020202020204" charset="0"/>
      <p:regular r:id="rId25"/>
      <p:bold r:id="rId26"/>
    </p:embeddedFont>
    <p:embeddedFont>
      <p:font typeface="Proxima Nov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50270f50b_4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50270f50b_4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bab7a728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bab7a728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50270f50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50270f50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0270f5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50270f5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650270f50b_4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650270f50b_4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50270f50b_4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50270f50b_4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50270f50b_4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650270f50b_4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Bank Loan of Customers Analysis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Group members</a:t>
            </a:r>
            <a:r>
              <a:rPr lang="en-GB" dirty="0" smtClean="0"/>
              <a:t>:</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27825"/>
            <a:ext cx="9144000" cy="4516986"/>
          </a:xfrm>
          <a:prstGeom prst="rect">
            <a:avLst/>
          </a:prstGeom>
        </p:spPr>
      </p:pic>
      <p:sp>
        <p:nvSpPr>
          <p:cNvPr id="5" name="Title 1"/>
          <p:cNvSpPr>
            <a:spLocks noGrp="1"/>
          </p:cNvSpPr>
          <p:nvPr>
            <p:ph type="title"/>
          </p:nvPr>
        </p:nvSpPr>
        <p:spPr>
          <a:xfrm>
            <a:off x="311700" y="0"/>
            <a:ext cx="8520600" cy="580887"/>
          </a:xfrm>
        </p:spPr>
        <p:txBody>
          <a:bodyPr>
            <a:normAutofit fontScale="90000"/>
          </a:bodyPr>
          <a:lstStyle/>
          <a:p>
            <a:pPr algn="ctr"/>
            <a:r>
              <a:rPr lang="en-US" dirty="0" smtClean="0"/>
              <a:t>Dashboard in Power BI</a:t>
            </a:r>
            <a:endParaRPr lang="en-IN" dirty="0"/>
          </a:p>
        </p:txBody>
      </p:sp>
    </p:spTree>
    <p:extLst>
      <p:ext uri="{BB962C8B-B14F-4D97-AF65-F5344CB8AC3E}">
        <p14:creationId xmlns:p14="http://schemas.microsoft.com/office/powerpoint/2010/main" val="2347137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80887"/>
            <a:ext cx="9144000" cy="4459465"/>
          </a:xfrm>
          <a:prstGeom prst="rect">
            <a:avLst/>
          </a:prstGeom>
        </p:spPr>
      </p:pic>
      <p:sp>
        <p:nvSpPr>
          <p:cNvPr id="5" name="Title 1"/>
          <p:cNvSpPr>
            <a:spLocks noGrp="1"/>
          </p:cNvSpPr>
          <p:nvPr>
            <p:ph type="title"/>
          </p:nvPr>
        </p:nvSpPr>
        <p:spPr>
          <a:xfrm>
            <a:off x="311700" y="0"/>
            <a:ext cx="8520600" cy="580887"/>
          </a:xfrm>
        </p:spPr>
        <p:txBody>
          <a:bodyPr>
            <a:normAutofit fontScale="90000"/>
          </a:bodyPr>
          <a:lstStyle/>
          <a:p>
            <a:pPr algn="ctr"/>
            <a:r>
              <a:rPr lang="en-US" dirty="0" smtClean="0"/>
              <a:t>Dashboard in Excel</a:t>
            </a:r>
            <a:endParaRPr lang="en-IN" dirty="0"/>
          </a:p>
        </p:txBody>
      </p:sp>
    </p:spTree>
    <p:extLst>
      <p:ext uri="{BB962C8B-B14F-4D97-AF65-F5344CB8AC3E}">
        <p14:creationId xmlns:p14="http://schemas.microsoft.com/office/powerpoint/2010/main" val="4165684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34" y="1357493"/>
            <a:ext cx="8571300" cy="942000"/>
          </a:xfrm>
        </p:spPr>
        <p:txBody>
          <a:bodyPr>
            <a:normAutofit/>
          </a:bodyPr>
          <a:lstStyle/>
          <a:p>
            <a:r>
              <a:rPr lang="en-US" sz="4000" dirty="0" smtClean="0"/>
              <a:t>THANK YOU</a:t>
            </a:r>
            <a:endParaRPr lang="en-IN" sz="4000" dirty="0"/>
          </a:p>
        </p:txBody>
      </p:sp>
      <p:cxnSp>
        <p:nvCxnSpPr>
          <p:cNvPr id="4" name="Straight Connector 3"/>
          <p:cNvCxnSpPr/>
          <p:nvPr/>
        </p:nvCxnSpPr>
        <p:spPr>
          <a:xfrm flipV="1">
            <a:off x="4014104" y="2155903"/>
            <a:ext cx="1181359" cy="7434"/>
          </a:xfrm>
          <a:prstGeom prst="line">
            <a:avLst/>
          </a:prstGeom>
          <a:ln>
            <a:solidFill>
              <a:schemeClr val="tx2">
                <a:lumMod val="60000"/>
                <a:lumOff val="4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30249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Introduction</a:t>
            </a:r>
            <a:endParaRPr/>
          </a:p>
        </p:txBody>
      </p:sp>
      <p:sp>
        <p:nvSpPr>
          <p:cNvPr id="74" name="Google Shape;74;p14"/>
          <p:cNvSpPr txBox="1">
            <a:spLocks noGrp="1"/>
          </p:cNvSpPr>
          <p:nvPr>
            <p:ph type="body" idx="2"/>
          </p:nvPr>
        </p:nvSpPr>
        <p:spPr>
          <a:xfrm>
            <a:off x="4946934" y="781137"/>
            <a:ext cx="3837000" cy="3891476"/>
          </a:xfrm>
          <a:prstGeom prst="rect">
            <a:avLst/>
          </a:prstGeom>
        </p:spPr>
        <p:txBody>
          <a:bodyPr spcFirstLastPara="1" wrap="square" lIns="91425" tIns="91425" rIns="91425" bIns="91425" anchor="ctr" anchorCtr="0">
            <a:normAutofit fontScale="62500" lnSpcReduction="20000"/>
          </a:bodyPr>
          <a:lstStyle/>
          <a:p>
            <a:r>
              <a:rPr lang="en-US" dirty="0" smtClean="0"/>
              <a:t>This </a:t>
            </a:r>
            <a:r>
              <a:rPr lang="en-US" dirty="0"/>
              <a:t>project focuses on analyzing the bank's loan finance dataset to provide insights using tools like Excel, SQL, Power BI, and Tableau. Key areas of investigation include year-wise loan amounts, revolving balances by grade and sub-grade, payment behavior based on verification status, state and month-wise loan status, and the impact of home ownership on last payment dates</a:t>
            </a:r>
            <a:r>
              <a:rPr lang="en-US" dirty="0" smtClean="0"/>
              <a:t>.</a:t>
            </a:r>
          </a:p>
          <a:p>
            <a:pPr marL="114300" indent="0">
              <a:buNone/>
            </a:pPr>
            <a:endParaRPr lang="en-US" dirty="0" smtClean="0"/>
          </a:p>
          <a:p>
            <a:r>
              <a:rPr lang="en-US" dirty="0"/>
              <a:t>The project involves cleaning, manipulating, and analyzing data to gain insights. It also includes creating visualizations, reports, and dashboards to share findings with stakeholders. Statistical analysis, data modeling, and interpretation techniques may be used to reveal meaningful insights and trends</a:t>
            </a:r>
            <a:r>
              <a:rPr lang="en-US" dirty="0" smtClean="0"/>
              <a:t>.</a:t>
            </a:r>
            <a:r>
              <a:rPr lang="en-US" dirty="0"/>
              <a:t/>
            </a:r>
            <a:br>
              <a:rPr lang="en-US" dirty="0"/>
            </a:br>
            <a:endParaRPr lang="en-US" dirty="0"/>
          </a:p>
          <a:p>
            <a:r>
              <a:rPr lang="en-US" dirty="0"/>
              <a:t>This project aims to provide the bank with actionable insights to optimize its loan management practices, reduce risks, and improve overall customer satisfaction.</a:t>
            </a:r>
          </a:p>
          <a:p>
            <a:pPr marL="0" lvl="0" indent="0" algn="l" rtl="0">
              <a:spcBef>
                <a:spcPts val="0"/>
              </a:spcBef>
              <a:spcAft>
                <a:spcPts val="120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5"/>
          <p:cNvGrpSpPr/>
          <p:nvPr/>
        </p:nvGrpSpPr>
        <p:grpSpPr>
          <a:xfrm>
            <a:off x="4268147" y="174251"/>
            <a:ext cx="4691522" cy="1113940"/>
            <a:chOff x="4708000" y="407996"/>
            <a:chExt cx="4139700" cy="1320304"/>
          </a:xfrm>
        </p:grpSpPr>
        <p:sp>
          <p:nvSpPr>
            <p:cNvPr id="80" name="Google Shape;80;p15"/>
            <p:cNvSpPr/>
            <p:nvPr/>
          </p:nvSpPr>
          <p:spPr>
            <a:xfrm>
              <a:off x="4708000" y="408000"/>
              <a:ext cx="4139700" cy="13203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1" name="Google Shape;81;p15"/>
            <p:cNvSpPr txBox="1"/>
            <p:nvPr/>
          </p:nvSpPr>
          <p:spPr>
            <a:xfrm>
              <a:off x="4917855" y="407996"/>
              <a:ext cx="3720000" cy="8826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28" b="1">
                  <a:solidFill>
                    <a:schemeClr val="lt1"/>
                  </a:solidFill>
                  <a:latin typeface="Comfortaa"/>
                  <a:ea typeface="Comfortaa"/>
                  <a:cs typeface="Comfortaa"/>
                  <a:sym typeface="Comfortaa"/>
                </a:rPr>
                <a:t>Observation: </a:t>
              </a:r>
              <a:endParaRPr sz="1328" b="1">
                <a:solidFill>
                  <a:schemeClr val="lt1"/>
                </a:solidFill>
                <a:latin typeface="Comfortaa"/>
                <a:ea typeface="Comfortaa"/>
                <a:cs typeface="Comfortaa"/>
                <a:sym typeface="Comfortaa"/>
              </a:endParaRPr>
            </a:p>
            <a:p>
              <a:pPr marL="0" lvl="0" indent="0" algn="l" rtl="0">
                <a:lnSpc>
                  <a:spcPct val="115000"/>
                </a:lnSpc>
                <a:spcBef>
                  <a:spcPts val="1200"/>
                </a:spcBef>
                <a:spcAft>
                  <a:spcPts val="1200"/>
                </a:spcAft>
                <a:buNone/>
              </a:pPr>
              <a:r>
                <a:rPr lang="en-GB" sz="1128">
                  <a:solidFill>
                    <a:schemeClr val="lt1"/>
                  </a:solidFill>
                  <a:latin typeface="Proxima Nova"/>
                  <a:ea typeface="Proxima Nova"/>
                  <a:cs typeface="Proxima Nova"/>
                  <a:sym typeface="Proxima Nova"/>
                </a:rPr>
                <a:t>Over the five year period, there is clear upward trend in loan amounts. The values steadily increase each year, indicating a consistent growth in lending activities.</a:t>
              </a:r>
              <a:endParaRPr sz="200">
                <a:solidFill>
                  <a:schemeClr val="lt1"/>
                </a:solidFill>
                <a:latin typeface="Proxima Nova"/>
                <a:ea typeface="Proxima Nova"/>
                <a:cs typeface="Proxima Nova"/>
                <a:sym typeface="Proxima Nova"/>
              </a:endParaRPr>
            </a:p>
          </p:txBody>
        </p:sp>
      </p:grpSp>
      <p:grpSp>
        <p:nvGrpSpPr>
          <p:cNvPr id="82" name="Google Shape;82;p15"/>
          <p:cNvGrpSpPr/>
          <p:nvPr/>
        </p:nvGrpSpPr>
        <p:grpSpPr>
          <a:xfrm>
            <a:off x="4268202" y="1425725"/>
            <a:ext cx="4765377" cy="1689393"/>
            <a:chOff x="4268202" y="1425725"/>
            <a:chExt cx="4765377" cy="1689393"/>
          </a:xfrm>
        </p:grpSpPr>
        <p:sp>
          <p:nvSpPr>
            <p:cNvPr id="83" name="Google Shape;83;p15"/>
            <p:cNvSpPr/>
            <p:nvPr/>
          </p:nvSpPr>
          <p:spPr>
            <a:xfrm>
              <a:off x="4268202" y="1425725"/>
              <a:ext cx="4765377" cy="1689393"/>
            </a:xfrm>
            <a:prstGeom prst="roundRect">
              <a:avLst>
                <a:gd name="adj" fmla="val 16667"/>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4" name="Google Shape;84;p15"/>
            <p:cNvSpPr txBox="1"/>
            <p:nvPr/>
          </p:nvSpPr>
          <p:spPr>
            <a:xfrm>
              <a:off x="4268202" y="1517398"/>
              <a:ext cx="4765377" cy="147971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28" b="1">
                  <a:solidFill>
                    <a:schemeClr val="lt1"/>
                  </a:solidFill>
                  <a:latin typeface="Comfortaa"/>
                  <a:ea typeface="Comfortaa"/>
                  <a:cs typeface="Comfortaa"/>
                  <a:sym typeface="Comfortaa"/>
                </a:rPr>
                <a:t>Suggestion:</a:t>
              </a:r>
              <a:r>
                <a:rPr lang="en-GB" sz="1100">
                  <a:solidFill>
                    <a:schemeClr val="lt1"/>
                  </a:solidFill>
                  <a:latin typeface="Proxima Nova"/>
                  <a:ea typeface="Proxima Nova"/>
                  <a:cs typeface="Proxima Nova"/>
                  <a:sym typeface="Proxima Nova"/>
                </a:rPr>
                <a:t> </a:t>
              </a:r>
              <a:endParaRPr sz="1100">
                <a:solidFill>
                  <a:schemeClr val="lt1"/>
                </a:solidFill>
                <a:latin typeface="Proxima Nova"/>
                <a:ea typeface="Proxima Nova"/>
                <a:cs typeface="Proxima Nova"/>
                <a:sym typeface="Proxima Nova"/>
              </a:endParaRPr>
            </a:p>
            <a:p>
              <a:pPr marL="457200" lvl="0" indent="-298450" algn="l" rtl="0">
                <a:lnSpc>
                  <a:spcPct val="115000"/>
                </a:lnSpc>
                <a:spcBef>
                  <a:spcPts val="1200"/>
                </a:spcBef>
                <a:spcAft>
                  <a:spcPts val="0"/>
                </a:spcAft>
                <a:buClr>
                  <a:schemeClr val="lt1"/>
                </a:buClr>
                <a:buSzPts val="1100"/>
                <a:buFont typeface="Proxima Nova"/>
                <a:buChar char="●"/>
              </a:pPr>
              <a:r>
                <a:rPr lang="en-GB" sz="1100">
                  <a:solidFill>
                    <a:schemeClr val="lt1"/>
                  </a:solidFill>
                  <a:latin typeface="Proxima Nova"/>
                  <a:ea typeface="Proxima Nova"/>
                  <a:cs typeface="Proxima Nova"/>
                  <a:sym typeface="Proxima Nova"/>
                </a:rPr>
                <a:t>Conduct a detailed analysis of the loans issued in each year. It will helps to understand the reasons behind such increases.</a:t>
              </a:r>
              <a:endParaRPr sz="1100">
                <a:solidFill>
                  <a:schemeClr val="lt1"/>
                </a:solidFill>
                <a:latin typeface="Proxima Nova"/>
                <a:ea typeface="Proxima Nova"/>
                <a:cs typeface="Proxima Nova"/>
                <a:sym typeface="Proxima Nova"/>
              </a:endParaRPr>
            </a:p>
            <a:p>
              <a:pPr marL="457200" lvl="0" indent="-298450" algn="l" rtl="0">
                <a:lnSpc>
                  <a:spcPct val="90000"/>
                </a:lnSpc>
                <a:spcBef>
                  <a:spcPts val="0"/>
                </a:spcBef>
                <a:spcAft>
                  <a:spcPts val="0"/>
                </a:spcAft>
                <a:buClr>
                  <a:schemeClr val="lt1"/>
                </a:buClr>
                <a:buSzPts val="1100"/>
                <a:buFont typeface="Proxima Nova"/>
                <a:buChar char="●"/>
              </a:pPr>
              <a:r>
                <a:rPr lang="en-GB" sz="1100">
                  <a:solidFill>
                    <a:schemeClr val="lt1"/>
                  </a:solidFill>
                  <a:latin typeface="Proxima Nova"/>
                  <a:ea typeface="Proxima Nova"/>
                  <a:cs typeface="Proxima Nova"/>
                  <a:sym typeface="Proxima Nova"/>
                </a:rPr>
                <a:t>Regularly review and adjust strategies to ensure they align with the changing economic and market trends.</a:t>
              </a:r>
              <a:endParaRPr sz="1100">
                <a:solidFill>
                  <a:schemeClr val="lt1"/>
                </a:solidFill>
                <a:latin typeface="Proxima Nova"/>
                <a:ea typeface="Proxima Nova"/>
                <a:cs typeface="Proxima Nova"/>
                <a:sym typeface="Proxima Nova"/>
              </a:endParaRPr>
            </a:p>
            <a:p>
              <a:pPr marL="457200" lvl="0" indent="-298450" algn="l" rtl="0">
                <a:lnSpc>
                  <a:spcPct val="115000"/>
                </a:lnSpc>
                <a:spcBef>
                  <a:spcPts val="0"/>
                </a:spcBef>
                <a:spcAft>
                  <a:spcPts val="0"/>
                </a:spcAft>
                <a:buClr>
                  <a:schemeClr val="lt1"/>
                </a:buClr>
                <a:buSzPts val="1100"/>
                <a:buFont typeface="Proxima Nova"/>
                <a:buChar char="●"/>
              </a:pPr>
              <a:r>
                <a:rPr lang="en-GB" sz="1100">
                  <a:solidFill>
                    <a:schemeClr val="lt1"/>
                  </a:solidFill>
                  <a:latin typeface="Proxima Nova"/>
                  <a:ea typeface="Proxima Nova"/>
                  <a:cs typeface="Proxima Nova"/>
                  <a:sym typeface="Proxima Nova"/>
                </a:rPr>
                <a:t>Implement risk management strategies to ensure the institution is well-prepared for any unexpected challenges.</a:t>
              </a:r>
              <a:endParaRPr sz="1100">
                <a:solidFill>
                  <a:schemeClr val="lt1"/>
                </a:solidFill>
                <a:latin typeface="Proxima Nova"/>
                <a:ea typeface="Proxima Nova"/>
                <a:cs typeface="Proxima Nova"/>
                <a:sym typeface="Proxima Nova"/>
              </a:endParaRPr>
            </a:p>
          </p:txBody>
        </p:sp>
      </p:grpSp>
      <p:grpSp>
        <p:nvGrpSpPr>
          <p:cNvPr id="85" name="Google Shape;85;p15"/>
          <p:cNvGrpSpPr/>
          <p:nvPr/>
        </p:nvGrpSpPr>
        <p:grpSpPr>
          <a:xfrm>
            <a:off x="4268162" y="3268455"/>
            <a:ext cx="4765500" cy="1622706"/>
            <a:chOff x="4267925" y="3348950"/>
            <a:chExt cx="4765500" cy="1542350"/>
          </a:xfrm>
        </p:grpSpPr>
        <p:sp>
          <p:nvSpPr>
            <p:cNvPr id="86" name="Google Shape;86;p15"/>
            <p:cNvSpPr/>
            <p:nvPr/>
          </p:nvSpPr>
          <p:spPr>
            <a:xfrm>
              <a:off x="4267925" y="3348950"/>
              <a:ext cx="4765500" cy="1542300"/>
            </a:xfrm>
            <a:prstGeom prst="roundRect">
              <a:avLst>
                <a:gd name="adj" fmla="val 16667"/>
              </a:avLst>
            </a:prstGeom>
            <a:solidFill>
              <a:srgbClr val="22957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7" name="Google Shape;87;p15"/>
            <p:cNvSpPr txBox="1"/>
            <p:nvPr/>
          </p:nvSpPr>
          <p:spPr>
            <a:xfrm>
              <a:off x="4364100" y="3349000"/>
              <a:ext cx="4669200" cy="154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28" b="1">
                  <a:solidFill>
                    <a:schemeClr val="lt1"/>
                  </a:solidFill>
                  <a:latin typeface="Comfortaa"/>
                  <a:ea typeface="Comfortaa"/>
                  <a:cs typeface="Comfortaa"/>
                  <a:sym typeface="Comfortaa"/>
                </a:rPr>
                <a:t>Conclusion: </a:t>
              </a:r>
              <a:endParaRPr sz="1100">
                <a:solidFill>
                  <a:schemeClr val="lt1"/>
                </a:solidFill>
                <a:latin typeface="Proxima Nova"/>
                <a:ea typeface="Proxima Nova"/>
                <a:cs typeface="Proxima Nova"/>
                <a:sym typeface="Proxima Nova"/>
              </a:endParaRPr>
            </a:p>
            <a:p>
              <a:pPr marL="0" lvl="0" indent="0" algn="l" rtl="0">
                <a:lnSpc>
                  <a:spcPct val="90000"/>
                </a:lnSpc>
                <a:spcBef>
                  <a:spcPts val="1200"/>
                </a:spcBef>
                <a:spcAft>
                  <a:spcPts val="0"/>
                </a:spcAft>
                <a:buNone/>
              </a:pPr>
              <a:r>
                <a:rPr lang="en-GB" sz="1100">
                  <a:solidFill>
                    <a:schemeClr val="lt1"/>
                  </a:solidFill>
                  <a:latin typeface="Proxima Nova"/>
                  <a:ea typeface="Proxima Nova"/>
                  <a:cs typeface="Proxima Nova"/>
                  <a:sym typeface="Proxima Nova"/>
                </a:rPr>
                <a:t>The progressive increase in loan amounts from 2007 to 2011 signals a consistent growth pattern, indicating a rising demand for loans over the years. While this signifies positive economic activity, it's important to balance this growth with effective risk management. By understanding customer dynamics and closely monitoring trends, the institution can make informed decisions to sustain this positive trajectory in the future.</a:t>
              </a:r>
              <a:endParaRPr sz="1100">
                <a:solidFill>
                  <a:schemeClr val="lt1"/>
                </a:solidFill>
                <a:latin typeface="Proxima Nova"/>
                <a:ea typeface="Proxima Nova"/>
                <a:cs typeface="Proxima Nova"/>
                <a:sym typeface="Proxima Nova"/>
              </a:endParaRPr>
            </a:p>
          </p:txBody>
        </p:sp>
      </p:grpSp>
      <p:pic>
        <p:nvPicPr>
          <p:cNvPr id="88" name="Google Shape;88;p15"/>
          <p:cNvPicPr preferRelativeResize="0"/>
          <p:nvPr/>
        </p:nvPicPr>
        <p:blipFill>
          <a:blip r:embed="rId3">
            <a:alphaModFix/>
          </a:blip>
          <a:stretch>
            <a:fillRect/>
          </a:stretch>
        </p:blipFill>
        <p:spPr>
          <a:xfrm>
            <a:off x="152400" y="1863100"/>
            <a:ext cx="3950476" cy="2535851"/>
          </a:xfrm>
          <a:prstGeom prst="rect">
            <a:avLst/>
          </a:prstGeom>
          <a:noFill/>
          <a:ln w="9525" cap="flat" cmpd="sng">
            <a:solidFill>
              <a:schemeClr val="dk2"/>
            </a:solidFill>
            <a:prstDash val="solid"/>
            <a:round/>
            <a:headEnd type="none" w="sm" len="sm"/>
            <a:tailEnd type="none" w="sm" len="sm"/>
          </a:ln>
        </p:spPr>
      </p:pic>
      <p:sp>
        <p:nvSpPr>
          <p:cNvPr id="89" name="Google Shape;89;p15"/>
          <p:cNvSpPr txBox="1">
            <a:spLocks noGrp="1"/>
          </p:cNvSpPr>
          <p:nvPr>
            <p:ph type="title"/>
          </p:nvPr>
        </p:nvSpPr>
        <p:spPr>
          <a:xfrm>
            <a:off x="311700" y="445025"/>
            <a:ext cx="4052400" cy="980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Year wise Loan Amount:</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pSp>
        <p:nvGrpSpPr>
          <p:cNvPr id="94" name="Google Shape;94;p16"/>
          <p:cNvGrpSpPr/>
          <p:nvPr/>
        </p:nvGrpSpPr>
        <p:grpSpPr>
          <a:xfrm>
            <a:off x="3937633" y="174293"/>
            <a:ext cx="5095557" cy="1608658"/>
            <a:chOff x="4708000" y="407996"/>
            <a:chExt cx="4139700" cy="1320304"/>
          </a:xfrm>
        </p:grpSpPr>
        <p:sp>
          <p:nvSpPr>
            <p:cNvPr id="95" name="Google Shape;95;p16"/>
            <p:cNvSpPr/>
            <p:nvPr/>
          </p:nvSpPr>
          <p:spPr>
            <a:xfrm>
              <a:off x="4708000" y="408000"/>
              <a:ext cx="4139700" cy="13203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96" name="Google Shape;96;p16"/>
            <p:cNvSpPr txBox="1"/>
            <p:nvPr/>
          </p:nvSpPr>
          <p:spPr>
            <a:xfrm>
              <a:off x="4917855" y="407996"/>
              <a:ext cx="3720000" cy="8826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328" b="1">
                  <a:solidFill>
                    <a:schemeClr val="lt1"/>
                  </a:solidFill>
                  <a:latin typeface="Comfortaa"/>
                  <a:ea typeface="Comfortaa"/>
                  <a:cs typeface="Comfortaa"/>
                  <a:sym typeface="Comfortaa"/>
                </a:rPr>
                <a:t>Observation:</a:t>
              </a:r>
              <a:endParaRPr sz="1328" b="1">
                <a:solidFill>
                  <a:schemeClr val="lt1"/>
                </a:solidFill>
                <a:latin typeface="Comfortaa"/>
                <a:ea typeface="Comfortaa"/>
                <a:cs typeface="Comfortaa"/>
                <a:sym typeface="Comfortaa"/>
              </a:endParaRPr>
            </a:p>
            <a:p>
              <a:pPr marL="0" lvl="0" indent="0" algn="l" rtl="0">
                <a:lnSpc>
                  <a:spcPct val="100000"/>
                </a:lnSpc>
                <a:spcBef>
                  <a:spcPts val="1200"/>
                </a:spcBef>
                <a:spcAft>
                  <a:spcPts val="0"/>
                </a:spcAft>
                <a:buNone/>
              </a:pPr>
              <a:r>
                <a:rPr lang="en-GB" sz="1128">
                  <a:solidFill>
                    <a:schemeClr val="lt1"/>
                  </a:solidFill>
                  <a:latin typeface="Proxima Nova"/>
                  <a:ea typeface="Proxima Nova"/>
                  <a:cs typeface="Proxima Nova"/>
                  <a:sym typeface="Proxima Nova"/>
                </a:rPr>
                <a:t>Analyzing the Grade and sub-Grade wise revolving balance chart, we notice the following trends:</a:t>
              </a: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0"/>
                </a:spcAft>
                <a:buNone/>
              </a:pPr>
              <a:r>
                <a:rPr lang="en-GB" sz="1128">
                  <a:solidFill>
                    <a:schemeClr val="lt1"/>
                  </a:solidFill>
                  <a:latin typeface="Proxima Nova"/>
                  <a:ea typeface="Proxima Nova"/>
                  <a:cs typeface="Proxima Nova"/>
                  <a:sym typeface="Proxima Nova"/>
                </a:rPr>
                <a:t>1. The revolving balance is high for Grade A , Grade B, and Grade C as compared to other grades. 2. Within each Grade, there is variability in the revolving balances across sub-Grades. Some sub-Grades exhibit higher balances compared to others within the same Grade.</a:t>
              </a:r>
              <a:endParaRPr sz="1128">
                <a:solidFill>
                  <a:schemeClr val="lt1"/>
                </a:solidFill>
                <a:latin typeface="Proxima Nova"/>
                <a:ea typeface="Proxima Nova"/>
                <a:cs typeface="Proxima Nova"/>
                <a:sym typeface="Proxima Nova"/>
              </a:endParaRPr>
            </a:p>
            <a:p>
              <a:pPr marL="0" lvl="0" indent="0" algn="l" rtl="0">
                <a:lnSpc>
                  <a:spcPct val="115000"/>
                </a:lnSpc>
                <a:spcBef>
                  <a:spcPts val="0"/>
                </a:spcBef>
                <a:spcAft>
                  <a:spcPts val="1200"/>
                </a:spcAft>
                <a:buNone/>
              </a:pPr>
              <a:endParaRPr sz="1128">
                <a:solidFill>
                  <a:schemeClr val="lt1"/>
                </a:solidFill>
                <a:latin typeface="Proxima Nova"/>
                <a:ea typeface="Proxima Nova"/>
                <a:cs typeface="Proxima Nova"/>
                <a:sym typeface="Proxima Nova"/>
              </a:endParaRPr>
            </a:p>
          </p:txBody>
        </p:sp>
      </p:grpSp>
      <p:grpSp>
        <p:nvGrpSpPr>
          <p:cNvPr id="97" name="Google Shape;97;p16"/>
          <p:cNvGrpSpPr/>
          <p:nvPr/>
        </p:nvGrpSpPr>
        <p:grpSpPr>
          <a:xfrm>
            <a:off x="4268214" y="1948289"/>
            <a:ext cx="4765377" cy="1359392"/>
            <a:chOff x="4474200" y="1645725"/>
            <a:chExt cx="4387200" cy="1774200"/>
          </a:xfrm>
        </p:grpSpPr>
        <p:sp>
          <p:nvSpPr>
            <p:cNvPr id="98" name="Google Shape;98;p16"/>
            <p:cNvSpPr/>
            <p:nvPr/>
          </p:nvSpPr>
          <p:spPr>
            <a:xfrm>
              <a:off x="4474200" y="1645725"/>
              <a:ext cx="4387200" cy="1774200"/>
            </a:xfrm>
            <a:prstGeom prst="roundRect">
              <a:avLst>
                <a:gd name="adj" fmla="val 16667"/>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99" name="Google Shape;99;p16"/>
            <p:cNvSpPr txBox="1"/>
            <p:nvPr/>
          </p:nvSpPr>
          <p:spPr>
            <a:xfrm>
              <a:off x="4549944" y="1755876"/>
              <a:ext cx="4235700" cy="1554000"/>
            </a:xfrm>
            <a:prstGeom prst="rect">
              <a:avLst/>
            </a:prstGeom>
            <a:solidFill>
              <a:srgbClr val="45818E"/>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328" b="1">
                  <a:solidFill>
                    <a:schemeClr val="lt1"/>
                  </a:solidFill>
                  <a:latin typeface="Comfortaa"/>
                  <a:ea typeface="Comfortaa"/>
                  <a:cs typeface="Comfortaa"/>
                  <a:sym typeface="Comfortaa"/>
                </a:rPr>
                <a:t>Suggestion:</a:t>
              </a:r>
              <a:endParaRPr sz="1328" b="1">
                <a:solidFill>
                  <a:schemeClr val="lt1"/>
                </a:solidFill>
                <a:latin typeface="Comfortaa"/>
                <a:ea typeface="Comfortaa"/>
                <a:cs typeface="Comfortaa"/>
                <a:sym typeface="Comfortaa"/>
              </a:endParaRPr>
            </a:p>
            <a:p>
              <a:pPr marL="0" lvl="0" indent="0" algn="l" rtl="0">
                <a:lnSpc>
                  <a:spcPct val="100000"/>
                </a:lnSpc>
                <a:spcBef>
                  <a:spcPts val="1200"/>
                </a:spcBef>
                <a:spcAft>
                  <a:spcPts val="1200"/>
                </a:spcAft>
                <a:buNone/>
              </a:pPr>
              <a:r>
                <a:rPr lang="en-GB" sz="1100">
                  <a:solidFill>
                    <a:schemeClr val="lt1"/>
                  </a:solidFill>
                  <a:latin typeface="Proxima Nova"/>
                  <a:ea typeface="Proxima Nova"/>
                  <a:cs typeface="Proxima Nova"/>
                  <a:sym typeface="Proxima Nova"/>
                </a:rPr>
                <a:t>Conduct a comprehensive risk assessment for each Grade and sub-Grade. Understand the factors influencing the variations in revolving balances and implement targeted risk management strategies accordingly.</a:t>
              </a:r>
              <a:endParaRPr sz="1100">
                <a:solidFill>
                  <a:schemeClr val="lt1"/>
                </a:solidFill>
                <a:latin typeface="Proxima Nova"/>
                <a:ea typeface="Proxima Nova"/>
                <a:cs typeface="Proxima Nova"/>
                <a:sym typeface="Proxima Nova"/>
              </a:endParaRPr>
            </a:p>
          </p:txBody>
        </p:sp>
      </p:grpSp>
      <p:grpSp>
        <p:nvGrpSpPr>
          <p:cNvPr id="100" name="Google Shape;100;p16"/>
          <p:cNvGrpSpPr/>
          <p:nvPr/>
        </p:nvGrpSpPr>
        <p:grpSpPr>
          <a:xfrm>
            <a:off x="4268150" y="3473090"/>
            <a:ext cx="4765500" cy="1418191"/>
            <a:chOff x="4267925" y="3348950"/>
            <a:chExt cx="4765500" cy="1542350"/>
          </a:xfrm>
        </p:grpSpPr>
        <p:sp>
          <p:nvSpPr>
            <p:cNvPr id="101" name="Google Shape;101;p16"/>
            <p:cNvSpPr/>
            <p:nvPr/>
          </p:nvSpPr>
          <p:spPr>
            <a:xfrm>
              <a:off x="4267925" y="3348950"/>
              <a:ext cx="4765500" cy="1542300"/>
            </a:xfrm>
            <a:prstGeom prst="roundRect">
              <a:avLst>
                <a:gd name="adj" fmla="val 16667"/>
              </a:avLst>
            </a:prstGeom>
            <a:solidFill>
              <a:srgbClr val="22957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02" name="Google Shape;102;p16"/>
            <p:cNvSpPr txBox="1"/>
            <p:nvPr/>
          </p:nvSpPr>
          <p:spPr>
            <a:xfrm>
              <a:off x="4364100" y="3349000"/>
              <a:ext cx="4669200" cy="154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328" b="1">
                  <a:solidFill>
                    <a:schemeClr val="lt1"/>
                  </a:solidFill>
                  <a:latin typeface="Comfortaa"/>
                  <a:ea typeface="Comfortaa"/>
                  <a:cs typeface="Comfortaa"/>
                  <a:sym typeface="Comfortaa"/>
                </a:rPr>
                <a:t>Conclusion: </a:t>
              </a:r>
              <a:endParaRPr sz="1100">
                <a:solidFill>
                  <a:schemeClr val="lt1"/>
                </a:solidFill>
                <a:latin typeface="Proxima Nova"/>
                <a:ea typeface="Proxima Nova"/>
                <a:cs typeface="Proxima Nova"/>
                <a:sym typeface="Proxima Nova"/>
              </a:endParaRPr>
            </a:p>
            <a:p>
              <a:pPr marL="0" lvl="0" indent="0" algn="l" rtl="0">
                <a:lnSpc>
                  <a:spcPct val="100000"/>
                </a:lnSpc>
                <a:spcBef>
                  <a:spcPts val="1200"/>
                </a:spcBef>
                <a:spcAft>
                  <a:spcPts val="0"/>
                </a:spcAft>
                <a:buNone/>
              </a:pPr>
              <a:r>
                <a:rPr lang="en-GB" sz="1100">
                  <a:solidFill>
                    <a:schemeClr val="lt1"/>
                  </a:solidFill>
                  <a:latin typeface="Proxima Nova"/>
                  <a:ea typeface="Proxima Nova"/>
                  <a:cs typeface="Proxima Nova"/>
                  <a:sym typeface="Proxima Nova"/>
                </a:rPr>
                <a:t>The Grade and sub-Grade wise revolving balance chart provides insights into the distribution of balances across different risk categories. By understanding the patterns within each Grade, the institution can make informed decisions on risk management strategies and product development to better serve customers and optimize financial outcomes.</a:t>
              </a:r>
              <a:endParaRPr sz="1100">
                <a:solidFill>
                  <a:schemeClr val="lt1"/>
                </a:solidFill>
                <a:latin typeface="Proxima Nova"/>
                <a:ea typeface="Proxima Nova"/>
                <a:cs typeface="Proxima Nova"/>
                <a:sym typeface="Proxima Nova"/>
              </a:endParaRPr>
            </a:p>
            <a:p>
              <a:pPr marL="0" lvl="0" indent="0" algn="l" rtl="0">
                <a:lnSpc>
                  <a:spcPct val="90000"/>
                </a:lnSpc>
                <a:spcBef>
                  <a:spcPts val="1000"/>
                </a:spcBef>
                <a:spcAft>
                  <a:spcPts val="0"/>
                </a:spcAft>
                <a:buNone/>
              </a:pPr>
              <a:endParaRPr sz="1100">
                <a:solidFill>
                  <a:schemeClr val="lt1"/>
                </a:solidFill>
                <a:latin typeface="Proxima Nova"/>
                <a:ea typeface="Proxima Nova"/>
                <a:cs typeface="Proxima Nova"/>
                <a:sym typeface="Proxima Nova"/>
              </a:endParaRPr>
            </a:p>
          </p:txBody>
        </p:sp>
      </p:grpSp>
      <p:sp>
        <p:nvSpPr>
          <p:cNvPr id="103" name="Google Shape;103;p16"/>
          <p:cNvSpPr txBox="1">
            <a:spLocks noGrp="1"/>
          </p:cNvSpPr>
          <p:nvPr>
            <p:ph type="title"/>
          </p:nvPr>
        </p:nvSpPr>
        <p:spPr>
          <a:xfrm>
            <a:off x="256700" y="174250"/>
            <a:ext cx="3950400" cy="141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Grade and Sub-Grade wise revolving balance :</a:t>
            </a:r>
            <a:endParaRPr/>
          </a:p>
        </p:txBody>
      </p:sp>
      <p:pic>
        <p:nvPicPr>
          <p:cNvPr id="104" name="Google Shape;104;p16"/>
          <p:cNvPicPr preferRelativeResize="0"/>
          <p:nvPr/>
        </p:nvPicPr>
        <p:blipFill>
          <a:blip r:embed="rId3">
            <a:alphaModFix/>
          </a:blip>
          <a:stretch>
            <a:fillRect/>
          </a:stretch>
        </p:blipFill>
        <p:spPr>
          <a:xfrm>
            <a:off x="152400" y="1935350"/>
            <a:ext cx="3963127" cy="2350901"/>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Google Shape;109;p17"/>
          <p:cNvGrpSpPr/>
          <p:nvPr/>
        </p:nvGrpSpPr>
        <p:grpSpPr>
          <a:xfrm>
            <a:off x="3800119" y="91725"/>
            <a:ext cx="5158894" cy="1636514"/>
            <a:chOff x="3800119" y="91725"/>
            <a:chExt cx="5158894" cy="1636514"/>
          </a:xfrm>
        </p:grpSpPr>
        <p:sp>
          <p:nvSpPr>
            <p:cNvPr id="110" name="Google Shape;110;p17"/>
            <p:cNvSpPr/>
            <p:nvPr/>
          </p:nvSpPr>
          <p:spPr>
            <a:xfrm>
              <a:off x="3800119" y="91727"/>
              <a:ext cx="5158894" cy="1636512"/>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11" name="Google Shape;111;p17"/>
            <p:cNvSpPr txBox="1"/>
            <p:nvPr/>
          </p:nvSpPr>
          <p:spPr>
            <a:xfrm>
              <a:off x="3932125" y="91725"/>
              <a:ext cx="4874013" cy="147587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28" b="1">
                  <a:solidFill>
                    <a:schemeClr val="lt1"/>
                  </a:solidFill>
                  <a:latin typeface="Comfortaa"/>
                  <a:ea typeface="Comfortaa"/>
                  <a:cs typeface="Comfortaa"/>
                  <a:sym typeface="Comfortaa"/>
                </a:rPr>
                <a:t>Observation: </a:t>
              </a:r>
              <a:endParaRPr sz="1328" b="1">
                <a:solidFill>
                  <a:schemeClr val="lt1"/>
                </a:solidFill>
                <a:latin typeface="Comfortaa"/>
                <a:ea typeface="Comfortaa"/>
                <a:cs typeface="Comfortaa"/>
                <a:sym typeface="Comfortaa"/>
              </a:endParaRPr>
            </a:p>
            <a:p>
              <a:pPr marL="0" lvl="0" indent="0" algn="l" rtl="0">
                <a:lnSpc>
                  <a:spcPct val="100000"/>
                </a:lnSpc>
                <a:spcBef>
                  <a:spcPts val="1200"/>
                </a:spcBef>
                <a:spcAft>
                  <a:spcPts val="0"/>
                </a:spcAft>
                <a:buNone/>
              </a:pPr>
              <a:r>
                <a:rPr lang="en-GB" sz="1128">
                  <a:solidFill>
                    <a:schemeClr val="lt1"/>
                  </a:solidFill>
                  <a:latin typeface="Proxima Nova"/>
                  <a:ea typeface="Proxima Nova"/>
                  <a:cs typeface="Proxima Nova"/>
                  <a:sym typeface="Proxima Nova"/>
                </a:rPr>
                <a:t>Looking at the data for bank loan payments, here's a simple observation:</a:t>
              </a: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0"/>
                </a:spcAft>
                <a:buNone/>
              </a:pP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0"/>
                </a:spcAft>
                <a:buNone/>
              </a:pPr>
              <a:r>
                <a:rPr lang="en-GB" sz="1128">
                  <a:solidFill>
                    <a:schemeClr val="lt1"/>
                  </a:solidFill>
                  <a:latin typeface="Proxima Nova"/>
                  <a:ea typeface="Proxima Nova"/>
                  <a:cs typeface="Proxima Nova"/>
                  <a:sym typeface="Proxima Nova"/>
                </a:rPr>
                <a:t>•Verified Status: Customers with a verified status have made total payments of 219.89 million.</a:t>
              </a: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0"/>
                </a:spcAft>
                <a:buNone/>
              </a:pPr>
              <a:r>
                <a:rPr lang="en-GB" sz="1128">
                  <a:solidFill>
                    <a:schemeClr val="lt1"/>
                  </a:solidFill>
                  <a:latin typeface="Proxima Nova"/>
                  <a:ea typeface="Proxima Nova"/>
                  <a:cs typeface="Proxima Nova"/>
                  <a:sym typeface="Proxima Nova"/>
                </a:rPr>
                <a:t>•Non-Verified Status: Customers without verification have made total payments of 153.54 million.</a:t>
              </a: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1200"/>
                </a:spcAft>
                <a:buNone/>
              </a:pPr>
              <a:endParaRPr sz="1128">
                <a:solidFill>
                  <a:schemeClr val="lt1"/>
                </a:solidFill>
                <a:latin typeface="Proxima Nova"/>
                <a:ea typeface="Proxima Nova"/>
                <a:cs typeface="Proxima Nova"/>
                <a:sym typeface="Proxima Nova"/>
              </a:endParaRPr>
            </a:p>
          </p:txBody>
        </p:sp>
      </p:grpSp>
      <p:grpSp>
        <p:nvGrpSpPr>
          <p:cNvPr id="112" name="Google Shape;112;p17"/>
          <p:cNvGrpSpPr/>
          <p:nvPr/>
        </p:nvGrpSpPr>
        <p:grpSpPr>
          <a:xfrm>
            <a:off x="4268205" y="1878299"/>
            <a:ext cx="4765380" cy="1386892"/>
            <a:chOff x="4268205" y="1878299"/>
            <a:chExt cx="4765380" cy="1386892"/>
          </a:xfrm>
        </p:grpSpPr>
        <p:sp>
          <p:nvSpPr>
            <p:cNvPr id="113" name="Google Shape;113;p17"/>
            <p:cNvSpPr/>
            <p:nvPr/>
          </p:nvSpPr>
          <p:spPr>
            <a:xfrm>
              <a:off x="4268205" y="1878299"/>
              <a:ext cx="4765377" cy="1386892"/>
            </a:xfrm>
            <a:prstGeom prst="roundRect">
              <a:avLst>
                <a:gd name="adj" fmla="val 16667"/>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14" name="Google Shape;114;p17"/>
            <p:cNvSpPr txBox="1"/>
            <p:nvPr/>
          </p:nvSpPr>
          <p:spPr>
            <a:xfrm>
              <a:off x="4342178" y="1953558"/>
              <a:ext cx="4691406" cy="121476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28" b="1">
                  <a:solidFill>
                    <a:schemeClr val="lt1"/>
                  </a:solidFill>
                  <a:latin typeface="Comfortaa"/>
                  <a:ea typeface="Comfortaa"/>
                  <a:cs typeface="Comfortaa"/>
                  <a:sym typeface="Comfortaa"/>
                </a:rPr>
                <a:t>Suggestion:</a:t>
              </a:r>
              <a:r>
                <a:rPr lang="en-GB" sz="1100">
                  <a:solidFill>
                    <a:schemeClr val="lt1"/>
                  </a:solidFill>
                  <a:latin typeface="Proxima Nova"/>
                  <a:ea typeface="Proxima Nova"/>
                  <a:cs typeface="Proxima Nova"/>
                  <a:sym typeface="Proxima Nova"/>
                </a:rPr>
                <a:t> </a:t>
              </a:r>
              <a:endParaRPr sz="1100">
                <a:solidFill>
                  <a:schemeClr val="lt1"/>
                </a:solidFill>
                <a:latin typeface="Proxima Nova"/>
                <a:ea typeface="Proxima Nova"/>
                <a:cs typeface="Proxima Nova"/>
                <a:sym typeface="Proxima Nova"/>
              </a:endParaRPr>
            </a:p>
            <a:p>
              <a:pPr marL="0" lvl="0" indent="0" algn="l" rtl="0">
                <a:lnSpc>
                  <a:spcPct val="115000"/>
                </a:lnSpc>
                <a:spcBef>
                  <a:spcPts val="1200"/>
                </a:spcBef>
                <a:spcAft>
                  <a:spcPts val="1200"/>
                </a:spcAft>
                <a:buNone/>
              </a:pPr>
              <a:r>
                <a:rPr lang="en-GB" sz="1100">
                  <a:solidFill>
                    <a:schemeClr val="lt1"/>
                  </a:solidFill>
                  <a:latin typeface="Proxima Nova"/>
                  <a:ea typeface="Proxima Nova"/>
                  <a:cs typeface="Proxima Nova"/>
                  <a:sym typeface="Proxima Nova"/>
                </a:rPr>
                <a:t>Encourage customers to complete the verification process by making it easy and offering benefits. Increasing the number of verified customers may lead to higher total payments and strengthen the overall financial health of the bank.</a:t>
              </a:r>
              <a:endParaRPr sz="1100">
                <a:solidFill>
                  <a:schemeClr val="lt1"/>
                </a:solidFill>
                <a:latin typeface="Proxima Nova"/>
                <a:ea typeface="Proxima Nova"/>
                <a:cs typeface="Proxima Nova"/>
                <a:sym typeface="Proxima Nova"/>
              </a:endParaRPr>
            </a:p>
          </p:txBody>
        </p:sp>
      </p:grpSp>
      <p:grpSp>
        <p:nvGrpSpPr>
          <p:cNvPr id="115" name="Google Shape;115;p17"/>
          <p:cNvGrpSpPr/>
          <p:nvPr/>
        </p:nvGrpSpPr>
        <p:grpSpPr>
          <a:xfrm>
            <a:off x="4268150" y="3415304"/>
            <a:ext cx="4765500" cy="1475875"/>
            <a:chOff x="4267925" y="3348950"/>
            <a:chExt cx="4765500" cy="1542350"/>
          </a:xfrm>
        </p:grpSpPr>
        <p:sp>
          <p:nvSpPr>
            <p:cNvPr id="116" name="Google Shape;116;p17"/>
            <p:cNvSpPr/>
            <p:nvPr/>
          </p:nvSpPr>
          <p:spPr>
            <a:xfrm>
              <a:off x="4267925" y="3348950"/>
              <a:ext cx="4765500" cy="1542300"/>
            </a:xfrm>
            <a:prstGeom prst="roundRect">
              <a:avLst>
                <a:gd name="adj" fmla="val 16667"/>
              </a:avLst>
            </a:prstGeom>
            <a:solidFill>
              <a:srgbClr val="22957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17" name="Google Shape;117;p17"/>
            <p:cNvSpPr txBox="1"/>
            <p:nvPr/>
          </p:nvSpPr>
          <p:spPr>
            <a:xfrm>
              <a:off x="4364100" y="3349000"/>
              <a:ext cx="4669200" cy="154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28" b="1">
                  <a:solidFill>
                    <a:schemeClr val="lt1"/>
                  </a:solidFill>
                  <a:latin typeface="Comfortaa"/>
                  <a:ea typeface="Comfortaa"/>
                  <a:cs typeface="Comfortaa"/>
                  <a:sym typeface="Comfortaa"/>
                </a:rPr>
                <a:t>Conclusion: </a:t>
              </a:r>
              <a:endParaRPr sz="1100">
                <a:solidFill>
                  <a:schemeClr val="lt1"/>
                </a:solidFill>
                <a:latin typeface="Proxima Nova"/>
                <a:ea typeface="Proxima Nova"/>
                <a:cs typeface="Proxima Nova"/>
                <a:sym typeface="Proxima Nova"/>
              </a:endParaRPr>
            </a:p>
            <a:p>
              <a:pPr marL="0" lvl="0" indent="0" algn="l" rtl="0">
                <a:lnSpc>
                  <a:spcPct val="90000"/>
                </a:lnSpc>
                <a:spcBef>
                  <a:spcPts val="1200"/>
                </a:spcBef>
                <a:spcAft>
                  <a:spcPts val="0"/>
                </a:spcAft>
                <a:buNone/>
              </a:pPr>
              <a:r>
                <a:rPr lang="en-GB" sz="1100">
                  <a:solidFill>
                    <a:schemeClr val="lt1"/>
                  </a:solidFill>
                  <a:latin typeface="Proxima Nova"/>
                  <a:ea typeface="Proxima Nova"/>
                  <a:cs typeface="Proxima Nova"/>
                  <a:sym typeface="Proxima Nova"/>
                </a:rPr>
                <a:t>The data suggests that customers with verified status tend to make higher total payments on their bank loans. To leverage this trend, promoting and simplifying the verification process, along with communicating the associated benefits, can enhance overall customer engagement and financial performance for the bank.</a:t>
              </a:r>
              <a:endParaRPr sz="1100">
                <a:solidFill>
                  <a:schemeClr val="lt1"/>
                </a:solidFill>
                <a:latin typeface="Proxima Nova"/>
                <a:ea typeface="Proxima Nova"/>
                <a:cs typeface="Proxima Nova"/>
                <a:sym typeface="Proxima Nova"/>
              </a:endParaRPr>
            </a:p>
            <a:p>
              <a:pPr marL="0" lvl="0" indent="0" algn="l" rtl="0">
                <a:lnSpc>
                  <a:spcPct val="90000"/>
                </a:lnSpc>
                <a:spcBef>
                  <a:spcPts val="1000"/>
                </a:spcBef>
                <a:spcAft>
                  <a:spcPts val="0"/>
                </a:spcAft>
                <a:buNone/>
              </a:pPr>
              <a:endParaRPr sz="1100">
                <a:solidFill>
                  <a:schemeClr val="lt1"/>
                </a:solidFill>
                <a:latin typeface="Proxima Nova"/>
                <a:ea typeface="Proxima Nova"/>
                <a:cs typeface="Proxima Nova"/>
                <a:sym typeface="Proxima Nova"/>
              </a:endParaRPr>
            </a:p>
          </p:txBody>
        </p:sp>
      </p:grpSp>
      <p:sp>
        <p:nvSpPr>
          <p:cNvPr id="118" name="Google Shape;118;p17"/>
          <p:cNvSpPr txBox="1">
            <a:spLocks noGrp="1"/>
          </p:cNvSpPr>
          <p:nvPr>
            <p:ph type="title"/>
          </p:nvPr>
        </p:nvSpPr>
        <p:spPr>
          <a:xfrm>
            <a:off x="152400" y="238"/>
            <a:ext cx="3602700" cy="1819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Total payment for Verified status VS Non-Verified Status</a:t>
            </a:r>
            <a:r>
              <a:rPr lang="en-GB" sz="3600">
                <a:solidFill>
                  <a:srgbClr val="000000"/>
                </a:solidFill>
                <a:latin typeface="Arial"/>
                <a:ea typeface="Arial"/>
                <a:cs typeface="Arial"/>
                <a:sym typeface="Arial"/>
              </a:rPr>
              <a:t> </a:t>
            </a:r>
            <a:r>
              <a:rPr lang="en-GB"/>
              <a:t>:</a:t>
            </a:r>
            <a:endParaRPr/>
          </a:p>
        </p:txBody>
      </p:sp>
      <p:pic>
        <p:nvPicPr>
          <p:cNvPr id="119" name="Google Shape;119;p17"/>
          <p:cNvPicPr preferRelativeResize="0"/>
          <p:nvPr/>
        </p:nvPicPr>
        <p:blipFill>
          <a:blip r:embed="rId3">
            <a:alphaModFix/>
          </a:blip>
          <a:stretch>
            <a:fillRect/>
          </a:stretch>
        </p:blipFill>
        <p:spPr>
          <a:xfrm>
            <a:off x="152400" y="1972138"/>
            <a:ext cx="3963125" cy="2771652"/>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3874844" y="91700"/>
            <a:ext cx="5158800" cy="1636502"/>
            <a:chOff x="3800119" y="91725"/>
            <a:chExt cx="5158800" cy="1636502"/>
          </a:xfrm>
        </p:grpSpPr>
        <p:sp>
          <p:nvSpPr>
            <p:cNvPr id="125" name="Google Shape;125;p18"/>
            <p:cNvSpPr/>
            <p:nvPr/>
          </p:nvSpPr>
          <p:spPr>
            <a:xfrm>
              <a:off x="3800119" y="91727"/>
              <a:ext cx="5158800" cy="16365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6" name="Google Shape;126;p18"/>
            <p:cNvSpPr txBox="1"/>
            <p:nvPr/>
          </p:nvSpPr>
          <p:spPr>
            <a:xfrm>
              <a:off x="3932125" y="91725"/>
              <a:ext cx="4874100" cy="1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28" b="1">
                  <a:solidFill>
                    <a:schemeClr val="lt1"/>
                  </a:solidFill>
                  <a:latin typeface="Comfortaa"/>
                  <a:ea typeface="Comfortaa"/>
                  <a:cs typeface="Comfortaa"/>
                  <a:sym typeface="Comfortaa"/>
                </a:rPr>
                <a:t>Observation: </a:t>
              </a:r>
              <a:endParaRPr sz="1328" b="1">
                <a:solidFill>
                  <a:schemeClr val="lt1"/>
                </a:solidFill>
                <a:latin typeface="Comfortaa"/>
                <a:ea typeface="Comfortaa"/>
                <a:cs typeface="Comfortaa"/>
                <a:sym typeface="Comfortaa"/>
              </a:endParaRPr>
            </a:p>
            <a:p>
              <a:pPr marL="0" lvl="0" indent="0" algn="l" rtl="0">
                <a:lnSpc>
                  <a:spcPct val="100000"/>
                </a:lnSpc>
                <a:spcBef>
                  <a:spcPts val="1200"/>
                </a:spcBef>
                <a:spcAft>
                  <a:spcPts val="0"/>
                </a:spcAft>
                <a:buNone/>
              </a:pPr>
              <a:r>
                <a:rPr lang="en-GB" sz="1128">
                  <a:solidFill>
                    <a:schemeClr val="lt1"/>
                  </a:solidFill>
                  <a:latin typeface="Proxima Nova"/>
                  <a:ea typeface="Proxima Nova"/>
                  <a:cs typeface="Proxima Nova"/>
                  <a:sym typeface="Proxima Nova"/>
                </a:rPr>
                <a:t>Analyzing the State wise loan status chart, we notice the following trend:</a:t>
              </a: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0"/>
                </a:spcAft>
                <a:buNone/>
              </a:pPr>
              <a:endParaRPr sz="1128">
                <a:solidFill>
                  <a:schemeClr val="lt1"/>
                </a:solidFill>
                <a:latin typeface="Proxima Nova"/>
                <a:ea typeface="Proxima Nova"/>
                <a:cs typeface="Proxima Nova"/>
                <a:sym typeface="Proxima Nova"/>
              </a:endParaRPr>
            </a:p>
            <a:p>
              <a:pPr marL="0" lvl="0" indent="0" algn="l" rtl="0">
                <a:lnSpc>
                  <a:spcPct val="90000"/>
                </a:lnSpc>
                <a:spcBef>
                  <a:spcPts val="0"/>
                </a:spcBef>
                <a:spcAft>
                  <a:spcPts val="0"/>
                </a:spcAft>
                <a:buNone/>
              </a:pPr>
              <a:r>
                <a:rPr lang="en-GB" sz="1128">
                  <a:solidFill>
                    <a:schemeClr val="lt1"/>
                  </a:solidFill>
                  <a:latin typeface="Proxima Nova"/>
                  <a:ea typeface="Proxima Nova"/>
                  <a:cs typeface="Proxima Nova"/>
                  <a:sym typeface="Proxima Nova"/>
                </a:rPr>
                <a:t>•California leads with 7.10K loans, followed by New York and Florida, indicating high demand for loans in these states.</a:t>
              </a:r>
              <a:endParaRPr sz="1128">
                <a:solidFill>
                  <a:schemeClr val="lt1"/>
                </a:solidFill>
                <a:latin typeface="Proxima Nova"/>
                <a:ea typeface="Proxima Nova"/>
                <a:cs typeface="Proxima Nova"/>
                <a:sym typeface="Proxima Nova"/>
              </a:endParaRPr>
            </a:p>
            <a:p>
              <a:pPr marL="0" lvl="0" indent="0" algn="l" rtl="0">
                <a:lnSpc>
                  <a:spcPct val="90000"/>
                </a:lnSpc>
                <a:spcBef>
                  <a:spcPts val="0"/>
                </a:spcBef>
                <a:spcAft>
                  <a:spcPts val="0"/>
                </a:spcAft>
                <a:buNone/>
              </a:pPr>
              <a:r>
                <a:rPr lang="en-GB" sz="1128">
                  <a:solidFill>
                    <a:schemeClr val="lt1"/>
                  </a:solidFill>
                  <a:latin typeface="Proxima Nova"/>
                  <a:ea typeface="Proxima Nova"/>
                  <a:cs typeface="Proxima Nova"/>
                  <a:sym typeface="Proxima Nova"/>
                </a:rPr>
                <a:t>•While other states are having low loan numbers, which suggests lower demand or potential challenges.</a:t>
              </a:r>
              <a:endParaRPr sz="1600"/>
            </a:p>
            <a:p>
              <a:pPr marL="0" lvl="0" indent="0" algn="l" rtl="0">
                <a:lnSpc>
                  <a:spcPct val="100000"/>
                </a:lnSpc>
                <a:spcBef>
                  <a:spcPts val="0"/>
                </a:spcBef>
                <a:spcAft>
                  <a:spcPts val="0"/>
                </a:spcAft>
                <a:buNone/>
              </a:pP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1200"/>
                </a:spcAft>
                <a:buNone/>
              </a:pPr>
              <a:endParaRPr sz="1128">
                <a:solidFill>
                  <a:schemeClr val="lt1"/>
                </a:solidFill>
                <a:latin typeface="Proxima Nova"/>
                <a:ea typeface="Proxima Nova"/>
                <a:cs typeface="Proxima Nova"/>
                <a:sym typeface="Proxima Nova"/>
              </a:endParaRPr>
            </a:p>
          </p:txBody>
        </p:sp>
      </p:grpSp>
      <p:grpSp>
        <p:nvGrpSpPr>
          <p:cNvPr id="127" name="Google Shape;127;p18"/>
          <p:cNvGrpSpPr/>
          <p:nvPr/>
        </p:nvGrpSpPr>
        <p:grpSpPr>
          <a:xfrm>
            <a:off x="4268205" y="1878299"/>
            <a:ext cx="4765500" cy="1386900"/>
            <a:chOff x="4268205" y="1878299"/>
            <a:chExt cx="4765500" cy="1386900"/>
          </a:xfrm>
        </p:grpSpPr>
        <p:sp>
          <p:nvSpPr>
            <p:cNvPr id="128" name="Google Shape;128;p18"/>
            <p:cNvSpPr/>
            <p:nvPr/>
          </p:nvSpPr>
          <p:spPr>
            <a:xfrm>
              <a:off x="4268205" y="1878299"/>
              <a:ext cx="4765500" cy="1386900"/>
            </a:xfrm>
            <a:prstGeom prst="roundRect">
              <a:avLst>
                <a:gd name="adj" fmla="val 16667"/>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9" name="Google Shape;129;p18"/>
            <p:cNvSpPr txBox="1"/>
            <p:nvPr/>
          </p:nvSpPr>
          <p:spPr>
            <a:xfrm>
              <a:off x="4342303" y="1880633"/>
              <a:ext cx="4691400" cy="121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28" b="1">
                  <a:solidFill>
                    <a:schemeClr val="lt1"/>
                  </a:solidFill>
                  <a:latin typeface="Comfortaa"/>
                  <a:ea typeface="Comfortaa"/>
                  <a:cs typeface="Comfortaa"/>
                  <a:sym typeface="Comfortaa"/>
                </a:rPr>
                <a:t>Suggestion:</a:t>
              </a:r>
              <a:r>
                <a:rPr lang="en-GB" sz="1100">
                  <a:solidFill>
                    <a:schemeClr val="lt1"/>
                  </a:solidFill>
                  <a:latin typeface="Proxima Nova"/>
                  <a:ea typeface="Proxima Nova"/>
                  <a:cs typeface="Proxima Nova"/>
                  <a:sym typeface="Proxima Nova"/>
                </a:rPr>
                <a:t> </a:t>
              </a:r>
              <a:endParaRPr sz="1100">
                <a:solidFill>
                  <a:schemeClr val="lt1"/>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GB" sz="1100">
                  <a:solidFill>
                    <a:schemeClr val="lt1"/>
                  </a:solidFill>
                  <a:latin typeface="Proxima Nova"/>
                  <a:ea typeface="Proxima Nova"/>
                  <a:cs typeface="Proxima Nova"/>
                  <a:sym typeface="Proxima Nova"/>
                </a:rPr>
                <a:t>•Allocate more resources and marketing efforts in states like California, New York, and Florida where loan demand is high.</a:t>
              </a:r>
              <a:endParaRPr sz="1100">
                <a:solidFill>
                  <a:schemeClr val="lt1"/>
                </a:solidFill>
                <a:latin typeface="Proxima Nova"/>
                <a:ea typeface="Proxima Nova"/>
                <a:cs typeface="Proxima Nova"/>
                <a:sym typeface="Proxima Nova"/>
              </a:endParaRPr>
            </a:p>
            <a:p>
              <a:pPr marL="0" lvl="0" indent="0" algn="l" rtl="0">
                <a:lnSpc>
                  <a:spcPct val="115000"/>
                </a:lnSpc>
                <a:spcBef>
                  <a:spcPts val="0"/>
                </a:spcBef>
                <a:spcAft>
                  <a:spcPts val="0"/>
                </a:spcAft>
                <a:buNone/>
              </a:pPr>
              <a:r>
                <a:rPr lang="en-GB" sz="1100">
                  <a:solidFill>
                    <a:schemeClr val="lt1"/>
                  </a:solidFill>
                  <a:latin typeface="Proxima Nova"/>
                  <a:ea typeface="Proxima Nova"/>
                  <a:cs typeface="Proxima Nova"/>
                  <a:sym typeface="Proxima Nova"/>
                </a:rPr>
                <a:t>•Concentrate marketing efforts in states with lower loan numbers to identify opportunities for growth in these markets.</a:t>
              </a:r>
              <a:endParaRPr sz="1100">
                <a:solidFill>
                  <a:schemeClr val="lt1"/>
                </a:solidFill>
                <a:latin typeface="Proxima Nova"/>
                <a:ea typeface="Proxima Nova"/>
                <a:cs typeface="Proxima Nova"/>
                <a:sym typeface="Proxima Nova"/>
              </a:endParaRPr>
            </a:p>
            <a:p>
              <a:pPr marL="0" marR="0" lvl="0" indent="0" algn="l" rtl="0">
                <a:lnSpc>
                  <a:spcPct val="115000"/>
                </a:lnSpc>
                <a:spcBef>
                  <a:spcPts val="0"/>
                </a:spcBef>
                <a:spcAft>
                  <a:spcPts val="1200"/>
                </a:spcAft>
                <a:buNone/>
              </a:pPr>
              <a:endParaRPr sz="1100">
                <a:solidFill>
                  <a:schemeClr val="lt1"/>
                </a:solidFill>
                <a:latin typeface="Proxima Nova"/>
                <a:ea typeface="Proxima Nova"/>
                <a:cs typeface="Proxima Nova"/>
                <a:sym typeface="Proxima Nova"/>
              </a:endParaRPr>
            </a:p>
          </p:txBody>
        </p:sp>
      </p:grpSp>
      <p:grpSp>
        <p:nvGrpSpPr>
          <p:cNvPr id="130" name="Google Shape;130;p18"/>
          <p:cNvGrpSpPr/>
          <p:nvPr/>
        </p:nvGrpSpPr>
        <p:grpSpPr>
          <a:xfrm>
            <a:off x="4268150" y="3415304"/>
            <a:ext cx="4765500" cy="1475875"/>
            <a:chOff x="4267925" y="3348950"/>
            <a:chExt cx="4765500" cy="1542350"/>
          </a:xfrm>
        </p:grpSpPr>
        <p:sp>
          <p:nvSpPr>
            <p:cNvPr id="131" name="Google Shape;131;p18"/>
            <p:cNvSpPr/>
            <p:nvPr/>
          </p:nvSpPr>
          <p:spPr>
            <a:xfrm>
              <a:off x="4267925" y="3348950"/>
              <a:ext cx="4765500" cy="1542300"/>
            </a:xfrm>
            <a:prstGeom prst="roundRect">
              <a:avLst>
                <a:gd name="adj" fmla="val 16667"/>
              </a:avLst>
            </a:prstGeom>
            <a:solidFill>
              <a:srgbClr val="22957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2" name="Google Shape;132;p18"/>
            <p:cNvSpPr txBox="1"/>
            <p:nvPr/>
          </p:nvSpPr>
          <p:spPr>
            <a:xfrm>
              <a:off x="4364100" y="3349000"/>
              <a:ext cx="4669200" cy="154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28" b="1">
                  <a:solidFill>
                    <a:schemeClr val="lt1"/>
                  </a:solidFill>
                  <a:latin typeface="Comfortaa"/>
                  <a:ea typeface="Comfortaa"/>
                  <a:cs typeface="Comfortaa"/>
                  <a:sym typeface="Comfortaa"/>
                </a:rPr>
                <a:t>Conclusion: </a:t>
              </a:r>
              <a:endParaRPr sz="1100">
                <a:solidFill>
                  <a:schemeClr val="lt1"/>
                </a:solidFill>
                <a:latin typeface="Proxima Nova"/>
                <a:ea typeface="Proxima Nova"/>
                <a:cs typeface="Proxima Nova"/>
                <a:sym typeface="Proxima Nova"/>
              </a:endParaRPr>
            </a:p>
            <a:p>
              <a:pPr marL="0" lvl="0" indent="0" algn="l" rtl="0">
                <a:lnSpc>
                  <a:spcPct val="90000"/>
                </a:lnSpc>
                <a:spcBef>
                  <a:spcPts val="1200"/>
                </a:spcBef>
                <a:spcAft>
                  <a:spcPts val="0"/>
                </a:spcAft>
                <a:buNone/>
              </a:pPr>
              <a:r>
                <a:rPr lang="en-GB" sz="1100">
                  <a:solidFill>
                    <a:schemeClr val="lt1"/>
                  </a:solidFill>
                  <a:latin typeface="Proxima Nova"/>
                  <a:ea typeface="Proxima Nova"/>
                  <a:cs typeface="Proxima Nova"/>
                  <a:sym typeface="Proxima Nova"/>
                </a:rPr>
                <a:t>The state-wise loan status chart indicates that certain states like California, New York, and Florida have high loan activity, while other states show lower numbers. Customizing strategies for each state can optimize performance and better results to regional needs.</a:t>
              </a:r>
              <a:endParaRPr sz="1100">
                <a:solidFill>
                  <a:schemeClr val="lt1"/>
                </a:solidFill>
                <a:latin typeface="Proxima Nova"/>
                <a:ea typeface="Proxima Nova"/>
                <a:cs typeface="Proxima Nova"/>
                <a:sym typeface="Proxima Nova"/>
              </a:endParaRPr>
            </a:p>
            <a:p>
              <a:pPr marL="0" lvl="0" indent="0" algn="l" rtl="0">
                <a:lnSpc>
                  <a:spcPct val="90000"/>
                </a:lnSpc>
                <a:spcBef>
                  <a:spcPts val="1000"/>
                </a:spcBef>
                <a:spcAft>
                  <a:spcPts val="0"/>
                </a:spcAft>
                <a:buNone/>
              </a:pPr>
              <a:endParaRPr sz="1100">
                <a:solidFill>
                  <a:schemeClr val="lt1"/>
                </a:solidFill>
                <a:latin typeface="Proxima Nova"/>
                <a:ea typeface="Proxima Nova"/>
                <a:cs typeface="Proxima Nova"/>
                <a:sym typeface="Proxima Nova"/>
              </a:endParaRPr>
            </a:p>
            <a:p>
              <a:pPr marL="0" lvl="0" indent="0" algn="l" rtl="0">
                <a:lnSpc>
                  <a:spcPct val="90000"/>
                </a:lnSpc>
                <a:spcBef>
                  <a:spcPts val="1000"/>
                </a:spcBef>
                <a:spcAft>
                  <a:spcPts val="0"/>
                </a:spcAft>
                <a:buNone/>
              </a:pPr>
              <a:endParaRPr sz="1100">
                <a:solidFill>
                  <a:schemeClr val="lt1"/>
                </a:solidFill>
                <a:latin typeface="Proxima Nova"/>
                <a:ea typeface="Proxima Nova"/>
                <a:cs typeface="Proxima Nova"/>
                <a:sym typeface="Proxima Nova"/>
              </a:endParaRPr>
            </a:p>
          </p:txBody>
        </p:sp>
      </p:grpSp>
      <p:sp>
        <p:nvSpPr>
          <p:cNvPr id="133" name="Google Shape;133;p18"/>
          <p:cNvSpPr txBox="1">
            <a:spLocks noGrp="1"/>
          </p:cNvSpPr>
          <p:nvPr>
            <p:ph type="title"/>
          </p:nvPr>
        </p:nvSpPr>
        <p:spPr>
          <a:xfrm>
            <a:off x="152400" y="171972"/>
            <a:ext cx="3602700" cy="147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State wise loan status:</a:t>
            </a:r>
            <a:endParaRPr/>
          </a:p>
        </p:txBody>
      </p:sp>
      <p:pic>
        <p:nvPicPr>
          <p:cNvPr id="134" name="Google Shape;134;p18"/>
          <p:cNvPicPr preferRelativeResize="0"/>
          <p:nvPr/>
        </p:nvPicPr>
        <p:blipFill>
          <a:blip r:embed="rId3">
            <a:alphaModFix/>
          </a:blip>
          <a:stretch>
            <a:fillRect/>
          </a:stretch>
        </p:blipFill>
        <p:spPr>
          <a:xfrm>
            <a:off x="152400" y="1880625"/>
            <a:ext cx="3963126" cy="2460625"/>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39" name="Google Shape;139;p19"/>
          <p:cNvGrpSpPr/>
          <p:nvPr/>
        </p:nvGrpSpPr>
        <p:grpSpPr>
          <a:xfrm>
            <a:off x="3800125" y="91730"/>
            <a:ext cx="5158800" cy="1416554"/>
            <a:chOff x="3800119" y="91727"/>
            <a:chExt cx="5158800" cy="1636500"/>
          </a:xfrm>
        </p:grpSpPr>
        <p:sp>
          <p:nvSpPr>
            <p:cNvPr id="140" name="Google Shape;140;p19"/>
            <p:cNvSpPr/>
            <p:nvPr/>
          </p:nvSpPr>
          <p:spPr>
            <a:xfrm>
              <a:off x="3800119" y="91727"/>
              <a:ext cx="5158800" cy="16365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1" name="Google Shape;141;p19"/>
            <p:cNvSpPr txBox="1"/>
            <p:nvPr/>
          </p:nvSpPr>
          <p:spPr>
            <a:xfrm>
              <a:off x="3942469" y="91729"/>
              <a:ext cx="4874100" cy="127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328" b="1">
                  <a:solidFill>
                    <a:schemeClr val="lt1"/>
                  </a:solidFill>
                  <a:latin typeface="Comfortaa"/>
                  <a:ea typeface="Comfortaa"/>
                  <a:cs typeface="Comfortaa"/>
                  <a:sym typeface="Comfortaa"/>
                </a:rPr>
                <a:t>Observation: </a:t>
              </a:r>
              <a:endParaRPr sz="1328" b="1">
                <a:solidFill>
                  <a:schemeClr val="lt1"/>
                </a:solidFill>
                <a:latin typeface="Comfortaa"/>
                <a:ea typeface="Comfortaa"/>
                <a:cs typeface="Comfortaa"/>
                <a:sym typeface="Comfortaa"/>
              </a:endParaRPr>
            </a:p>
            <a:p>
              <a:pPr marL="0" lvl="0" indent="0" algn="l" rtl="0">
                <a:lnSpc>
                  <a:spcPct val="100000"/>
                </a:lnSpc>
                <a:spcBef>
                  <a:spcPts val="1200"/>
                </a:spcBef>
                <a:spcAft>
                  <a:spcPts val="0"/>
                </a:spcAft>
                <a:buNone/>
              </a:pPr>
              <a:r>
                <a:rPr lang="en-GB" sz="1128">
                  <a:solidFill>
                    <a:schemeClr val="lt1"/>
                  </a:solidFill>
                  <a:latin typeface="Proxima Nova"/>
                  <a:ea typeface="Proxima Nova"/>
                  <a:cs typeface="Proxima Nova"/>
                  <a:sym typeface="Proxima Nova"/>
                </a:rPr>
                <a:t>Looking at the data for bank loan last payment date, here's a simple observation:</a:t>
              </a: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0"/>
                </a:spcAft>
                <a:buNone/>
              </a:pP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0"/>
                </a:spcAft>
                <a:buNone/>
              </a:pPr>
              <a:r>
                <a:rPr lang="en-GB" sz="1128">
                  <a:solidFill>
                    <a:schemeClr val="lt1"/>
                  </a:solidFill>
                  <a:latin typeface="Proxima Nova"/>
                  <a:ea typeface="Proxima Nova"/>
                  <a:cs typeface="Proxima Nova"/>
                  <a:sym typeface="Proxima Nova"/>
                </a:rPr>
                <a:t>Renters have the highest number of last payments, followed by mortgage holders and individuals who fully own their homes.</a:t>
              </a:r>
              <a:endParaRPr sz="1128">
                <a:solidFill>
                  <a:schemeClr val="lt1"/>
                </a:solidFill>
                <a:latin typeface="Proxima Nova"/>
                <a:ea typeface="Proxima Nova"/>
                <a:cs typeface="Proxima Nova"/>
                <a:sym typeface="Proxima Nova"/>
              </a:endParaRPr>
            </a:p>
            <a:p>
              <a:pPr marL="0" lvl="0" indent="0" algn="l" rtl="0">
                <a:lnSpc>
                  <a:spcPct val="100000"/>
                </a:lnSpc>
                <a:spcBef>
                  <a:spcPts val="0"/>
                </a:spcBef>
                <a:spcAft>
                  <a:spcPts val="1200"/>
                </a:spcAft>
                <a:buNone/>
              </a:pPr>
              <a:endParaRPr sz="1128">
                <a:solidFill>
                  <a:schemeClr val="lt1"/>
                </a:solidFill>
                <a:latin typeface="Proxima Nova"/>
                <a:ea typeface="Proxima Nova"/>
                <a:cs typeface="Proxima Nova"/>
                <a:sym typeface="Proxima Nova"/>
              </a:endParaRPr>
            </a:p>
          </p:txBody>
        </p:sp>
      </p:grpSp>
      <p:grpSp>
        <p:nvGrpSpPr>
          <p:cNvPr id="142" name="Google Shape;142;p19"/>
          <p:cNvGrpSpPr/>
          <p:nvPr/>
        </p:nvGrpSpPr>
        <p:grpSpPr>
          <a:xfrm>
            <a:off x="4268200" y="1638372"/>
            <a:ext cx="4765500" cy="1738479"/>
            <a:chOff x="4268205" y="1878299"/>
            <a:chExt cx="4765500" cy="1386900"/>
          </a:xfrm>
        </p:grpSpPr>
        <p:sp>
          <p:nvSpPr>
            <p:cNvPr id="143" name="Google Shape;143;p19"/>
            <p:cNvSpPr/>
            <p:nvPr/>
          </p:nvSpPr>
          <p:spPr>
            <a:xfrm>
              <a:off x="4268205" y="1878299"/>
              <a:ext cx="4765500" cy="1386900"/>
            </a:xfrm>
            <a:prstGeom prst="roundRect">
              <a:avLst>
                <a:gd name="adj" fmla="val 16667"/>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4" name="Google Shape;144;p19"/>
            <p:cNvSpPr txBox="1"/>
            <p:nvPr/>
          </p:nvSpPr>
          <p:spPr>
            <a:xfrm>
              <a:off x="4305255" y="1878301"/>
              <a:ext cx="4691400" cy="133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328" b="1">
                  <a:solidFill>
                    <a:schemeClr val="lt1"/>
                  </a:solidFill>
                  <a:latin typeface="Comfortaa"/>
                  <a:ea typeface="Comfortaa"/>
                  <a:cs typeface="Comfortaa"/>
                  <a:sym typeface="Comfortaa"/>
                </a:rPr>
                <a:t>Suggestion:</a:t>
              </a:r>
              <a:r>
                <a:rPr lang="en-GB" sz="1100">
                  <a:solidFill>
                    <a:schemeClr val="lt1"/>
                  </a:solidFill>
                  <a:latin typeface="Proxima Nova"/>
                  <a:ea typeface="Proxima Nova"/>
                  <a:cs typeface="Proxima Nova"/>
                  <a:sym typeface="Proxima Nova"/>
                </a:rPr>
                <a:t> </a:t>
              </a:r>
              <a:endParaRPr sz="1100">
                <a:solidFill>
                  <a:schemeClr val="lt1"/>
                </a:solidFill>
                <a:latin typeface="Proxima Nova"/>
                <a:ea typeface="Proxima Nova"/>
                <a:cs typeface="Proxima Nova"/>
                <a:sym typeface="Proxima Nova"/>
              </a:endParaRPr>
            </a:p>
            <a:p>
              <a:pPr marL="0" lvl="0" indent="0" algn="l" rtl="0">
                <a:lnSpc>
                  <a:spcPct val="100000"/>
                </a:lnSpc>
                <a:spcBef>
                  <a:spcPts val="1200"/>
                </a:spcBef>
                <a:spcAft>
                  <a:spcPts val="0"/>
                </a:spcAft>
                <a:buNone/>
              </a:pPr>
              <a:r>
                <a:rPr lang="en-GB" sz="1100">
                  <a:solidFill>
                    <a:schemeClr val="lt1"/>
                  </a:solidFill>
                  <a:latin typeface="Proxima Nova"/>
                  <a:ea typeface="Proxima Nova"/>
                  <a:cs typeface="Proxima Nova"/>
                  <a:sym typeface="Proxima Nova"/>
                </a:rPr>
                <a:t>1. Recognizing</a:t>
              </a:r>
              <a:r>
                <a:rPr lang="en-GB" sz="1800"/>
                <a:t> </a:t>
              </a:r>
              <a:r>
                <a:rPr lang="en-GB" sz="1100">
                  <a:solidFill>
                    <a:schemeClr val="lt1"/>
                  </a:solidFill>
                  <a:latin typeface="Proxima Nova"/>
                  <a:ea typeface="Proxima Nova"/>
                  <a:cs typeface="Proxima Nova"/>
                  <a:sym typeface="Proxima Nova"/>
                </a:rPr>
                <a:t>the high number of renters and mortgage, the bank could offer targeted support or resources to assist this group in managing their finances and loan obligations effectively. </a:t>
              </a:r>
              <a:endParaRPr sz="1100">
                <a:solidFill>
                  <a:schemeClr val="lt1"/>
                </a:solidFill>
                <a:latin typeface="Proxima Nova"/>
                <a:ea typeface="Proxima Nova"/>
                <a:cs typeface="Proxima Nova"/>
                <a:sym typeface="Proxima Nova"/>
              </a:endParaRPr>
            </a:p>
            <a:p>
              <a:pPr marL="0" lvl="0" indent="0" algn="l" rtl="0">
                <a:lnSpc>
                  <a:spcPct val="115000"/>
                </a:lnSpc>
                <a:spcBef>
                  <a:spcPts val="0"/>
                </a:spcBef>
                <a:spcAft>
                  <a:spcPts val="0"/>
                </a:spcAft>
                <a:buNone/>
              </a:pPr>
              <a:r>
                <a:rPr lang="en-GB" sz="1100">
                  <a:solidFill>
                    <a:schemeClr val="lt1"/>
                  </a:solidFill>
                  <a:latin typeface="Proxima Nova"/>
                  <a:ea typeface="Proxima Nova"/>
                  <a:cs typeface="Proxima Nova"/>
                  <a:sym typeface="Proxima Nova"/>
                </a:rPr>
                <a:t>2. For individuals who own their homes outright, the bank could introduce services or products that acknowledge their specific financial circumstances.</a:t>
              </a:r>
              <a:endParaRPr sz="1100">
                <a:solidFill>
                  <a:schemeClr val="lt1"/>
                </a:solidFill>
                <a:latin typeface="Proxima Nova"/>
                <a:ea typeface="Proxima Nova"/>
                <a:cs typeface="Proxima Nova"/>
                <a:sym typeface="Proxima Nova"/>
              </a:endParaRPr>
            </a:p>
            <a:p>
              <a:pPr marL="0" lvl="0" indent="0" algn="l" rtl="0">
                <a:lnSpc>
                  <a:spcPct val="115000"/>
                </a:lnSpc>
                <a:spcBef>
                  <a:spcPts val="0"/>
                </a:spcBef>
                <a:spcAft>
                  <a:spcPts val="1200"/>
                </a:spcAft>
                <a:buNone/>
              </a:pPr>
              <a:endParaRPr sz="1100">
                <a:solidFill>
                  <a:schemeClr val="lt1"/>
                </a:solidFill>
                <a:latin typeface="Proxima Nova"/>
                <a:ea typeface="Proxima Nova"/>
                <a:cs typeface="Proxima Nova"/>
                <a:sym typeface="Proxima Nova"/>
              </a:endParaRPr>
            </a:p>
          </p:txBody>
        </p:sp>
      </p:grpSp>
      <p:grpSp>
        <p:nvGrpSpPr>
          <p:cNvPr id="145" name="Google Shape;145;p19"/>
          <p:cNvGrpSpPr/>
          <p:nvPr/>
        </p:nvGrpSpPr>
        <p:grpSpPr>
          <a:xfrm>
            <a:off x="4268200" y="3477838"/>
            <a:ext cx="4765500" cy="1495793"/>
            <a:chOff x="4267925" y="3328085"/>
            <a:chExt cx="4765500" cy="1563165"/>
          </a:xfrm>
        </p:grpSpPr>
        <p:sp>
          <p:nvSpPr>
            <p:cNvPr id="146" name="Google Shape;146;p19"/>
            <p:cNvSpPr/>
            <p:nvPr/>
          </p:nvSpPr>
          <p:spPr>
            <a:xfrm>
              <a:off x="4267925" y="3348950"/>
              <a:ext cx="4765500" cy="1542300"/>
            </a:xfrm>
            <a:prstGeom prst="roundRect">
              <a:avLst>
                <a:gd name="adj" fmla="val 16667"/>
              </a:avLst>
            </a:prstGeom>
            <a:solidFill>
              <a:srgbClr val="22957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7" name="Google Shape;147;p19"/>
            <p:cNvSpPr txBox="1"/>
            <p:nvPr/>
          </p:nvSpPr>
          <p:spPr>
            <a:xfrm>
              <a:off x="4316125" y="3328085"/>
              <a:ext cx="4669200" cy="136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328" b="1">
                  <a:solidFill>
                    <a:schemeClr val="lt1"/>
                  </a:solidFill>
                  <a:latin typeface="Comfortaa"/>
                  <a:ea typeface="Comfortaa"/>
                  <a:cs typeface="Comfortaa"/>
                  <a:sym typeface="Comfortaa"/>
                </a:rPr>
                <a:t>Conclusion: </a:t>
              </a:r>
              <a:endParaRPr sz="1100">
                <a:solidFill>
                  <a:schemeClr val="lt1"/>
                </a:solidFill>
                <a:latin typeface="Proxima Nova"/>
                <a:ea typeface="Proxima Nova"/>
                <a:cs typeface="Proxima Nova"/>
                <a:sym typeface="Proxima Nova"/>
              </a:endParaRPr>
            </a:p>
            <a:p>
              <a:pPr marL="0" lvl="0" indent="0" algn="l" rtl="0">
                <a:lnSpc>
                  <a:spcPct val="100000"/>
                </a:lnSpc>
                <a:spcBef>
                  <a:spcPts val="1200"/>
                </a:spcBef>
                <a:spcAft>
                  <a:spcPts val="0"/>
                </a:spcAft>
                <a:buNone/>
              </a:pPr>
              <a:r>
                <a:rPr lang="en-GB" sz="1100">
                  <a:solidFill>
                    <a:schemeClr val="lt1"/>
                  </a:solidFill>
                  <a:latin typeface="Proxima Nova"/>
                  <a:ea typeface="Proxima Nova"/>
                  <a:cs typeface="Proxima Nova"/>
                  <a:sym typeface="Proxima Nova"/>
                </a:rPr>
                <a:t>The following chart indicates that renters are the largest group making last payments on their bank loans, followed closely by mortgage holders. The bank can enhance its services by understanding and addressing the distinct needs of these groups, offering support to both renters and homeowners, and providing resources to facilitate successful loan repayments.</a:t>
              </a:r>
              <a:endParaRPr sz="1100">
                <a:solidFill>
                  <a:schemeClr val="lt1"/>
                </a:solidFill>
                <a:latin typeface="Proxima Nova"/>
                <a:ea typeface="Proxima Nova"/>
                <a:cs typeface="Proxima Nova"/>
                <a:sym typeface="Proxima Nova"/>
              </a:endParaRPr>
            </a:p>
            <a:p>
              <a:pPr marL="0" lvl="0" indent="0" algn="l" rtl="0">
                <a:lnSpc>
                  <a:spcPct val="90000"/>
                </a:lnSpc>
                <a:spcBef>
                  <a:spcPts val="1000"/>
                </a:spcBef>
                <a:spcAft>
                  <a:spcPts val="0"/>
                </a:spcAft>
                <a:buNone/>
              </a:pPr>
              <a:endParaRPr sz="1100">
                <a:solidFill>
                  <a:schemeClr val="lt1"/>
                </a:solidFill>
                <a:latin typeface="Proxima Nova"/>
                <a:ea typeface="Proxima Nova"/>
                <a:cs typeface="Proxima Nova"/>
                <a:sym typeface="Proxima Nova"/>
              </a:endParaRPr>
            </a:p>
            <a:p>
              <a:pPr marL="0" lvl="0" indent="0" algn="l" rtl="0">
                <a:lnSpc>
                  <a:spcPct val="90000"/>
                </a:lnSpc>
                <a:spcBef>
                  <a:spcPts val="1000"/>
                </a:spcBef>
                <a:spcAft>
                  <a:spcPts val="0"/>
                </a:spcAft>
                <a:buNone/>
              </a:pPr>
              <a:endParaRPr sz="1100">
                <a:solidFill>
                  <a:schemeClr val="lt1"/>
                </a:solidFill>
                <a:latin typeface="Proxima Nova"/>
                <a:ea typeface="Proxima Nova"/>
                <a:cs typeface="Proxima Nova"/>
                <a:sym typeface="Proxima Nova"/>
              </a:endParaRPr>
            </a:p>
          </p:txBody>
        </p:sp>
      </p:grpSp>
      <p:sp>
        <p:nvSpPr>
          <p:cNvPr id="148" name="Google Shape;148;p19"/>
          <p:cNvSpPr txBox="1">
            <a:spLocks noGrp="1"/>
          </p:cNvSpPr>
          <p:nvPr>
            <p:ph type="title"/>
          </p:nvPr>
        </p:nvSpPr>
        <p:spPr>
          <a:xfrm>
            <a:off x="152400" y="135373"/>
            <a:ext cx="3602700" cy="154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Home Ownership VS Last Payment date:</a:t>
            </a:r>
            <a:endParaRPr/>
          </a:p>
        </p:txBody>
      </p:sp>
      <p:pic>
        <p:nvPicPr>
          <p:cNvPr id="149" name="Google Shape;149;p19"/>
          <p:cNvPicPr preferRelativeResize="0"/>
          <p:nvPr/>
        </p:nvPicPr>
        <p:blipFill>
          <a:blip r:embed="rId3">
            <a:alphaModFix/>
          </a:blip>
          <a:stretch>
            <a:fillRect/>
          </a:stretch>
        </p:blipFill>
        <p:spPr>
          <a:xfrm>
            <a:off x="152400" y="1972138"/>
            <a:ext cx="3963125" cy="2181384"/>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Conclusion:</a:t>
            </a:r>
            <a:endParaRPr dirty="0"/>
          </a:p>
        </p:txBody>
      </p:sp>
      <p:sp>
        <p:nvSpPr>
          <p:cNvPr id="155" name="Google Shape;155;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r>
              <a:rPr lang="en-US" dirty="0" smtClean="0"/>
              <a:t>Through </a:t>
            </a:r>
            <a:r>
              <a:rPr lang="en-US" dirty="0"/>
              <a:t>the combined use of Excel, SQL, Power BI, and Tableau, this project has provided a comprehensive understanding of the data. </a:t>
            </a:r>
            <a:endParaRPr lang="en-US" dirty="0" smtClean="0"/>
          </a:p>
          <a:p>
            <a:pPr marL="114300" indent="0">
              <a:buNone/>
            </a:pPr>
            <a:endParaRPr lang="en-US" dirty="0"/>
          </a:p>
          <a:p>
            <a:r>
              <a:rPr lang="en-US" dirty="0"/>
              <a:t>This integrated analysis equips the bank with a clearer understanding of its loan dynamics, enabling strategic adjustments to optimize loan management, minimize risks, and improve overall customer </a:t>
            </a:r>
            <a:r>
              <a:rPr lang="en-US" dirty="0" smtClean="0"/>
              <a:t>satisfaction.</a:t>
            </a:r>
          </a:p>
          <a:p>
            <a:pPr marL="114300" indent="0">
              <a:buNone/>
            </a:pPr>
            <a:r>
              <a:rPr lang="en-US" dirty="0" smtClean="0"/>
              <a:t> </a:t>
            </a:r>
            <a:endParaRPr lang="en-US" dirty="0"/>
          </a:p>
          <a:p>
            <a:r>
              <a:rPr lang="en-US" dirty="0"/>
              <a:t>Overall reports not only facilitated a more profound comprehension of the data but has also provided actionable insights for informed decision-making.</a:t>
            </a:r>
            <a:endParaRPr lang="en-IN" dirty="0"/>
          </a:p>
          <a:p>
            <a:pPr marL="0" lvl="0" indent="0" algn="l" rtl="0">
              <a:spcBef>
                <a:spcPts val="0"/>
              </a:spcBef>
              <a:spcAft>
                <a:spcPts val="1200"/>
              </a:spcAft>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0752"/>
            <a:ext cx="8520600" cy="580887"/>
          </a:xfrm>
        </p:spPr>
        <p:txBody>
          <a:bodyPr>
            <a:normAutofit fontScale="90000"/>
          </a:bodyPr>
          <a:lstStyle/>
          <a:p>
            <a:pPr algn="ctr"/>
            <a:r>
              <a:rPr lang="en-US" dirty="0" smtClean="0"/>
              <a:t>Dashboard in Tableau</a:t>
            </a: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68"/>
          <a:stretch/>
        </p:blipFill>
        <p:spPr>
          <a:xfrm>
            <a:off x="0" y="661638"/>
            <a:ext cx="9144000" cy="4371279"/>
          </a:xfrm>
          <a:prstGeom prst="rect">
            <a:avLst/>
          </a:prstGeom>
        </p:spPr>
      </p:pic>
    </p:spTree>
    <p:extLst>
      <p:ext uri="{BB962C8B-B14F-4D97-AF65-F5344CB8AC3E}">
        <p14:creationId xmlns:p14="http://schemas.microsoft.com/office/powerpoint/2010/main" val="127004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1006</Words>
  <Application>Microsoft Office PowerPoint</Application>
  <PresentationFormat>On-screen Show (16:9)</PresentationFormat>
  <Paragraphs>65</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PT Sans Narrow</vt:lpstr>
      <vt:lpstr>Open Sans</vt:lpstr>
      <vt:lpstr>Roboto</vt:lpstr>
      <vt:lpstr>Arial</vt:lpstr>
      <vt:lpstr>Comfortaa</vt:lpstr>
      <vt:lpstr>Proxima Nova</vt:lpstr>
      <vt:lpstr>Tropic</vt:lpstr>
      <vt:lpstr>Bank Loan of Customers Analysis</vt:lpstr>
      <vt:lpstr>Introduction</vt:lpstr>
      <vt:lpstr>Year wise Loan Amount:</vt:lpstr>
      <vt:lpstr>Grade and Sub-Grade wise revolving balance :</vt:lpstr>
      <vt:lpstr>Total payment for Verified status VS Non-Verified Status :</vt:lpstr>
      <vt:lpstr>State wise loan status:</vt:lpstr>
      <vt:lpstr>Home Ownership VS Last Payment date:</vt:lpstr>
      <vt:lpstr>Conclusion:</vt:lpstr>
      <vt:lpstr>Dashboard in Tableau</vt:lpstr>
      <vt:lpstr>Dashboard in Power BI</vt:lpstr>
      <vt:lpstr>Dashboard in Excel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 Analysis</dc:title>
  <cp:lastModifiedBy>dell</cp:lastModifiedBy>
  <cp:revision>6</cp:revision>
  <dcterms:modified xsi:type="dcterms:W3CDTF">2024-01-07T14:04:07Z</dcterms:modified>
</cp:coreProperties>
</file>