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9" r:id="rId6"/>
    <p:sldId id="270" r:id="rId7"/>
    <p:sldId id="261" r:id="rId8"/>
    <p:sldId id="273" r:id="rId9"/>
    <p:sldId id="272" r:id="rId10"/>
    <p:sldId id="262" r:id="rId11"/>
    <p:sldId id="276" r:id="rId12"/>
    <p:sldId id="283" r:id="rId13"/>
    <p:sldId id="284" r:id="rId14"/>
    <p:sldId id="285" r:id="rId15"/>
    <p:sldId id="275" r:id="rId16"/>
    <p:sldId id="274" r:id="rId17"/>
    <p:sldId id="309" r:id="rId18"/>
    <p:sldId id="259" r:id="rId19"/>
    <p:sldId id="277" r:id="rId20"/>
    <p:sldId id="278" r:id="rId21"/>
    <p:sldId id="263" r:id="rId22"/>
    <p:sldId id="281" r:id="rId23"/>
    <p:sldId id="279" r:id="rId24"/>
    <p:sldId id="280" r:id="rId25"/>
    <p:sldId id="282" r:id="rId26"/>
    <p:sldId id="264" r:id="rId27"/>
    <p:sldId id="286" r:id="rId28"/>
    <p:sldId id="287" r:id="rId29"/>
    <p:sldId id="288" r:id="rId30"/>
    <p:sldId id="292" r:id="rId31"/>
    <p:sldId id="291" r:id="rId32"/>
    <p:sldId id="290" r:id="rId33"/>
    <p:sldId id="289" r:id="rId34"/>
    <p:sldId id="265" r:id="rId35"/>
    <p:sldId id="296" r:id="rId36"/>
    <p:sldId id="295" r:id="rId37"/>
    <p:sldId id="294" r:id="rId38"/>
    <p:sldId id="293" r:id="rId39"/>
    <p:sldId id="300" r:id="rId40"/>
    <p:sldId id="266" r:id="rId41"/>
    <p:sldId id="299" r:id="rId42"/>
    <p:sldId id="298" r:id="rId43"/>
    <p:sldId id="301" r:id="rId44"/>
    <p:sldId id="297" r:id="rId45"/>
    <p:sldId id="304" r:id="rId46"/>
    <p:sldId id="303" r:id="rId47"/>
    <p:sldId id="305" r:id="rId48"/>
    <p:sldId id="306" r:id="rId49"/>
    <p:sldId id="307" r:id="rId50"/>
    <p:sldId id="308" r:id="rId5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14/09/2021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238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14/09/2021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32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14/09/2021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86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14/09/2021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152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14/09/2021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233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14/09/2021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94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14/09/2021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91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14/09/2021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65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14/09/2021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902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14/09/2021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994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14/09/2021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685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5D6BC-6E5B-4BFD-8F00-8E4C743243BE}" type="datetimeFigureOut">
              <a:rPr lang="fr-FR" smtClean="0"/>
              <a:t>14/09/2021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536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4FC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Le développement de l’enfant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l’enfance à la puberté</a:t>
            </a:r>
          </a:p>
          <a:p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3" y="4390192"/>
            <a:ext cx="6722772" cy="1919366"/>
          </a:xfrm>
          <a:prstGeom prst="rect">
            <a:avLst/>
          </a:prstGeom>
        </p:spPr>
      </p:pic>
      <p:pic>
        <p:nvPicPr>
          <p:cNvPr id="1026" name="Picture 2" descr="Free compétences | defi-metiers.f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54" y="3451314"/>
            <a:ext cx="2052738" cy="285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33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pPr algn="just"/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L’enfance, de 4 à 7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L’enfant entre dans l’âge du merveilleux, où tout est magique, il aime s’inventer des ______, se doter de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___________.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se détache du monde des adultes et entre en compétition avec ses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parents.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aime alterner avec des activités _______ et ________ avec d’autres enfants de même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âge.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y a peu de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différences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entre le comportement des ______ et des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________.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9" y="3928056"/>
            <a:ext cx="7762920" cy="2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L’enfance, de 4 à 7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L’enfant entre dans l’âge du merveilleux, où tout est magique, il aime s’inventer des histoires, se doter de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___________.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se détache du monde des adultes et entre en compétition avec ses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parents.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aime alterner avec des activités _______ et ________ avec d’autres enfants de même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âge.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y a peu de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différences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entre le comportement des ______ et des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________.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9" y="3928056"/>
            <a:ext cx="7762920" cy="2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8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L’enfance, de 4 à 7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L’enfant entre dans l’âge du merveilleux, où tout est magique, il aime s’inventer des histoires, se doter de pouvoirs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magiques.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se détache du monde des adultes et entre en compétition avec ses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parents.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aime alterner avec des activités _______ et ________ avec d’autres enfants de même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âge.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y a peu de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différences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entre le comportement des ______ et des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________.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9" y="3928056"/>
            <a:ext cx="7762920" cy="2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48747"/>
            <a:ext cx="10515600" cy="1325563"/>
          </a:xfrm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L’enfance, de 4 à 7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L’enfant entre dans l’âge du merveilleux, où tout est magique, il aime s’inventer des histoires, se doter de pouvoirs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magiques.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se détache du monde des adultes et entre en compétition avec ses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parents.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aime alterner avec des activités solitaires et ________ avec d’autres enfants de même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âge.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y a peu de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différences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entre le comportement des ______ et des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________.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9" y="3928056"/>
            <a:ext cx="7762920" cy="2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4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L’enfance, de 4 à 7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L’enfant</a:t>
            </a:r>
            <a:r>
              <a:rPr lang="fr-FR" sz="2000" dirty="0" smtClean="0">
                <a:latin typeface="Comic Sans MS" panose="030F0702030302020204" pitchFamily="66" charset="0"/>
              </a:rPr>
              <a:t> entre dans l’âge du merveilleux, où tout est magique, il aime s’inventer des histoires, se doter de pouvoirs </a:t>
            </a:r>
            <a:r>
              <a:rPr lang="fr-FR" sz="2000" dirty="0" smtClean="0">
                <a:latin typeface="Comic Sans MS" panose="030F0702030302020204" pitchFamily="66" charset="0"/>
              </a:rPr>
              <a:t>magiques.</a:t>
            </a:r>
            <a:endParaRPr lang="fr-FR" sz="2000" dirty="0" smtClean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se détache du monde des adultes et entre en compétition avec ses </a:t>
            </a:r>
            <a:r>
              <a:rPr lang="fr-FR" sz="2000" dirty="0" smtClean="0">
                <a:latin typeface="Comic Sans MS" panose="030F0702030302020204" pitchFamily="66" charset="0"/>
              </a:rPr>
              <a:t>parents.</a:t>
            </a:r>
            <a:endParaRPr lang="fr-FR" sz="2000" dirty="0" smtClean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aime alterner avec des activités solitaires et partagées avec d’autres enfants de même </a:t>
            </a:r>
            <a:r>
              <a:rPr lang="fr-FR" sz="2000" dirty="0" smtClean="0">
                <a:latin typeface="Comic Sans MS" panose="030F0702030302020204" pitchFamily="66" charset="0"/>
              </a:rPr>
              <a:t>âge.</a:t>
            </a:r>
            <a:endParaRPr lang="fr-FR" sz="2000" dirty="0" smtClean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y a peu de </a:t>
            </a:r>
            <a:r>
              <a:rPr lang="fr-FR" sz="2000" dirty="0" smtClean="0">
                <a:latin typeface="Comic Sans MS" panose="030F0702030302020204" pitchFamily="66" charset="0"/>
              </a:rPr>
              <a:t>différences </a:t>
            </a:r>
            <a:r>
              <a:rPr lang="fr-FR" sz="2000" dirty="0" smtClean="0">
                <a:latin typeface="Comic Sans MS" panose="030F0702030302020204" pitchFamily="66" charset="0"/>
              </a:rPr>
              <a:t>entre le comportement des ______ et des </a:t>
            </a:r>
            <a:r>
              <a:rPr lang="fr-FR" sz="2000" dirty="0" smtClean="0">
                <a:latin typeface="Comic Sans MS" panose="030F0702030302020204" pitchFamily="66" charset="0"/>
              </a:rPr>
              <a:t>_______.</a:t>
            </a:r>
            <a:endParaRPr lang="fr-FR" sz="20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9" y="3928056"/>
            <a:ext cx="7762920" cy="2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L’enfance, de 4 à 7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L’enfant entre dans l’âge du merveilleux, où tout est magique, il aime s’inventer des histoires, se doter de pouvoirs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magiques.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se détache du monde des adultes et entre en compétition avec ses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parents.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aime alterner avec des activités solitaires et partagées avec d’autres enfants de même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âge.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y a peu de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différences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entre le comportement des filles et des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_______.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9" y="3928056"/>
            <a:ext cx="7762920" cy="2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5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L’enfance, de 4 à 7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L’enfant entre dans l’âge du merveilleux, où tout est magique, il aime s’inventer des histoires, se doter de pouvoirs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magiques.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se détache du monde des adultes et entre en compétition avec ses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parents.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aime alterner avec des activités solitaires et partagées avec d’autres enfants de même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âge.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y a peu de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différences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entre le comportement des filles et des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garçons.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9" y="3928056"/>
            <a:ext cx="7762920" cy="2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La grande enfance, de 7 </a:t>
            </a:r>
            <a:r>
              <a:rPr lang="fr-FR" smtClean="0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à </a:t>
            </a:r>
            <a:r>
              <a:rPr lang="fr-FR" smtClean="0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plus de 12 ans… </a:t>
            </a:r>
            <a:endParaRPr lang="fr-FR" dirty="0"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fr-FR" sz="6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POUR APPROFONDIR</a:t>
            </a:r>
            <a:endParaRPr lang="fr-FR" sz="6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0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La grande enfance, de 7 à 12 ans… </a:t>
            </a:r>
            <a:endParaRPr lang="fr-FR" dirty="0"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 corps du grand enfant gagne en _____ et en ______, le thorax a tendance à prédominer sur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l’abdomen.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C’est une période d’épanouissement de tous les gestes naturels, les mouvements deviennent précis et l’équilibre s’affermit (ski, patinage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749" y="3541689"/>
            <a:ext cx="5318975" cy="263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58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La grande enfance, de 7 à 12 ans… </a:t>
            </a:r>
            <a:endParaRPr lang="fr-FR" dirty="0"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 corps du grand enfant gagne en taille et en _____, le thorax a tendance à prédominer sur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l’abdomen.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C’est une période d’épanouissement de tous les gestes naturels, les mouvements deviennent précis et l’équilibre s’affermit (ski, patinage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749" y="3541689"/>
            <a:ext cx="5318975" cy="263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2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Le développement de l’enfant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L’enfant traverse plusieurs phases de développement lorsqu’il grandit,</a:t>
            </a:r>
          </a:p>
          <a:p>
            <a:pPr marL="0" indent="0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l’enfance à la puberté… De 4 à plus de 12 ans…</a:t>
            </a:r>
          </a:p>
          <a:p>
            <a:pPr marL="0" indent="0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L’enfant se métamorphose, tant au niveau physique que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physiologique.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évolue morphologiquement, psychologiquement et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socialement.</a:t>
            </a: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197" y="3459851"/>
            <a:ext cx="2953945" cy="33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5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La grande enfance, de 7 à 12 ans… </a:t>
            </a:r>
            <a:endParaRPr lang="fr-FR" dirty="0"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 corps du grand enfant gagne en taille et en poids, le thorax a tendance à prédominer sur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l’abdomen.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C’est une période d’épanouissement de tous les gestes naturels, les mouvements deviennent précis et l’équilibre s’affermit (ski, patinage)</a:t>
            </a:r>
          </a:p>
          <a:p>
            <a:pPr marL="0" indent="0">
              <a:buNone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749" y="3541689"/>
            <a:ext cx="5318975" cy="263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2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grande enfance, de 7 à 12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Au niveau psychologique, l’enfant essaye des formulations critiques, il se montre plus disponible face à l’adulte, mais il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continue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développer un besoin d’______________ et d’_______ propre à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lui.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C’est l’âge de la découverte des ____________ avec l’apparition du désir de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____________.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7" y="3828580"/>
            <a:ext cx="4231245" cy="25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78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grande enfance, de 7 à 12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Au niveau psychologique, l’enfant essaye des formulations critiques, il se montre plus disponible face à l’adulte, mais il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continue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développer un besoin d’indépendance et d’________ propre à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lui.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C’est l’âge de la découverte des ____________ avec l’apparition du désir de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____________.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7" y="3828580"/>
            <a:ext cx="4231245" cy="25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5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grande enfance, de 7 à 12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Au niveau psychologique, l’enfant essaye des formulations critiques, il se montre plus disponible face à l’adulte, mais il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continue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développer un besoin d’indépendance et d’initiative propre à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lui.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C’est l’âge de la découverte des ____________ avec l’apparition du désir de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____________.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7" y="3828580"/>
            <a:ext cx="4231245" cy="25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6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grande enfance, de 7 à 12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Au niveau psychologique, l’enfant essaye des formulations critiques, il se montre plus disponible face à l’adulte, mais il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continue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développer un besoin d’indépendance et d’initiative propre à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lui.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C’est l’âge de la découverte des règles du jeu avec l’apparition du désir de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____________.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7" y="3828580"/>
            <a:ext cx="4231245" cy="25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0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grande enfance, de 7 à 12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 smtClean="0"/>
              <a:t>Au niveau psychologique, l’enfant essaye des formulations critiques, il se montre plus disponible face à l’adulte, mais il </a:t>
            </a:r>
            <a:r>
              <a:rPr lang="fr-FR" sz="2400" dirty="0" smtClean="0"/>
              <a:t>continue </a:t>
            </a:r>
            <a:r>
              <a:rPr lang="fr-FR" sz="2400" dirty="0" smtClean="0"/>
              <a:t>de développer un besoin d’indépendance et d’initiative propre à </a:t>
            </a:r>
            <a:r>
              <a:rPr lang="fr-FR" sz="2400" dirty="0" smtClean="0"/>
              <a:t>lui.</a:t>
            </a:r>
            <a:endParaRPr lang="fr-FR" sz="2400" dirty="0" smtClean="0"/>
          </a:p>
          <a:p>
            <a:pPr marL="0" indent="0" algn="just">
              <a:buNone/>
            </a:pPr>
            <a:r>
              <a:rPr lang="fr-FR" sz="2400" dirty="0" smtClean="0"/>
              <a:t>C’est l’âge de la découverte des règles du jeu avec l’apparition du désir de </a:t>
            </a:r>
            <a:r>
              <a:rPr lang="fr-FR" sz="2400" dirty="0" smtClean="0"/>
              <a:t>compétition.</a:t>
            </a:r>
            <a:endParaRPr lang="fr-FR" sz="2400" dirty="0" smtClean="0"/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7" y="3828580"/>
            <a:ext cx="4231245" cy="25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grande enfance, de 7 à 12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Ainsi, il va trouver un _________ entre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l’interaction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avec sa famille et l’extérieur du cercle familiale, mais il revendique malgré tout une certaine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_______.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Et c’est aussi le début de la __________ entre filles et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garçons.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84" y="3541690"/>
            <a:ext cx="5795492" cy="331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87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grande enfance, de 7 à 12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Ainsi, il va trouver un équilibre entre l’interaction avec sa famille et l’extérieur du cercle familiale, mais il revendique malgré tout une certaine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_______.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Et c’est aussi le début de la __________ entre filles et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garçons.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84" y="3541690"/>
            <a:ext cx="5795492" cy="331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6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grande enfance, de 7 à 12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Ainsi, il va trouver un équilibre entre l’interaction avec sa famille et l’extérieur du cercle familiale, mais il revendique malgré tout une certaine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liberté.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Et c’est aussi le début de la __________ entre filles et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garçons.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84" y="3541690"/>
            <a:ext cx="5795492" cy="331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grande enfance, de 7 à 12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Ainsi, il va trouver un équilibre entre l’interaction avec sa famille et l’extérieur du cercle familiale, mais il revendique malgré tout une certaine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liberté.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Et c’est aussi le début de la ségrégation entre filles et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garçons.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84" y="3541690"/>
            <a:ext cx="5795492" cy="331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L’enfance, de 4 à 7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Le corps de l’enfant subit un ________________________, il s’amincit en perdant son __________________ et se dote d’une _________ peu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développée.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32" y="3039414"/>
            <a:ext cx="2027402" cy="30394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74" y="3039414"/>
            <a:ext cx="4182371" cy="28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4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puberté, 12 ans et plus…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L’adolescent subit une poussée de ________ importante avec un développement progressif des organes génitaux, son corps _____ et cela entraine des soucis sur le fonctionnement de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__________.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74" y="3090930"/>
            <a:ext cx="2646609" cy="35288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843" y="3295739"/>
            <a:ext cx="5737263" cy="30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55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puberté, 12 ans et plus…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L’adolescent subit une poussée de croissance importante avec un développement progressif des organes génitaux, son corps _____ et cela entraine des soucis sur le fonctionnement de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_________.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74" y="3090930"/>
            <a:ext cx="2646609" cy="35288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843" y="3295739"/>
            <a:ext cx="5737263" cy="30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2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puberté, 12 ans et plus…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L’adolescent subit une poussée de croissance importante avec un développement progressif des organes génitaux, son corps change et cela entraine des soucis sur le fonctionnement de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_________.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74" y="3090930"/>
            <a:ext cx="2646609" cy="35288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843" y="3295739"/>
            <a:ext cx="5737263" cy="30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8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puberté, 12 ans et plus…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L’adolescent subit une poussée de croissance importante avec un développement progressif des organes génitaux, son corps change et cela entraine des soucis sur le fonctionnement de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organisme.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74" y="3090930"/>
            <a:ext cx="2646609" cy="35288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843" y="3295739"/>
            <a:ext cx="5737263" cy="30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puberté, 12 ans et plus…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Troubles de l’______, insomnie, forte variation de l’______ et grande fatigabilité sont son quotidien, cela peut provoquer des problèmes de coordination des _________, entre hyper impulsivité et hypo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ralentissement.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L’enfant ne reconnait plus son ____, il perd le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contrôle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et cela l’inquiète, il ne sait plus où il 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est.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97" y="4357625"/>
            <a:ext cx="4251745" cy="26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21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puberté, 12 ans et plus…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Troubles de l’appétit, insomnie, forte variation de l’______ et grande fatigabilité sont son quotidien, cela peut provoquer des problèmes de coordination des _________, entre hyper impulsivité et hypo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ralentissement.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L’enfant ne reconnait plus son ____, il perd le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contrôle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et cela l’inquiète, il ne sait plus où il 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est.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35" y="4365938"/>
            <a:ext cx="4262829" cy="26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puberté, 12 ans et plus…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Troubles de l’appétit, insomnie, forte variation de l’humeur et grande fatigabilité sont son quotidien, cela peut provoquer des problèmes de coordination des __________, entre hyper impulsivité et hypo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ralentissement.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L’enfant ne reconnait plus son ____, il perd le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contrôle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et cela l’inquiète, il ne sait plus où il 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est.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126" y="4365938"/>
            <a:ext cx="4286843" cy="26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puberté, 12 ans et plus…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Troubles de l’appétit, insomnie, forte variation de l’humeur et grande fatigabilité sont son quotidien, cela peut provoquer des problèmes de coordination des mouvements, entre hyper impulsivité et hypo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ralentissement.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L’enfant ne reconnait plus son ____, il perd le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contrôle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et cela l’inquiète, il ne sait plus où il 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est.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1" y="4384411"/>
            <a:ext cx="4259134" cy="26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puberté, 12 ans et plus…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Troubles de l’appétit, insomnie, forte variation de l’humeur et grande fatigabilité sont son quotidien, cela peut provoquer des problèmes de coordination des mouvements, entre hyper impulsivité et hypo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ralentissement.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L’enfant ne reconnait plus son corps, il perd le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contrôle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et cela l’inquiète, il ne sait plus où il 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est.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55" y="4365938"/>
            <a:ext cx="4259133" cy="26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0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puberté, 12 ans et plus…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A travers tout cela, il va de l’enthousiasme à la dépression, il juge avec un esprit très ______ et ne veut pas avoir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____.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L’enfant cherche quelqu’un avec qui _______ ses épreuves (ami ou confident), il cherche un groupe qui lui ________ pour pouvoir être fort ensemble et s’______ à l’autorité 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adultes.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4001294"/>
            <a:ext cx="6233374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01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L’enfance, de 4 à 7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Le corps de l’enfant subit un ralentissement de la croissance, il s’amincit en perdant son __________________ et se dote d’une _________ peu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développée.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32" y="3039414"/>
            <a:ext cx="2027402" cy="30394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74" y="3039414"/>
            <a:ext cx="4182371" cy="28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3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puberté, 12 ans et plus…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A travers tout cela, il va de l’enthousiasme à la dépression, il juge avec un esprit très critique et ne veut pas avoir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____.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L’enfant cherche quelqu’un avec qui _______ ses épreuves (ami ou confident), il cherche un groupe qui lui ________ pour pouvoir être fort ensemble et s’______ à l’autorité 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adultes.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4001294"/>
            <a:ext cx="6233374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0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puberté, 12 ans et plus…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A travers tout cela, il va de l’enthousiasme à la dépression, il juge avec un esprit très critique et ne veut pas avoir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tort.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L’enfant cherche quelqu’un avec qui _______ ses épreuves (ami ou confident), il cherche un groupe qui lui ________ pour pouvoir être fort ensemble et s’______ à l’autorité 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adultes.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4001294"/>
            <a:ext cx="6233374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puberté, 12 ans et plus…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A travers tout cela, il va de l’enthousiasme à la dépression, il juge avec un esprit très critique et ne veut pas avoir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tort.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L’enfant cherche quelqu’un avec qui partager ses épreuves (ami ou confident), il cherche un groupe qui lui ________ pour pouvoir être fort ensemble et s’______ à l’autorité 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adultes.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4001294"/>
            <a:ext cx="6233374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4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puberté, 12 ans et plus…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A travers tout cela, il va de l’enthousiasme à la dépression, il juge avec un esprit très critique et ne veut pas avoir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tort.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L’enfant cherche quelqu’un avec qui partager ses épreuves (ami ou confident), il cherche un groupe qui lui ressemble pour pouvoir être fort ensemble et s’______ à l’autorité 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adultes.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4001294"/>
            <a:ext cx="6233374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5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puberté, 12 ans et plus…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A travers tout cela, il va de l’enthousiasme à la dépression, il juge avec un esprit très critique et ne veut pas avoir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tort.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L’enfant cherche quelqu’un avec qui partager ses épreuves (ami ou confident), il cherche un groupe qui lui ressemble pour pouvoir être fort ensemble et s’opposer à l’autorité 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adultes.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4001294"/>
            <a:ext cx="6233374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6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puberté, 12 ans et plus…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C’est également la période du _____ par rapport à son avenir professionnel, son devenir en tant qu’adulte dans le monde du _____ lors d’une première expérience avec l’_________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scolaire.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45" y="3052159"/>
            <a:ext cx="6767709" cy="38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6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puberté, 12 ans et plus…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C’est également la période du choix par rapport à son avenir professionnel, son devenir en tant qu’adulte dans le monde du _____ lors d’une première expérience avec l’_________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scolaire.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45" y="3052159"/>
            <a:ext cx="6767709" cy="38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puberté, 12 ans et plus…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C’est également la période du choix par rapport à son avenir professionnel, son devenir en tant qu’adulte dans le monde du travail lors d’une première expérience avec l’_________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scolaire.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45" y="3052159"/>
            <a:ext cx="6767709" cy="38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La puberté, 12 ans et plus…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C’est également la période du choix par rapport à son avenir professionnel, son devenir en tant qu’adulte dans le monde du _____ lors d’une première expérience avec l’orientation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scolaire.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45" y="3052159"/>
            <a:ext cx="6767709" cy="38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0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algn="ctr"/>
            <a:r>
              <a:rPr lang="fr-FR" dirty="0" smtClean="0">
                <a:latin typeface="Comic Sans MS" panose="030F0702030302020204" pitchFamily="66" charset="0"/>
              </a:rPr>
              <a:t>Le Développement de l’enfant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 smtClean="0">
                <a:latin typeface="Comic Sans MS" panose="030F0702030302020204" pitchFamily="66" charset="0"/>
              </a:rPr>
              <a:t>De l’enfance à la puberté</a:t>
            </a:r>
          </a:p>
          <a:p>
            <a:pPr marL="0" indent="0" algn="ctr">
              <a:buNone/>
            </a:pPr>
            <a:endParaRPr lang="fr-FR" sz="4000" dirty="0" smtClean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fr-FR" sz="4000" dirty="0" smtClean="0">
                <a:latin typeface="Comic Sans MS" panose="030F0702030302020204" pitchFamily="66" charset="0"/>
              </a:rPr>
              <a:t>FIN</a:t>
            </a:r>
          </a:p>
          <a:p>
            <a:pPr marL="0" indent="0">
              <a:buNone/>
            </a:pPr>
            <a:endParaRPr lang="fr-FR" sz="4000" dirty="0" smtClean="0">
              <a:latin typeface="Comic Sans MS" panose="030F0702030302020204" pitchFamily="66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538" y="2743200"/>
            <a:ext cx="2566598" cy="28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1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L’enfance, de 4 à 7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Le corps de l’enfant subit un ralentissement de la croissance, il s’amincit en perdant son côté « potelé » de bébé et se dote d’une _________ peu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développée.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32" y="3039414"/>
            <a:ext cx="2027402" cy="30394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74" y="3039414"/>
            <a:ext cx="4182371" cy="28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4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algn="ctr"/>
            <a:r>
              <a:rPr lang="fr-FR" dirty="0" smtClean="0">
                <a:latin typeface="Comic Sans MS" panose="030F0702030302020204" pitchFamily="66" charset="0"/>
              </a:rPr>
              <a:t>Le Développement de l’enfant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 smtClean="0">
                <a:latin typeface="Comic Sans MS" panose="030F0702030302020204" pitchFamily="66" charset="0"/>
              </a:rPr>
              <a:t>De l’enfance à la puberté</a:t>
            </a:r>
          </a:p>
          <a:p>
            <a:pPr marL="0" indent="0" algn="ctr">
              <a:buNone/>
            </a:pPr>
            <a:endParaRPr lang="fr-FR" sz="4000" dirty="0" smtClean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fr-FR" sz="4000" dirty="0" smtClean="0">
                <a:latin typeface="Comic Sans MS" panose="030F0702030302020204" pitchFamily="66" charset="0"/>
              </a:rPr>
              <a:t>FIN</a:t>
            </a:r>
          </a:p>
          <a:p>
            <a:pPr marL="0" indent="0">
              <a:buNone/>
            </a:pPr>
            <a:endParaRPr lang="fr-FR" sz="40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FR" sz="4000" dirty="0" smtClean="0">
                <a:latin typeface="Comic Sans MS" panose="030F0702030302020204" pitchFamily="66" charset="0"/>
              </a:rPr>
              <a:t>Merci d’avoir participé</a:t>
            </a:r>
            <a:endParaRPr lang="fr-FR" sz="4000" dirty="0">
              <a:latin typeface="Comic Sans MS" panose="030F0702030302020204" pitchFamily="66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538" y="2743200"/>
            <a:ext cx="2566598" cy="28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4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L’enfance, de 4 à 7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Le corps de l’enfant subit un ralentissement de la croissance, il s’amincit en perdant son côté « potelé » de bébé et se dote d’une musculature peu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développée.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32" y="3039414"/>
            <a:ext cx="2027402" cy="30394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74" y="3039414"/>
            <a:ext cx="4182371" cy="28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9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L’enfance, de 4 à 7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C’est l’âge de la « bougeotte », l’enfant a un grand besoin d’______, il ne tient pas 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place.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Il devient espiègle, turbulent, et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____.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98" y="3242232"/>
            <a:ext cx="4375306" cy="3238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8982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L’enfance, de 4 à 7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C’est l’âge de la « bougeotte », l’enfant a un grand besoin d’activité, il ne tient pas 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place.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Il devient espiègle, turbulent, et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____.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865" y="3258856"/>
            <a:ext cx="4325429" cy="3238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1047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L’enfance, de 4 à 7 ans…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C’est l’âge de la « bougeotte », l’enfant a un grand besoin d’activité, il ne tient pas 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place.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Il devient espiègle, turbulent, et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agité.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14" y="3233918"/>
            <a:ext cx="4350367" cy="3238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994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2568</Words>
  <Application>Microsoft Office PowerPoint</Application>
  <PresentationFormat>Grand écran</PresentationFormat>
  <Paragraphs>158</Paragraphs>
  <Slides>50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Comic Sans MS</vt:lpstr>
      <vt:lpstr>Ebrima</vt:lpstr>
      <vt:lpstr>Thème Office</vt:lpstr>
      <vt:lpstr>Le développement de l’enfant</vt:lpstr>
      <vt:lpstr>Le développement de l’enfant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La grande enfance, de 7 à plus de 12 ans… </vt:lpstr>
      <vt:lpstr>La grande enfance, de 7 à 12 ans… </vt:lpstr>
      <vt:lpstr>La grande enfance, de 7 à 12 ans… </vt:lpstr>
      <vt:lpstr>La grande enfance, de 7 à 12 ans… </vt:lpstr>
      <vt:lpstr>La grande enfance, de 7 à 12 ans…</vt:lpstr>
      <vt:lpstr>La grande enfance, de 7 à 12 ans…</vt:lpstr>
      <vt:lpstr>La grande enfance, de 7 à 12 ans…</vt:lpstr>
      <vt:lpstr>La grande enfance, de 7 à 12 ans…</vt:lpstr>
      <vt:lpstr>La grande enfance, de 7 à 12 ans…</vt:lpstr>
      <vt:lpstr>La grande enfance, de 7 à 12 ans…</vt:lpstr>
      <vt:lpstr>La grande enfance, de 7 à 12 ans…</vt:lpstr>
      <vt:lpstr>La grande enfance, de 7 à 12 ans…</vt:lpstr>
      <vt:lpstr>La grande enfance, de 7 à 12 ans…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Le Développement de l’enfant</vt:lpstr>
      <vt:lpstr>Le Développement de l’enfant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développement de l’enfant</dc:title>
  <dc:creator>Jean-Pierre BESSON</dc:creator>
  <cp:lastModifiedBy>Marie-Gaelle POULAIN</cp:lastModifiedBy>
  <cp:revision>44</cp:revision>
  <dcterms:created xsi:type="dcterms:W3CDTF">2021-09-08T10:32:18Z</dcterms:created>
  <dcterms:modified xsi:type="dcterms:W3CDTF">2021-09-14T10:04:16Z</dcterms:modified>
</cp:coreProperties>
</file>