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69" r:id="rId6"/>
    <p:sldId id="270" r:id="rId7"/>
    <p:sldId id="261" r:id="rId8"/>
    <p:sldId id="273" r:id="rId9"/>
    <p:sldId id="272" r:id="rId10"/>
    <p:sldId id="262" r:id="rId11"/>
    <p:sldId id="276" r:id="rId12"/>
    <p:sldId id="283" r:id="rId13"/>
    <p:sldId id="284" r:id="rId14"/>
    <p:sldId id="285" r:id="rId15"/>
    <p:sldId id="275" r:id="rId16"/>
    <p:sldId id="274" r:id="rId17"/>
    <p:sldId id="259" r:id="rId18"/>
    <p:sldId id="277" r:id="rId19"/>
    <p:sldId id="278" r:id="rId20"/>
    <p:sldId id="263" r:id="rId21"/>
    <p:sldId id="281" r:id="rId22"/>
    <p:sldId id="279" r:id="rId23"/>
    <p:sldId id="280" r:id="rId24"/>
    <p:sldId id="282" r:id="rId25"/>
    <p:sldId id="264" r:id="rId26"/>
    <p:sldId id="286" r:id="rId27"/>
    <p:sldId id="287" r:id="rId28"/>
    <p:sldId id="288" r:id="rId29"/>
    <p:sldId id="292" r:id="rId30"/>
    <p:sldId id="291" r:id="rId31"/>
    <p:sldId id="290" r:id="rId32"/>
    <p:sldId id="289" r:id="rId33"/>
    <p:sldId id="265" r:id="rId34"/>
    <p:sldId id="296" r:id="rId35"/>
    <p:sldId id="295" r:id="rId36"/>
    <p:sldId id="294" r:id="rId37"/>
    <p:sldId id="293" r:id="rId38"/>
    <p:sldId id="300" r:id="rId39"/>
    <p:sldId id="266" r:id="rId40"/>
    <p:sldId id="299" r:id="rId41"/>
    <p:sldId id="298" r:id="rId42"/>
    <p:sldId id="301" r:id="rId43"/>
    <p:sldId id="297" r:id="rId44"/>
    <p:sldId id="304" r:id="rId45"/>
    <p:sldId id="303" r:id="rId46"/>
    <p:sldId id="305" r:id="rId47"/>
    <p:sldId id="306" r:id="rId48"/>
    <p:sldId id="307" r:id="rId49"/>
    <p:sldId id="308" r:id="rId5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D6BC-6E5B-4BFD-8F00-8E4C743243BE}" type="datetimeFigureOut">
              <a:rPr lang="fr-FR" smtClean="0"/>
              <a:t>09/09/2021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2047-89F7-4556-879E-9C3F5EF9CBB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238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D6BC-6E5B-4BFD-8F00-8E4C743243BE}" type="datetimeFigureOut">
              <a:rPr lang="fr-FR" smtClean="0"/>
              <a:t>09/09/2021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2047-89F7-4556-879E-9C3F5EF9CBB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032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D6BC-6E5B-4BFD-8F00-8E4C743243BE}" type="datetimeFigureOut">
              <a:rPr lang="fr-FR" smtClean="0"/>
              <a:t>09/09/2021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2047-89F7-4556-879E-9C3F5EF9CBB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786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D6BC-6E5B-4BFD-8F00-8E4C743243BE}" type="datetimeFigureOut">
              <a:rPr lang="fr-FR" smtClean="0"/>
              <a:t>09/09/2021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2047-89F7-4556-879E-9C3F5EF9CBB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152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D6BC-6E5B-4BFD-8F00-8E4C743243BE}" type="datetimeFigureOut">
              <a:rPr lang="fr-FR" smtClean="0"/>
              <a:t>09/09/2021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2047-89F7-4556-879E-9C3F5EF9CBB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233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D6BC-6E5B-4BFD-8F00-8E4C743243BE}" type="datetimeFigureOut">
              <a:rPr lang="fr-FR" smtClean="0"/>
              <a:t>09/09/2021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2047-89F7-4556-879E-9C3F5EF9CBB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094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D6BC-6E5B-4BFD-8F00-8E4C743243BE}" type="datetimeFigureOut">
              <a:rPr lang="fr-FR" smtClean="0"/>
              <a:t>09/09/2021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2047-89F7-4556-879E-9C3F5EF9CBB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591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D6BC-6E5B-4BFD-8F00-8E4C743243BE}" type="datetimeFigureOut">
              <a:rPr lang="fr-FR" smtClean="0"/>
              <a:t>09/09/2021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2047-89F7-4556-879E-9C3F5EF9CBB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665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D6BC-6E5B-4BFD-8F00-8E4C743243BE}" type="datetimeFigureOut">
              <a:rPr lang="fr-FR" smtClean="0"/>
              <a:t>09/09/2021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2047-89F7-4556-879E-9C3F5EF9CBB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902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D6BC-6E5B-4BFD-8F00-8E4C743243BE}" type="datetimeFigureOut">
              <a:rPr lang="fr-FR" smtClean="0"/>
              <a:t>09/09/2021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2047-89F7-4556-879E-9C3F5EF9CBB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994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D6BC-6E5B-4BFD-8F00-8E4C743243BE}" type="datetimeFigureOut">
              <a:rPr lang="fr-FR" smtClean="0"/>
              <a:t>09/09/2021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2047-89F7-4556-879E-9C3F5EF9CBB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685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5D6BC-6E5B-4BFD-8F00-8E4C743243BE}" type="datetimeFigureOut">
              <a:rPr lang="fr-FR" smtClean="0"/>
              <a:t>09/09/2021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12047-89F7-4556-879E-9C3F5EF9CBB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536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4FCD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latin typeface="Comic Sans MS" panose="030F0702030302020204" pitchFamily="66" charset="0"/>
              </a:rPr>
              <a:t>Le développement de l’enfant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latin typeface="Comic Sans MS" panose="030F0702030302020204" pitchFamily="66" charset="0"/>
              </a:rPr>
              <a:t>De l’enfance à la puberté</a:t>
            </a:r>
          </a:p>
          <a:p>
            <a:endParaRPr lang="fr-FR" sz="3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83" y="4390192"/>
            <a:ext cx="6722772" cy="1919366"/>
          </a:xfrm>
          <a:prstGeom prst="rect">
            <a:avLst/>
          </a:prstGeom>
        </p:spPr>
      </p:pic>
      <p:pic>
        <p:nvPicPr>
          <p:cNvPr id="1026" name="Picture 2" descr="Free compétences | defi-metiers.f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54" y="3451314"/>
            <a:ext cx="2052738" cy="285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33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omic Sans MS" panose="030F0702030302020204" pitchFamily="66" charset="0"/>
              </a:rPr>
              <a:t>L’enfance, de 4 à 7 ans…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L’enfant entre dans l’âge du merveilleux, où tout est magique, il aime s’inventer des ______, se doter de ___________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se détache du monde des adultes et entre en compétition avec ses parents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aime alterner avec des activités _______ et ________ avec d’autres enfants de même âge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y a peu de différence entre le comportement des ______ et des ________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19" y="3928056"/>
            <a:ext cx="7762920" cy="28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8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omic Sans MS" panose="030F0702030302020204" pitchFamily="66" charset="0"/>
              </a:rPr>
              <a:t>L’enfance, de 4 à 7 ans…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L’enfant entre dans l’âge du merveilleux, où tout est magique, il aime s’inventer des histoires, se doter de ___________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se détache du monde des adultes et entre en compétition avec ses parents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aime alterner avec des activités _______ et ________ avec d’autres enfants de même âge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y a peu de différence entre le comportement des ______ et des ________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19" y="3928056"/>
            <a:ext cx="7762920" cy="28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8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omic Sans MS" panose="030F0702030302020204" pitchFamily="66" charset="0"/>
              </a:rPr>
              <a:t>L’enfance, de 4 à 7 ans…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L’enfant entre dans l’âge du merveilleux, où tout est magique, il aime s’inventer des histoires, se doter de pouvoirs magiques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se détache du monde des adultes et entre en compétition avec ses parents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aime alterner avec des activités _______ et ________ avec d’autres enfants de même âge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y a peu de différence entre le comportement des ______ et des ________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19" y="3928056"/>
            <a:ext cx="7762920" cy="28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1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omic Sans MS" panose="030F0702030302020204" pitchFamily="66" charset="0"/>
              </a:rPr>
              <a:t>L’enfance, de 4 à 7 ans…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L’enfant entre dans l’âge du merveilleux, où tout est magique, il aime s’inventer des histoires, se doter de pouvoirs magiques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se détache du monde des adultes et entre en compétition avec ses parents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aime alterner avec des activités solitaires et ________ avec d’autres enfants de même âge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y a peu de différence entre le comportement des ______ et des ________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19" y="3928056"/>
            <a:ext cx="7762920" cy="28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4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omic Sans MS" panose="030F0702030302020204" pitchFamily="66" charset="0"/>
              </a:rPr>
              <a:t>L’enfance, de 4 à 7 ans…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L’enfant entre dans l’âge du merveilleux, où tout est magique, il aime s’inventer des histoires, se doter de pouvoirs magiques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se détache du monde des adultes et entre en compétition avec ses parents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aime alterner avec des activités solitaires et partagées avec d’autres enfants de même âge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y a peu de différence entre le comportement des ______ et des _______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19" y="3928056"/>
            <a:ext cx="7762920" cy="28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9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omic Sans MS" panose="030F0702030302020204" pitchFamily="66" charset="0"/>
              </a:rPr>
              <a:t>L’enfance, de 4 à 7 ans…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L’enfant entre dans l’âge du merveilleux, où tout est magique, il aime s’inventer des histoires, se doter de pouvoirs magiques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se détache du monde des adultes et entre en compétition avec ses parents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aime alterner avec des activités solitaires et partagées avec d’autres enfants de même âge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y a peu de différence entre le comportement des filles et des _______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19" y="3928056"/>
            <a:ext cx="7762920" cy="28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5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omic Sans MS" panose="030F0702030302020204" pitchFamily="66" charset="0"/>
              </a:rPr>
              <a:t>L’enfance, de 4 à 7 ans…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L’enfant entre dans l’âge du merveilleux, où tout est magique, il aime s’inventer des histoires, se doter de pouvoirs magiques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se détache du monde des adultes et entre en compétition avec ses parents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aime alterner avec des activités solitaires et partagées avec d’autres enfants de même âge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y a peu de différence entre le comportement des filles et des garçons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19" y="3928056"/>
            <a:ext cx="7762920" cy="28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2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fr-FR" dirty="0" smtClean="0">
                <a:latin typeface="Bookman Old Style" panose="02050604050505020204" pitchFamily="18" charset="0"/>
                <a:ea typeface="Ebrima" panose="02000000000000000000" pitchFamily="2" charset="0"/>
                <a:cs typeface="Ebrima" panose="02000000000000000000" pitchFamily="2" charset="0"/>
              </a:rPr>
              <a:t>La grande enfance, de 7 à 12 ans… </a:t>
            </a:r>
            <a:endParaRPr lang="fr-FR" dirty="0">
              <a:latin typeface="Bookman Old Style" panose="02050604050505020204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Le corps du grand enfant gagne en _____ et en ______, le thorax a tendance à prédominer sur l’abdomen</a:t>
            </a:r>
          </a:p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C’est une période d’épanouissement de tous les gestes naturels, les mouvements deviennent précis et l’équilibre s’affermit (ski, patinage)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749" y="3541689"/>
            <a:ext cx="5318975" cy="263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587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fr-FR" dirty="0" smtClean="0">
                <a:latin typeface="Bookman Old Style" panose="02050604050505020204" pitchFamily="18" charset="0"/>
                <a:ea typeface="Ebrima" panose="02000000000000000000" pitchFamily="2" charset="0"/>
                <a:cs typeface="Ebrima" panose="02000000000000000000" pitchFamily="2" charset="0"/>
              </a:rPr>
              <a:t>La grande enfance, de 7 à 12 ans… </a:t>
            </a:r>
            <a:endParaRPr lang="fr-FR" dirty="0">
              <a:latin typeface="Bookman Old Style" panose="02050604050505020204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Le corps du grand enfant gagne en taille et en _____, le thorax a tendance à prédominer sur l’abdomen</a:t>
            </a:r>
          </a:p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C’est une période d’épanouissement de tous les gestes naturels, les mouvements deviennent précis et l’équilibre s’affermit (ski, patinage)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749" y="3541689"/>
            <a:ext cx="5318975" cy="263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2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fr-FR" dirty="0" smtClean="0">
                <a:latin typeface="Bookman Old Style" panose="02050604050505020204" pitchFamily="18" charset="0"/>
                <a:ea typeface="Ebrima" panose="02000000000000000000" pitchFamily="2" charset="0"/>
                <a:cs typeface="Ebrima" panose="02000000000000000000" pitchFamily="2" charset="0"/>
              </a:rPr>
              <a:t>La grande enfance, de 7 à 12 ans… </a:t>
            </a:r>
            <a:endParaRPr lang="fr-FR" dirty="0">
              <a:latin typeface="Bookman Old Style" panose="02050604050505020204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Le corps du grand enfant gagne en taille et en poids, le thorax a tendance à prédominer sur l’abdomen</a:t>
            </a:r>
          </a:p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C’est une période d’épanouissement de tous les gestes naturels, les mouvements deviennent précis et l’équilibre s’affermit (ski, patinage)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749" y="3541689"/>
            <a:ext cx="5318975" cy="263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2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fr-FR" dirty="0" smtClean="0">
                <a:latin typeface="Comic Sans MS" panose="030F0702030302020204" pitchFamily="66" charset="0"/>
              </a:rPr>
              <a:t>Le développement de l’enfant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L’enfant traverse plusieurs phases de développement lorsqu’il grandit,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De l’enfance à la puberté… De 4 à plus de 12 ans…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L’enfant se métamorphose, tant au niveau physique que physiologique</a:t>
            </a:r>
          </a:p>
          <a:p>
            <a:pPr marL="0" indent="0">
              <a:buNone/>
            </a:pPr>
            <a:r>
              <a:rPr lang="fr-FR" sz="2000" dirty="0" smtClean="0">
                <a:latin typeface="Comic Sans MS" panose="030F0702030302020204" pitchFamily="66" charset="0"/>
              </a:rPr>
              <a:t>Il évolue morphologiquement, psychologiquement et socialement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237" y="3451538"/>
            <a:ext cx="4559121" cy="330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5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Bookman Old Style" panose="02050604050505020204" pitchFamily="18" charset="0"/>
              </a:rPr>
              <a:t>La grande enfance, de 7 à 12 ans…</a:t>
            </a:r>
            <a:endParaRPr lang="fr-FR" dirty="0">
              <a:latin typeface="Bookman Old Style" panose="0205060405050502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Au niveau psychologique, l’enfant essaye des formulations critiques, il se montre plus disponible face à l’adulte, mais il continu de développer un besoin d’______________ et d’_______ propre à lui</a:t>
            </a:r>
          </a:p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C’est l’âge de la découverte des ____________ avec l’apparition du désir de ____________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77" y="3828580"/>
            <a:ext cx="4231245" cy="25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787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Bookman Old Style" panose="02050604050505020204" pitchFamily="18" charset="0"/>
              </a:rPr>
              <a:t>La grande enfance, de 7 à 12 ans…</a:t>
            </a:r>
            <a:endParaRPr lang="fr-FR" dirty="0">
              <a:latin typeface="Bookman Old Style" panose="0205060405050502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Au niveau psychologique, l’enfant essaye des formulations critiques, il se montre plus disponible face à l’adulte, mais il continu de développer un besoin d’indépendance et d’________ propre à lui</a:t>
            </a:r>
          </a:p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C’est l’âge de la découverte des ____________ avec l’apparition du désir de ____________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77" y="3828580"/>
            <a:ext cx="4231245" cy="25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5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Bookman Old Style" panose="02050604050505020204" pitchFamily="18" charset="0"/>
              </a:rPr>
              <a:t>La grande enfance, de 7 à 12 ans…</a:t>
            </a:r>
            <a:endParaRPr lang="fr-FR" dirty="0">
              <a:latin typeface="Bookman Old Style" panose="0205060405050502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Au niveau psychologique, l’enfant essaye des formulations critiques, il se montre plus disponible face à l’adulte, mais il continu de développer un besoin d’indépendance et d’initiative propre à lui</a:t>
            </a:r>
          </a:p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C’est l’âge de la découverte des ____________ avec l’apparition du désir de ____________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77" y="3828580"/>
            <a:ext cx="4231245" cy="25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6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Bookman Old Style" panose="02050604050505020204" pitchFamily="18" charset="0"/>
              </a:rPr>
              <a:t>La grande enfance, de 7 à 12 ans…</a:t>
            </a:r>
            <a:endParaRPr lang="fr-FR" dirty="0">
              <a:latin typeface="Bookman Old Style" panose="0205060405050502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Au niveau psychologique, l’enfant essaye des formulations critiques, il se montre plus disponible face à l’adulte, mais il continu de développer un besoin d’indépendance et d’initiative propre à lui</a:t>
            </a:r>
          </a:p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C’est l’âge de la découverte des règles du jeu avec l’apparition du désir de ____________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77" y="3828580"/>
            <a:ext cx="4231245" cy="25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0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Bookman Old Style" panose="02050604050505020204" pitchFamily="18" charset="0"/>
              </a:rPr>
              <a:t>La grande enfance, de 7 à 12 ans…</a:t>
            </a:r>
            <a:endParaRPr lang="fr-FR" dirty="0">
              <a:latin typeface="Bookman Old Style" panose="0205060405050502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Au niveau psychologique, l’enfant essaye des formulations critiques, il se montre plus disponible face à l’adulte, mais il continu de développer un besoin d’indépendance et d’initiative propre à lui</a:t>
            </a:r>
          </a:p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C’est l’âge de la découverte des règles du jeu avec l’apparition du désir de compétition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77" y="3828580"/>
            <a:ext cx="4231245" cy="25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0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Bookman Old Style" panose="02050604050505020204" pitchFamily="18" charset="0"/>
              </a:rPr>
              <a:t>La grande enfance, de 7 à 12 ans…</a:t>
            </a:r>
            <a:endParaRPr lang="fr-FR" dirty="0">
              <a:latin typeface="Bookman Old Style" panose="0205060405050502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Ainsi, il va trouver un _________ entre l’interaction avec sa famille et l’extérieur du cercle familiale, mais il revendique malgré tout une certaine _______</a:t>
            </a:r>
          </a:p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Et c’est aussi le début de la __________ entre filles et garçons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384" y="3541690"/>
            <a:ext cx="5795492" cy="331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878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Bookman Old Style" panose="02050604050505020204" pitchFamily="18" charset="0"/>
              </a:rPr>
              <a:t>La grande enfance, de 7 à 12 ans…</a:t>
            </a:r>
            <a:endParaRPr lang="fr-FR" dirty="0">
              <a:latin typeface="Bookman Old Style" panose="0205060405050502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Ainsi, il va trouver un équilibre entre l’interaction avec sa famille et l’extérieur du cercle familiale, mais il revendique malgré tout une certaine _______</a:t>
            </a:r>
          </a:p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Et c’est aussi le début de la __________ entre filles et garçons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384" y="3541690"/>
            <a:ext cx="5795492" cy="331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6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Bookman Old Style" panose="02050604050505020204" pitchFamily="18" charset="0"/>
              </a:rPr>
              <a:t>La grande enfance, de 7 à 12 ans…</a:t>
            </a:r>
            <a:endParaRPr lang="fr-FR" dirty="0">
              <a:latin typeface="Bookman Old Style" panose="0205060405050502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Ainsi, il va trouver un équilibre entre l’interaction avec sa famille et l’extérieur du cercle familiale, mais il revendique malgré tout une certaine liberté</a:t>
            </a:r>
          </a:p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Et c’est aussi le début de la __________ entre filles et garçons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384" y="3541690"/>
            <a:ext cx="5795492" cy="331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Bookman Old Style" panose="02050604050505020204" pitchFamily="18" charset="0"/>
              </a:rPr>
              <a:t>La grande enfance, de 7 à 12 ans…</a:t>
            </a:r>
            <a:endParaRPr lang="fr-FR" dirty="0">
              <a:latin typeface="Bookman Old Style" panose="0205060405050502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Ainsi, il va trouver un équilibre entre l’interaction avec sa famille et l’extérieur du cercle familiale, mais il revendique malgré tout une certaine liberté</a:t>
            </a:r>
          </a:p>
          <a:p>
            <a:pPr marL="0" indent="0">
              <a:buNone/>
            </a:pPr>
            <a:r>
              <a:rPr lang="fr-FR" sz="2400" dirty="0" smtClean="0">
                <a:latin typeface="Bookman Old Style" panose="02050604050505020204" pitchFamily="18" charset="0"/>
              </a:rPr>
              <a:t>Et c’est aussi le début de la ségrégation entre filles et garçons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384" y="3541690"/>
            <a:ext cx="5795492" cy="331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3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fr-FR" dirty="0" smtClean="0">
                <a:latin typeface="Bell MT" panose="02020503060305020303" pitchFamily="18" charset="0"/>
              </a:rPr>
              <a:t>La puberté, 12 ans et plus…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L’adolescent subit une poussée de ________ importante avec un développement progressif des organes génitaux, son corps _____ et cela entraine des soucis sur le fonctionnement de son __________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374" y="3090930"/>
            <a:ext cx="2646609" cy="352881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843" y="3295739"/>
            <a:ext cx="5737263" cy="301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554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fr-FR" dirty="0" smtClean="0">
                <a:latin typeface="Comic Sans MS" panose="030F0702030302020204" pitchFamily="66" charset="0"/>
              </a:rPr>
              <a:t>L’enfance, de 4 à 7 ans…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Comic Sans MS" panose="030F0702030302020204" pitchFamily="66" charset="0"/>
              </a:rPr>
              <a:t>Le corps de l’enfant subit un ________________________, il s’amincit en perdant son __________________ et se dote d’une _________ peu développée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32" y="3039414"/>
            <a:ext cx="2027402" cy="303941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474" y="3039414"/>
            <a:ext cx="4182371" cy="281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4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fr-FR" dirty="0" smtClean="0">
                <a:latin typeface="Bell MT" panose="02020503060305020303" pitchFamily="18" charset="0"/>
              </a:rPr>
              <a:t>La puberté, 12 ans et plus…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L’adolescent subit une poussée de croissance importante avec un développement progressif des organes génitaux, son corps _____ et cela entraine des soucis sur le fonctionnement de son _________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374" y="3090930"/>
            <a:ext cx="2646609" cy="352881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843" y="3295739"/>
            <a:ext cx="5737263" cy="301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2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fr-FR" dirty="0" smtClean="0">
                <a:latin typeface="Bell MT" panose="02020503060305020303" pitchFamily="18" charset="0"/>
              </a:rPr>
              <a:t>La puberté, 12 ans et plus…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L’adolescent subit une poussée de croissance importante avec un développement progressif des organes génitaux, son corps change et cela entraine des soucis sur le fonctionnement de son _________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374" y="3090930"/>
            <a:ext cx="2646609" cy="352881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843" y="3295739"/>
            <a:ext cx="5737263" cy="301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8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fr-FR" dirty="0" smtClean="0">
                <a:latin typeface="Bell MT" panose="02020503060305020303" pitchFamily="18" charset="0"/>
              </a:rPr>
              <a:t>La puberté, 12 ans et plus…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L’adolescent subit une poussée de croissance importante avec un développement progressif des organes génitaux, son corps change et cela entraine des soucis sur le fonctionnement de son organisme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374" y="3090930"/>
            <a:ext cx="2646609" cy="352881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843" y="3295739"/>
            <a:ext cx="5737263" cy="301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9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Bell MT" panose="02020503060305020303" pitchFamily="18" charset="0"/>
              </a:rPr>
              <a:t>La puberté, 12 ans et plus…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Troubles de l’______, insomnie, forte variation de l’______ et grande fatigabilité sont son quotidien, cela peut provoquer des problèmes de coordination des _________, entre hyper impulsivité et hypo ralentissement</a:t>
            </a:r>
          </a:p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L’enfant ne reconnait plus son ____, il perd le control et cela l’inquiète, il ne sait plus où il en est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375" y="4365938"/>
            <a:ext cx="5821250" cy="260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21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Bell MT" panose="02020503060305020303" pitchFamily="18" charset="0"/>
              </a:rPr>
              <a:t>La puberté, 12 ans et plus…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Troubles de l’appétit, insomnie, forte variation de l’______ et grande fatigabilité sont son quotidien, cela peut provoquer des problèmes de coordination des _________, entre hyper impulsivité et hypo ralentissement</a:t>
            </a:r>
          </a:p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L’enfant ne reconnait plus son ____, il perd le control et cela l’inquiète, il ne sait plus où il en est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375" y="4365938"/>
            <a:ext cx="5821250" cy="260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8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Bell MT" panose="02020503060305020303" pitchFamily="18" charset="0"/>
              </a:rPr>
              <a:t>La puberté, 12 ans et plus…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Troubles de l’appétit, insomnie, forte variation de l’humeur et grande fatigabilité sont son quotidien, cela peut provoquer des problèmes de coordination des __________, entre hyper impulsivité et hypo ralentissement</a:t>
            </a:r>
          </a:p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L’enfant ne reconnait plus son ____, il perd le control et cela l’inquiète, il ne sait plus où il en est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375" y="4365938"/>
            <a:ext cx="5821250" cy="260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7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Bell MT" panose="02020503060305020303" pitchFamily="18" charset="0"/>
              </a:rPr>
              <a:t>La puberté, 12 ans et plus…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Troubles de l’appétit, insomnie, forte variation de l’humeur et grande fatigabilité sont son quotidien, cela peut provoquer des problèmes de coordination des mouvements, entre hyper impulsivité et hypo ralentissement</a:t>
            </a:r>
          </a:p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L’enfant ne reconnait plus son ____, il perd le control et cela l’inquiète, il ne sait plus où il en est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375" y="4365938"/>
            <a:ext cx="5821250" cy="260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Bell MT" panose="02020503060305020303" pitchFamily="18" charset="0"/>
              </a:rPr>
              <a:t>La puberté, 12 ans et plus…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Troubles de l’appétit, insomnie, forte variation de l’humeur et grande fatigabilité sont son quotidien, cela peut provoquer des problèmes de coordination des mouvements, entre hyper impulsivité et hypo ralentissement</a:t>
            </a:r>
          </a:p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L’enfant ne reconnait plus son corps, il perd le control et cela l’inquiète, il ne sait plus où il en est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375" y="4365938"/>
            <a:ext cx="5821250" cy="260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0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Bell MT" panose="02020503060305020303" pitchFamily="18" charset="0"/>
              </a:rPr>
              <a:t>La puberté, 12 ans et plus…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A travers tout cela, il va de l’enthousiasme à la dépression, il juge avec un esprit très ______ et ne veut pas avoir ____</a:t>
            </a:r>
          </a:p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L’enfant cherche quelqu’un avec qui _______ ses épreuves (ami ou confident), il cherche un groupe qui lui ________ pour pouvoir être fort ensemble et s’______ à l’autorité des adultes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72" y="4001294"/>
            <a:ext cx="6233374" cy="28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01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Bell MT" panose="02020503060305020303" pitchFamily="18" charset="0"/>
              </a:rPr>
              <a:t>La puberté, 12 ans et plus…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A travers tout cela, il va de l’enthousiasme à la dépression, il juge avec un esprit très critique et ne veut pas avoir ____</a:t>
            </a:r>
          </a:p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L’enfant cherche quelqu’un avec qui _______ ses épreuves (ami ou confident), il cherche un groupe qui lui ________ pour pouvoir être fort ensemble et s’______ à l’autorité des adultes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72" y="4001294"/>
            <a:ext cx="6233374" cy="28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0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fr-FR" dirty="0" smtClean="0">
                <a:latin typeface="Comic Sans MS" panose="030F0702030302020204" pitchFamily="66" charset="0"/>
              </a:rPr>
              <a:t>L’enfance, de 4 à 7 ans…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Comic Sans MS" panose="030F0702030302020204" pitchFamily="66" charset="0"/>
              </a:rPr>
              <a:t>Le corps de l’enfant subit un ralentissement de la croissance, il s’amincit en perdant son __________________ et se dote d’une _________ peu développée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32" y="3039414"/>
            <a:ext cx="2027402" cy="303941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474" y="3039414"/>
            <a:ext cx="4182371" cy="281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3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Bell MT" panose="02020503060305020303" pitchFamily="18" charset="0"/>
              </a:rPr>
              <a:t>La puberté, 12 ans et plus…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A travers tout cela, il va de l’enthousiasme à la dépression, il juge avec un esprit très critique et ne veut pas avoir tord</a:t>
            </a:r>
          </a:p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L’enfant cherche quelqu’un avec qui _______ ses épreuves (ami ou confident), il cherche un groupe qui lui ________ pour pouvoir être fort ensemble et s’______ à l’autorité des adultes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72" y="4001294"/>
            <a:ext cx="6233374" cy="28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7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Bell MT" panose="02020503060305020303" pitchFamily="18" charset="0"/>
              </a:rPr>
              <a:t>La puberté, 12 ans et plus…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A travers tout cela, il va de l’enthousiasme à la dépression, il juge avec un esprit très critique et ne veut pas avoir tord</a:t>
            </a:r>
          </a:p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L’enfant cherche quelqu’un avec qui partager ses épreuves (ami ou confident), il cherche un groupe qui lui ________ pour pouvoir être fort ensemble et s’______ à l’autorité des adultes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72" y="4001294"/>
            <a:ext cx="6233374" cy="28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4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Bell MT" panose="02020503060305020303" pitchFamily="18" charset="0"/>
              </a:rPr>
              <a:t>La puberté, 12 ans et plus…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A travers tout cela, il va de l’enthousiasme à la dépression, il juge avec un esprit très critique et ne veut pas avoir tord</a:t>
            </a:r>
          </a:p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L’enfant cherche quelqu’un avec qui partager ses épreuves (ami ou confident), il cherche un groupe qui lui ressemble pour pouvoir être fort ensemble et s’______ à l’autorité des adultes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72" y="4001294"/>
            <a:ext cx="6233374" cy="28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5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Bell MT" panose="02020503060305020303" pitchFamily="18" charset="0"/>
              </a:rPr>
              <a:t>La puberté, 12 ans et plus…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A travers tout cela, il va de l’enthousiasme à la dépression, il juge avec un esprit très critique et ne veut pas avoir tord</a:t>
            </a:r>
          </a:p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L’enfant cherche quelqu’un avec qui partager ses épreuves (ami ou confident), il cherche un groupe qui lui ressemble pour pouvoir être fort ensemble et s’opposer à l’autorité </a:t>
            </a:r>
            <a:r>
              <a:rPr lang="fr-FR" smtClean="0">
                <a:latin typeface="Bell MT" panose="02020503060305020303" pitchFamily="18" charset="0"/>
              </a:rPr>
              <a:t>des adultes</a:t>
            </a:r>
            <a:endParaRPr lang="fr-FR" dirty="0" smtClean="0"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72" y="4001294"/>
            <a:ext cx="6233374" cy="28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6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/>
          <a:lstStyle/>
          <a:p>
            <a:r>
              <a:rPr lang="fr-FR" dirty="0" smtClean="0">
                <a:latin typeface="Bell MT" panose="02020503060305020303" pitchFamily="18" charset="0"/>
              </a:rPr>
              <a:t>La puberté, 12 ans et plus…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C’est également la période du _____ par rapport à son avenir professionnel, son devenir en tant qu’adulte dans le monde du _____ lors d’une première expérience avec l’_________ scolaire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45" y="3052159"/>
            <a:ext cx="6767709" cy="380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6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/>
          <a:lstStyle/>
          <a:p>
            <a:r>
              <a:rPr lang="fr-FR" dirty="0" smtClean="0">
                <a:latin typeface="Bell MT" panose="02020503060305020303" pitchFamily="18" charset="0"/>
              </a:rPr>
              <a:t>La puberté, 12 ans et plus…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C’est également la période du choix par rapport à son avenir professionnel, son devenir en tant qu’adulte dans le monde du _____ lors d’une première expérience avec l’_________ scolaire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45" y="3052159"/>
            <a:ext cx="6767709" cy="380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0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/>
          <a:lstStyle/>
          <a:p>
            <a:r>
              <a:rPr lang="fr-FR" dirty="0" smtClean="0">
                <a:latin typeface="Bell MT" panose="02020503060305020303" pitchFamily="18" charset="0"/>
              </a:rPr>
              <a:t>La puberté, 12 ans et plus…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C’est également la période du choix par rapport à son avenir professionnel, son devenir en tant qu’adulte dans le monde du travail lors d’une première expérience avec l’_________ scolaire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45" y="3052159"/>
            <a:ext cx="6767709" cy="380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7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/>
          <a:lstStyle/>
          <a:p>
            <a:r>
              <a:rPr lang="fr-FR" dirty="0" smtClean="0">
                <a:latin typeface="Bell MT" panose="02020503060305020303" pitchFamily="18" charset="0"/>
              </a:rPr>
              <a:t>La puberté, 12 ans et plus…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Bell MT" panose="02020503060305020303" pitchFamily="18" charset="0"/>
              </a:rPr>
              <a:t>C’est également la période du choix par rapport à son avenir professionnel, son devenir en tant qu’adulte dans le monde du _____ lors d’une première expérience avec l’orientation scolaire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45" y="3052159"/>
            <a:ext cx="6767709" cy="380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0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pPr algn="ctr"/>
            <a:r>
              <a:rPr lang="fr-FR" dirty="0" smtClean="0">
                <a:latin typeface="Comic Sans MS" panose="030F0702030302020204" pitchFamily="66" charset="0"/>
              </a:rPr>
              <a:t>Le Développement de l’enfant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000" dirty="0" smtClean="0">
                <a:latin typeface="Comic Sans MS" panose="030F0702030302020204" pitchFamily="66" charset="0"/>
              </a:rPr>
              <a:t>De l’enfance à la puberté</a:t>
            </a:r>
          </a:p>
          <a:p>
            <a:pPr marL="0" indent="0" algn="ctr">
              <a:buNone/>
            </a:pPr>
            <a:endParaRPr lang="fr-FR" sz="4000" dirty="0" smtClean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fr-FR" sz="4000" dirty="0" smtClean="0">
                <a:latin typeface="Comic Sans MS" panose="030F0702030302020204" pitchFamily="66" charset="0"/>
              </a:rPr>
              <a:t>FIN</a:t>
            </a:r>
          </a:p>
          <a:p>
            <a:pPr marL="0" indent="0">
              <a:buNone/>
            </a:pPr>
            <a:endParaRPr lang="fr-FR" sz="4000" dirty="0" smtClean="0">
              <a:latin typeface="Comic Sans MS" panose="030F0702030302020204" pitchFamily="66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538" y="2743200"/>
            <a:ext cx="2566598" cy="287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1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pPr algn="ctr"/>
            <a:r>
              <a:rPr lang="fr-FR" dirty="0" smtClean="0">
                <a:latin typeface="Comic Sans MS" panose="030F0702030302020204" pitchFamily="66" charset="0"/>
              </a:rPr>
              <a:t>Le Développement de l’enfant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000" dirty="0" smtClean="0">
                <a:latin typeface="Comic Sans MS" panose="030F0702030302020204" pitchFamily="66" charset="0"/>
              </a:rPr>
              <a:t>De l’enfance à la puberté</a:t>
            </a:r>
          </a:p>
          <a:p>
            <a:pPr marL="0" indent="0" algn="ctr">
              <a:buNone/>
            </a:pPr>
            <a:endParaRPr lang="fr-FR" sz="4000" dirty="0" smtClean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fr-FR" sz="4000" dirty="0" smtClean="0">
                <a:latin typeface="Comic Sans MS" panose="030F0702030302020204" pitchFamily="66" charset="0"/>
              </a:rPr>
              <a:t>FIN</a:t>
            </a:r>
          </a:p>
          <a:p>
            <a:pPr marL="0" indent="0">
              <a:buNone/>
            </a:pPr>
            <a:endParaRPr lang="fr-FR" sz="40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fr-FR" sz="4000" dirty="0" smtClean="0">
                <a:latin typeface="Comic Sans MS" panose="030F0702030302020204" pitchFamily="66" charset="0"/>
              </a:rPr>
              <a:t>Merci d’avoir participé</a:t>
            </a:r>
            <a:endParaRPr lang="fr-FR" sz="4000" dirty="0">
              <a:latin typeface="Comic Sans MS" panose="030F0702030302020204" pitchFamily="66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538" y="2743200"/>
            <a:ext cx="2566598" cy="287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4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fr-FR" dirty="0" smtClean="0">
                <a:latin typeface="Comic Sans MS" panose="030F0702030302020204" pitchFamily="66" charset="0"/>
              </a:rPr>
              <a:t>L’enfance, de 4 à 7 ans…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Comic Sans MS" panose="030F0702030302020204" pitchFamily="66" charset="0"/>
              </a:rPr>
              <a:t>Le corps de l’enfant subit un ralentissement de la croissance, il s’amincit en perdant son côté « potelé » de bébé et se dote d’une _________ peu développée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32" y="3039414"/>
            <a:ext cx="2027402" cy="303941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474" y="3039414"/>
            <a:ext cx="4182371" cy="281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4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fr-FR" dirty="0" smtClean="0">
                <a:latin typeface="Comic Sans MS" panose="030F0702030302020204" pitchFamily="66" charset="0"/>
              </a:rPr>
              <a:t>L’enfance, de 4 à 7 ans…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EF4FCD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Comic Sans MS" panose="030F0702030302020204" pitchFamily="66" charset="0"/>
              </a:rPr>
              <a:t>Le corps de l’enfant subit un ralentissement de la croissance, il s’amincit en perdant son côté « potelé » de bébé et se dote d’une musculature peu développée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32" y="3039414"/>
            <a:ext cx="2027402" cy="303941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474" y="3039414"/>
            <a:ext cx="4182371" cy="281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9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omic Sans MS" panose="030F0702030302020204" pitchFamily="66" charset="0"/>
              </a:rPr>
              <a:t>L’enfance, de 4 à 7 ans…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latin typeface="Comic Sans MS" panose="030F0702030302020204" pitchFamily="66" charset="0"/>
              </a:rPr>
              <a:t>C’est l’âge de la « bougeotte », l’enfant a un grand besoin d’______, il ne tient pas en place</a:t>
            </a:r>
          </a:p>
          <a:p>
            <a:pPr marL="0" indent="0">
              <a:buNone/>
            </a:pPr>
            <a:r>
              <a:rPr lang="fr-FR" dirty="0" smtClean="0">
                <a:latin typeface="Comic Sans MS" panose="030F0702030302020204" pitchFamily="66" charset="0"/>
              </a:rPr>
              <a:t>Il devient espiègle, turbulent, et ____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570" y="3200668"/>
            <a:ext cx="5808372" cy="3238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78982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omic Sans MS" panose="030F0702030302020204" pitchFamily="66" charset="0"/>
              </a:rPr>
              <a:t>L’enfance, de 4 à 7 ans…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latin typeface="Comic Sans MS" panose="030F0702030302020204" pitchFamily="66" charset="0"/>
              </a:rPr>
              <a:t>C’est l’âge de la « bougeotte », l’enfant a un grand besoin d’activité, il ne tient pas en place</a:t>
            </a:r>
          </a:p>
          <a:p>
            <a:pPr marL="0" indent="0">
              <a:buNone/>
            </a:pPr>
            <a:r>
              <a:rPr lang="fr-FR" dirty="0" smtClean="0">
                <a:latin typeface="Comic Sans MS" panose="030F0702030302020204" pitchFamily="66" charset="0"/>
              </a:rPr>
              <a:t>Il devient espiègle, turbulent, et ____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570" y="3200668"/>
            <a:ext cx="5808372" cy="3238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1047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fr-FR" dirty="0" smtClean="0">
                <a:latin typeface="Comic Sans MS" panose="030F0702030302020204" pitchFamily="66" charset="0"/>
              </a:rPr>
              <a:t>L’enfance, de 4 à 7 ans…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EF4FCD">
                  <a:tint val="66000"/>
                  <a:satMod val="160000"/>
                </a:srgbClr>
              </a:gs>
              <a:gs pos="50000">
                <a:srgbClr val="EF4FCD">
                  <a:tint val="44500"/>
                  <a:satMod val="160000"/>
                </a:srgbClr>
              </a:gs>
              <a:gs pos="100000">
                <a:srgbClr val="EF4FCD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latin typeface="Comic Sans MS" panose="030F0702030302020204" pitchFamily="66" charset="0"/>
              </a:rPr>
              <a:t>C’est l’âge de la « bougeotte », l’enfant a un grand besoin d’activité, il ne tient pas en place</a:t>
            </a:r>
          </a:p>
          <a:p>
            <a:pPr marL="0" indent="0">
              <a:buNone/>
            </a:pPr>
            <a:r>
              <a:rPr lang="fr-FR" dirty="0" smtClean="0">
                <a:latin typeface="Comic Sans MS" panose="030F0702030302020204" pitchFamily="66" charset="0"/>
              </a:rPr>
              <a:t>Il devient espiègle, turbulent, et agité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570" y="3200668"/>
            <a:ext cx="5808372" cy="3238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7994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2383</Words>
  <Application>Microsoft Office PowerPoint</Application>
  <PresentationFormat>Grand écran</PresentationFormat>
  <Paragraphs>154</Paragraphs>
  <Slides>49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</vt:vector>
  </HeadingPairs>
  <TitlesOfParts>
    <vt:vector size="57" baseType="lpstr">
      <vt:lpstr>Arial</vt:lpstr>
      <vt:lpstr>Bell MT</vt:lpstr>
      <vt:lpstr>Bookman Old Style</vt:lpstr>
      <vt:lpstr>Calibri</vt:lpstr>
      <vt:lpstr>Calibri Light</vt:lpstr>
      <vt:lpstr>Comic Sans MS</vt:lpstr>
      <vt:lpstr>Ebrima</vt:lpstr>
      <vt:lpstr>Thème Office</vt:lpstr>
      <vt:lpstr>Le développement de l’enfant</vt:lpstr>
      <vt:lpstr>Le développement de l’enfant</vt:lpstr>
      <vt:lpstr>L’enfance, de 4 à 7 ans…</vt:lpstr>
      <vt:lpstr>L’enfance, de 4 à 7 ans…</vt:lpstr>
      <vt:lpstr>L’enfance, de 4 à 7 ans…</vt:lpstr>
      <vt:lpstr>L’enfance, de 4 à 7 ans…</vt:lpstr>
      <vt:lpstr>L’enfance, de 4 à 7 ans…</vt:lpstr>
      <vt:lpstr>L’enfance, de 4 à 7 ans…</vt:lpstr>
      <vt:lpstr>L’enfance, de 4 à 7 ans…</vt:lpstr>
      <vt:lpstr>L’enfance, de 4 à 7 ans…</vt:lpstr>
      <vt:lpstr>L’enfance, de 4 à 7 ans…</vt:lpstr>
      <vt:lpstr>L’enfance, de 4 à 7 ans…</vt:lpstr>
      <vt:lpstr>L’enfance, de 4 à 7 ans…</vt:lpstr>
      <vt:lpstr>L’enfance, de 4 à 7 ans…</vt:lpstr>
      <vt:lpstr>L’enfance, de 4 à 7 ans…</vt:lpstr>
      <vt:lpstr>L’enfance, de 4 à 7 ans…</vt:lpstr>
      <vt:lpstr>La grande enfance, de 7 à 12 ans… </vt:lpstr>
      <vt:lpstr>La grande enfance, de 7 à 12 ans… </vt:lpstr>
      <vt:lpstr>La grande enfance, de 7 à 12 ans… </vt:lpstr>
      <vt:lpstr>La grande enfance, de 7 à 12 ans…</vt:lpstr>
      <vt:lpstr>La grande enfance, de 7 à 12 ans…</vt:lpstr>
      <vt:lpstr>La grande enfance, de 7 à 12 ans…</vt:lpstr>
      <vt:lpstr>La grande enfance, de 7 à 12 ans…</vt:lpstr>
      <vt:lpstr>La grande enfance, de 7 à 12 ans…</vt:lpstr>
      <vt:lpstr>La grande enfance, de 7 à 12 ans…</vt:lpstr>
      <vt:lpstr>La grande enfance, de 7 à 12 ans…</vt:lpstr>
      <vt:lpstr>La grande enfance, de 7 à 12 ans…</vt:lpstr>
      <vt:lpstr>La grande enfance, de 7 à 12 ans…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La puberté, 12 ans et plus…</vt:lpstr>
      <vt:lpstr>Le Développement de l’enfant</vt:lpstr>
      <vt:lpstr>Le Développement de l’enfant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développement de l’enfant</dc:title>
  <dc:creator>Jean-Pierre BESSON</dc:creator>
  <cp:lastModifiedBy>Jean-Pierre BESSON</cp:lastModifiedBy>
  <cp:revision>35</cp:revision>
  <dcterms:created xsi:type="dcterms:W3CDTF">2021-09-08T10:32:18Z</dcterms:created>
  <dcterms:modified xsi:type="dcterms:W3CDTF">2021-09-09T10:20:06Z</dcterms:modified>
</cp:coreProperties>
</file>