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PT Serif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PTSerif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PTSerif-italic.fntdata"/><Relationship Id="rId14" Type="http://schemas.openxmlformats.org/officeDocument/2006/relationships/slide" Target="slides/slide9.xml"/><Relationship Id="rId36" Type="http://schemas.openxmlformats.org/officeDocument/2006/relationships/font" Target="fonts/PTSerif-bold.fntdata"/><Relationship Id="rId17" Type="http://schemas.openxmlformats.org/officeDocument/2006/relationships/slide" Target="slides/slide12.xml"/><Relationship Id="rId39" Type="http://schemas.openxmlformats.org/officeDocument/2006/relationships/font" Target="fonts/Lexend-regular.fntdata"/><Relationship Id="rId16" Type="http://schemas.openxmlformats.org/officeDocument/2006/relationships/slide" Target="slides/slide11.xml"/><Relationship Id="rId38" Type="http://schemas.openxmlformats.org/officeDocument/2006/relationships/font" Target="fonts/PTSerif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d33db6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d33db6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6d33db6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6d33db6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6d33db68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6d33db68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747e785c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747e785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747e785c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747e785c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6d33db68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6d33db68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6d33db68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6d33db68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72f2177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72f2177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747e785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747e785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747e785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747e785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747e785c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747e785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bf485be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bf485be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6d33db6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6d33db6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6d33db68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6d33db68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d33db68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6d33db68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d33db68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d33db68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6d33db68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6d33db68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6d33db68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6d33db68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6d33db68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6d33db68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6d33db6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6d33db6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747e785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747e785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2825" y="239875"/>
            <a:ext cx="5838900" cy="22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_________________________________</a:t>
            </a:r>
            <a:endParaRPr b="1" sz="3300">
              <a:solidFill>
                <a:srgbClr val="01857B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ARCHITECTURE BIG DATA:</a:t>
            </a:r>
            <a:br>
              <a:rPr b="1" lang="fr" sz="3600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b="1" lang="fr" sz="3600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        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410400" y="1656250"/>
            <a:ext cx="37728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3100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Projet Avocado</a:t>
            </a:r>
            <a:endParaRPr b="1" sz="3100">
              <a:solidFill>
                <a:srgbClr val="E01B84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229575" y="3541425"/>
            <a:ext cx="68091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Réalisé par:</a:t>
            </a:r>
            <a:r>
              <a:rPr lang="fr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100">
                <a:latin typeface="PT Serif"/>
                <a:ea typeface="PT Serif"/>
                <a:cs typeface="PT Serif"/>
                <a:sym typeface="PT Serif"/>
              </a:rPr>
              <a:t>                                                                                              </a:t>
            </a:r>
            <a:r>
              <a:rPr lang="fr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   </a:t>
            </a:r>
            <a:r>
              <a:rPr b="1" lang="fr" u="sng">
                <a:solidFill>
                  <a:srgbClr val="00A797"/>
                </a:solidFill>
                <a:latin typeface="PT Serif"/>
                <a:ea typeface="PT Serif"/>
                <a:cs typeface="PT Serif"/>
                <a:sym typeface="PT Serif"/>
              </a:rPr>
              <a:t>Sous la supervision:</a:t>
            </a:r>
            <a:endParaRPr>
              <a:solidFill>
                <a:srgbClr val="00A797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Afdel Desmond KOMBOU                                              Mr Patrick NGOUNE</a:t>
            </a:r>
            <a:endParaRPr b="1">
              <a:solidFill>
                <a:srgbClr val="E01B84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Papa Yeriba NIANG</a:t>
            </a:r>
            <a:r>
              <a:rPr b="1" lang="fr" u="sng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 b="1">
              <a:solidFill>
                <a:srgbClr val="E01B84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4590825" y="1876350"/>
            <a:ext cx="3414600" cy="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_______________</a:t>
            </a:r>
            <a:endParaRPr b="1" sz="3100">
              <a:solidFill>
                <a:srgbClr val="E01B84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b="4825" l="0" r="0" t="0"/>
          <a:stretch/>
        </p:blipFill>
        <p:spPr>
          <a:xfrm>
            <a:off x="3320625" y="425900"/>
            <a:ext cx="1140775" cy="3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/>
          <p:nvPr>
            <p:ph type="title"/>
          </p:nvPr>
        </p:nvSpPr>
        <p:spPr>
          <a:xfrm>
            <a:off x="153600" y="1110400"/>
            <a:ext cx="31134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Lecture des fichiers CSV depuis HDFS.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Agrégation des volumes d'avocat par fichier.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Insertion des résultats dans une table Hive.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Sauvegarde des résultats dans un nouveau fichier CSV dans HDFS.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1107000" y="782100"/>
            <a:ext cx="1779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fr" sz="1405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Script PySpark de Volume Avocado</a:t>
            </a:r>
            <a:endParaRPr b="1" sz="1575">
              <a:solidFill>
                <a:srgbClr val="E01B84"/>
              </a:solidFill>
            </a:endParaRPr>
          </a:p>
        </p:txBody>
      </p:sp>
      <p:sp>
        <p:nvSpPr>
          <p:cNvPr id="217" name="Google Shape;217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 rotWithShape="1">
          <a:blip r:embed="rId3">
            <a:alphaModFix/>
          </a:blip>
          <a:srcRect b="11418" l="0" r="32899" t="0"/>
          <a:stretch/>
        </p:blipFill>
        <p:spPr>
          <a:xfrm>
            <a:off x="3267000" y="740738"/>
            <a:ext cx="5507319" cy="38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229800" y="1502800"/>
            <a:ext cx="31134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Lecture des fichiers CSV depuis HDFS.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Conversion des dates et extraction des informations de jour et mois.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Sauvegarde des fichiers transformés dans HDFS.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Suppression des fichiers originaux pour éviter la redondance.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>
            <p:ph idx="1" type="subTitle"/>
          </p:nvPr>
        </p:nvSpPr>
        <p:spPr>
          <a:xfrm>
            <a:off x="1030800" y="782100"/>
            <a:ext cx="2675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fr" sz="131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Script PySpark de Nettoyage et Transformation</a:t>
            </a:r>
            <a:endParaRPr b="1" sz="1450">
              <a:solidFill>
                <a:srgbClr val="E01B84"/>
              </a:solidFill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41445" t="7663"/>
          <a:stretch/>
        </p:blipFill>
        <p:spPr>
          <a:xfrm>
            <a:off x="3736900" y="782101"/>
            <a:ext cx="4991474" cy="39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514175" y="729025"/>
            <a:ext cx="5008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Partie 4: </a:t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Automatisation des Tâches </a:t>
            </a:r>
            <a:endParaRPr b="1">
              <a:solidFill>
                <a:srgbClr val="00A797"/>
              </a:solidFill>
            </a:endParaRPr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514175" y="2706050"/>
            <a:ext cx="46986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</a:rPr>
              <a:t>Scheduling et </a:t>
            </a:r>
            <a:r>
              <a:rPr b="1" lang="fr">
                <a:solidFill>
                  <a:srgbClr val="E01B84"/>
                </a:solidFill>
              </a:rPr>
              <a:t>Cron</a:t>
            </a:r>
            <a:endParaRPr b="1">
              <a:solidFill>
                <a:srgbClr val="E01B8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01B8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572875" y="1579000"/>
            <a:ext cx="2242800" cy="14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Nous avons configuré notre processus NiFi pour qu'il s'exécute automatiquement toutes les 5 minutes, assurant un flux continu de traitement des données en temps réel.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/>
          <p:nvPr>
            <p:ph idx="1" type="subTitle"/>
          </p:nvPr>
        </p:nvSpPr>
        <p:spPr>
          <a:xfrm>
            <a:off x="1030800" y="985150"/>
            <a:ext cx="23715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fr" sz="131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Scheduler le process NIFI</a:t>
            </a:r>
            <a:endParaRPr b="1" sz="1450">
              <a:solidFill>
                <a:srgbClr val="E01B84"/>
              </a:solidFill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400" y="406525"/>
            <a:ext cx="3598800" cy="18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400" y="2381050"/>
            <a:ext cx="5634924" cy="246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15675" y="1502800"/>
            <a:ext cx="2242800" cy="25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Exécution des scripts PySpark toutes les 10 et 7 minutes.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Surveillance et journalisation des exécutions via des mails automatiques.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 txBox="1"/>
          <p:nvPr>
            <p:ph idx="1" type="subTitle"/>
          </p:nvPr>
        </p:nvSpPr>
        <p:spPr>
          <a:xfrm>
            <a:off x="1107000" y="832750"/>
            <a:ext cx="23715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fr" sz="131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Utilisation de Cron pour la Planification des Tâches</a:t>
            </a:r>
            <a:endParaRPr b="1" sz="1450">
              <a:solidFill>
                <a:srgbClr val="E01B84"/>
              </a:solidFill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13389" l="0" r="54642" t="0"/>
          <a:stretch/>
        </p:blipFill>
        <p:spPr>
          <a:xfrm>
            <a:off x="2358475" y="1594500"/>
            <a:ext cx="3031926" cy="30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18936" t="0"/>
          <a:stretch/>
        </p:blipFill>
        <p:spPr>
          <a:xfrm>
            <a:off x="5481150" y="1579000"/>
            <a:ext cx="3516025" cy="8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1150" y="2592800"/>
            <a:ext cx="3516025" cy="20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514175" y="729025"/>
            <a:ext cx="5008200" cy="14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Partie 5 : </a:t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Vérification des Données</a:t>
            </a:r>
            <a:endParaRPr b="1">
              <a:solidFill>
                <a:srgbClr val="00A797"/>
              </a:solidFill>
            </a:endParaRPr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514175" y="2510200"/>
            <a:ext cx="2887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</a:rPr>
              <a:t>Requêtes</a:t>
            </a:r>
            <a:r>
              <a:rPr b="1" lang="fr">
                <a:solidFill>
                  <a:srgbClr val="E01B84"/>
                </a:solidFill>
              </a:rPr>
              <a:t> de </a:t>
            </a:r>
            <a:r>
              <a:rPr b="1" lang="fr">
                <a:solidFill>
                  <a:srgbClr val="E01B84"/>
                </a:solidFill>
              </a:rPr>
              <a:t>vérifications</a:t>
            </a:r>
            <a:endParaRPr b="1">
              <a:solidFill>
                <a:srgbClr val="E01B8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1061125" y="966600"/>
            <a:ext cx="21474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fr" sz="166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Vérifications HDFS</a:t>
            </a:r>
            <a:endParaRPr b="1" sz="166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t/>
            </a:r>
            <a:endParaRPr b="1" sz="1660">
              <a:solidFill>
                <a:srgbClr val="E01B84"/>
              </a:solidFill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303675" y="1461225"/>
            <a:ext cx="29751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hadoop fs -ls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 utilisée pour vérifier la présence et l'organisation des fichiers dans les répertoires HDFS.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hadoop fs -cat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permet de visualiser le contenu des fichiers directement depuis HDFS.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 b="0" l="0" r="10634" t="0"/>
          <a:stretch/>
        </p:blipFill>
        <p:spPr>
          <a:xfrm>
            <a:off x="3414950" y="1217025"/>
            <a:ext cx="53115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750" y="2316925"/>
            <a:ext cx="5676525" cy="25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1061125" y="1042800"/>
            <a:ext cx="21474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fr" sz="1660">
                <a:solidFill>
                  <a:srgbClr val="E01B84"/>
                </a:solidFill>
              </a:rPr>
              <a:t>Vérifications HIVE</a:t>
            </a:r>
            <a:endParaRPr b="1" sz="1660">
              <a:solidFill>
                <a:srgbClr val="E01B84"/>
              </a:solidFill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261050" y="1564200"/>
            <a:ext cx="3000000" cy="21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contenu de la table avocado_volume_tracking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contenu de la table avocado_volume_per_month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25149" t="0"/>
          <a:stretch/>
        </p:blipFill>
        <p:spPr>
          <a:xfrm>
            <a:off x="3806275" y="540875"/>
            <a:ext cx="4865150" cy="19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b="0" l="0" r="18146" t="0"/>
          <a:stretch/>
        </p:blipFill>
        <p:spPr>
          <a:xfrm>
            <a:off x="3850798" y="2571750"/>
            <a:ext cx="48651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1061125" y="1042800"/>
            <a:ext cx="23760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fr" sz="1660">
                <a:solidFill>
                  <a:srgbClr val="E01B84"/>
                </a:solidFill>
              </a:rPr>
              <a:t>Vérifications MYSQL</a:t>
            </a:r>
            <a:endParaRPr b="1" sz="1660">
              <a:solidFill>
                <a:srgbClr val="E01B84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973175" y="1671000"/>
            <a:ext cx="475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Cette requête permet de s'assurer que les données ont été correctement importées dans MySQL.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50" y="2350000"/>
            <a:ext cx="8354351" cy="24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ctrTitle"/>
          </p:nvPr>
        </p:nvSpPr>
        <p:spPr>
          <a:xfrm>
            <a:off x="5036975" y="911588"/>
            <a:ext cx="2609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Conclusion</a:t>
            </a:r>
            <a:endParaRPr sz="5700">
              <a:solidFill>
                <a:srgbClr val="E01B84"/>
              </a:solidFill>
            </a:endParaRPr>
          </a:p>
        </p:txBody>
      </p:sp>
      <p:sp>
        <p:nvSpPr>
          <p:cNvPr id="283" name="Google Shape;283;p31"/>
          <p:cNvSpPr txBox="1"/>
          <p:nvPr>
            <p:ph idx="1" type="subTitle"/>
          </p:nvPr>
        </p:nvSpPr>
        <p:spPr>
          <a:xfrm>
            <a:off x="3854250" y="1936175"/>
            <a:ext cx="47340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Ce projet a permis d'améliorer l'efficacité et la précision du traitement des données d'avocat, tout en automatisant les processus pour réduire les erreurs manuelles et les coûts. Grâce à l'utilisation de technologies modernes telles que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Apache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NiFi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PySpark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HDFS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et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Hive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nous avons pu mettre en place un </a:t>
            </a:r>
            <a:r>
              <a:rPr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système robuste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 et </a:t>
            </a:r>
            <a:r>
              <a:rPr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scalable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pour la gestion des données.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ctrTitle"/>
          </p:nvPr>
        </p:nvSpPr>
        <p:spPr>
          <a:xfrm>
            <a:off x="5036975" y="911588"/>
            <a:ext cx="2609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3500">
                <a:solidFill>
                  <a:srgbClr val="E01B84"/>
                </a:solidFill>
                <a:latin typeface="PT Serif"/>
                <a:ea typeface="PT Serif"/>
                <a:cs typeface="PT Serif"/>
                <a:sym typeface="PT Serif"/>
              </a:rPr>
              <a:t>Description</a:t>
            </a:r>
            <a:endParaRPr sz="5700">
              <a:solidFill>
                <a:srgbClr val="E01B84"/>
              </a:solidFill>
            </a:endParaRPr>
          </a:p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3854250" y="1936175"/>
            <a:ext cx="4734000" cy="21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Le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projet Avocado</a:t>
            </a:r>
            <a:r>
              <a:rPr lang="fr" sz="1500">
                <a:solidFill>
                  <a:schemeClr val="lt2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consiste à intégrer des données d'avocats depuis un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fichier CSV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dans une base de données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MySQL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puis à les traiter et les analyser en utilisant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Apache NiFi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HDFS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,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Spark</a:t>
            </a:r>
            <a:r>
              <a:rPr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et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Hive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. Les données sont transformées, agrégées, et stockées à différentes étapes du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pipeline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de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traitement. Enfin, des tâches automatisées avec cron sont mises en place pour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b="1" lang="fr" sz="1500">
                <a:solidFill>
                  <a:srgbClr val="01857B"/>
                </a:solidFill>
                <a:latin typeface="PT Serif"/>
                <a:ea typeface="PT Serif"/>
                <a:cs typeface="PT Serif"/>
                <a:sym typeface="PT Serif"/>
              </a:rPr>
              <a:t>exécuter périodiquement</a:t>
            </a:r>
            <a:r>
              <a:rPr lang="fr" sz="1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1500">
                <a:latin typeface="PT Serif"/>
                <a:ea typeface="PT Serif"/>
                <a:cs typeface="PT Serif"/>
                <a:sym typeface="PT Serif"/>
              </a:rPr>
              <a:t>le processus complet.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1537825" y="1000650"/>
            <a:ext cx="7038900" cy="31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322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Perspectives Futures</a:t>
            </a:r>
            <a:endParaRPr b="1" sz="2322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fr" sz="1300">
                <a:latin typeface="Arial"/>
                <a:ea typeface="Arial"/>
                <a:cs typeface="Arial"/>
                <a:sym typeface="Arial"/>
              </a:rPr>
              <a:t>Extension du projet à d'autres types de données agricoles.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fr" sz="1300">
                <a:latin typeface="Arial"/>
                <a:ea typeface="Arial"/>
                <a:cs typeface="Arial"/>
                <a:sym typeface="Arial"/>
              </a:rPr>
              <a:t>Intégration avec des outils de visualisation pour des analyses approfondies.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fr" sz="1300">
                <a:latin typeface="Arial"/>
                <a:ea typeface="Arial"/>
                <a:cs typeface="Arial"/>
                <a:sym typeface="Arial"/>
              </a:rPr>
              <a:t>Amélioration continue des processus de vérification et de validation.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title"/>
          </p:nvPr>
        </p:nvSpPr>
        <p:spPr>
          <a:xfrm>
            <a:off x="2027475" y="2114700"/>
            <a:ext cx="4917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fr" sz="3200">
                <a:solidFill>
                  <a:srgbClr val="E01B84"/>
                </a:solidFill>
                <a:latin typeface="Lexend"/>
                <a:ea typeface="Lexend"/>
                <a:cs typeface="Lexend"/>
                <a:sym typeface="Lexend"/>
              </a:rPr>
              <a:t>NOS REMERCIEMENTS !</a:t>
            </a:r>
            <a:endParaRPr sz="3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2611950" y="155625"/>
            <a:ext cx="3772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1857B"/>
                </a:solidFill>
              </a:rPr>
              <a:t>Technologies Utilisées</a:t>
            </a:r>
            <a:endParaRPr b="1">
              <a:solidFill>
                <a:srgbClr val="01857B"/>
              </a:solidFill>
            </a:endParaRPr>
          </a:p>
        </p:txBody>
      </p:sp>
      <p:sp>
        <p:nvSpPr>
          <p:cNvPr id="150" name="Google Shape;150;p15"/>
          <p:cNvSpPr txBox="1"/>
          <p:nvPr>
            <p:ph idx="2" type="body"/>
          </p:nvPr>
        </p:nvSpPr>
        <p:spPr>
          <a:xfrm>
            <a:off x="1206130" y="897600"/>
            <a:ext cx="1539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Apache NiFi</a:t>
            </a:r>
            <a:r>
              <a:rPr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Automatisation du flux de données.</a:t>
            </a:r>
            <a:endParaRPr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3585400" y="897600"/>
            <a:ext cx="1641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Apache Hive :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Stockage et requêtage de données massives.</a:t>
            </a:r>
            <a:endParaRPr/>
          </a:p>
        </p:txBody>
      </p:sp>
      <p:sp>
        <p:nvSpPr>
          <p:cNvPr id="152" name="Google Shape;152;p15"/>
          <p:cNvSpPr txBox="1"/>
          <p:nvPr>
            <p:ph idx="2" type="body"/>
          </p:nvPr>
        </p:nvSpPr>
        <p:spPr>
          <a:xfrm>
            <a:off x="6428725" y="790875"/>
            <a:ext cx="1698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PySpark :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Traitement et agrégation des données.</a:t>
            </a:r>
            <a:endParaRPr/>
          </a:p>
        </p:txBody>
      </p:sp>
      <p:sp>
        <p:nvSpPr>
          <p:cNvPr id="153" name="Google Shape;153;p15"/>
          <p:cNvSpPr txBox="1"/>
          <p:nvPr>
            <p:ph idx="2" type="body"/>
          </p:nvPr>
        </p:nvSpPr>
        <p:spPr>
          <a:xfrm>
            <a:off x="6432075" y="2847975"/>
            <a:ext cx="16419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3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Cron : </a:t>
            </a:r>
            <a:r>
              <a:rPr lang="fr" sz="4202">
                <a:latin typeface="Arial"/>
                <a:ea typeface="Arial"/>
                <a:cs typeface="Arial"/>
                <a:sym typeface="Arial"/>
              </a:rPr>
              <a:t>Planification automatisée des tâches.</a:t>
            </a:r>
            <a:endParaRPr sz="42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1206125" y="2847975"/>
            <a:ext cx="15396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MySQL :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Base de données relationnelle pour l'analyse.</a:t>
            </a:r>
            <a:endParaRPr/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025" y="3531150"/>
            <a:ext cx="1375200" cy="702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725" y="1648500"/>
            <a:ext cx="1374550" cy="703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6325" y="3531150"/>
            <a:ext cx="1375200" cy="702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58" name="Google Shape;15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900" y="1535775"/>
            <a:ext cx="1375200" cy="70315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9" name="Google Shape;159;p15"/>
          <p:cNvSpPr txBox="1"/>
          <p:nvPr>
            <p:ph idx="2" type="body"/>
          </p:nvPr>
        </p:nvSpPr>
        <p:spPr>
          <a:xfrm>
            <a:off x="3696850" y="2771775"/>
            <a:ext cx="20817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b="1" lang="fr" sz="107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HDFS:</a:t>
            </a:r>
            <a:r>
              <a:rPr b="1" lang="fr" sz="117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070">
                <a:latin typeface="Arial"/>
                <a:ea typeface="Arial"/>
                <a:cs typeface="Arial"/>
                <a:sym typeface="Arial"/>
              </a:rPr>
              <a:t>Système de fichiers distribué pour le stockage et l'accès à grande échelle.</a:t>
            </a:r>
            <a:endParaRPr sz="1210"/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4349" y="1611975"/>
            <a:ext cx="1375200" cy="702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61" name="Google Shape;16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1825" y="3531150"/>
            <a:ext cx="1375200" cy="702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514175" y="729025"/>
            <a:ext cx="5008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Partie 1 : </a:t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Préparation des Données</a:t>
            </a:r>
            <a:endParaRPr b="1">
              <a:solidFill>
                <a:srgbClr val="00A797"/>
              </a:solidFill>
            </a:endParaRPr>
          </a:p>
        </p:txBody>
      </p:sp>
      <p:sp>
        <p:nvSpPr>
          <p:cNvPr id="167" name="Google Shape;167;p16"/>
          <p:cNvSpPr txBox="1"/>
          <p:nvPr>
            <p:ph type="title"/>
          </p:nvPr>
        </p:nvSpPr>
        <p:spPr>
          <a:xfrm>
            <a:off x="514175" y="2586400"/>
            <a:ext cx="5264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</a:rPr>
              <a:t>Création et Division et Chargement des Fichiers CSV</a:t>
            </a:r>
            <a:endParaRPr b="1">
              <a:solidFill>
                <a:srgbClr val="E01B8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1137325" y="814200"/>
            <a:ext cx="27183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b="1" lang="fr" sz="1660">
                <a:solidFill>
                  <a:srgbClr val="E01B84"/>
                </a:solidFill>
              </a:rPr>
              <a:t>Division et C</a:t>
            </a:r>
            <a:r>
              <a:rPr b="1" lang="fr" sz="1660">
                <a:solidFill>
                  <a:srgbClr val="E01B84"/>
                </a:solidFill>
              </a:rPr>
              <a:t>hargement</a:t>
            </a:r>
            <a:r>
              <a:rPr b="1" lang="fr" sz="1660">
                <a:solidFill>
                  <a:srgbClr val="E01B84"/>
                </a:solidFill>
              </a:rPr>
              <a:t> des fichiers</a:t>
            </a:r>
            <a:endParaRPr b="1" sz="1660">
              <a:solidFill>
                <a:srgbClr val="E01B84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34350" y="282607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Chargement des fichiers CSV dans MySQL.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Utilisation de </a:t>
            </a:r>
            <a:r>
              <a:rPr lang="fr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LOAD DATA INFILE</a:t>
            </a:r>
            <a:r>
              <a:rPr lang="fr" sz="1100">
                <a:solidFill>
                  <a:schemeClr val="lt1"/>
                </a:solidFill>
              </a:rPr>
              <a:t> pour un chargement rapide et efficace.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 rotWithShape="1">
          <a:blip r:embed="rId3">
            <a:alphaModFix/>
          </a:blip>
          <a:srcRect b="15647" l="0" r="16520" t="0"/>
          <a:stretch/>
        </p:blipFill>
        <p:spPr>
          <a:xfrm>
            <a:off x="3772150" y="457750"/>
            <a:ext cx="4926326" cy="261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 rotWithShape="1">
          <a:blip r:embed="rId4">
            <a:alphaModFix/>
          </a:blip>
          <a:srcRect b="0" l="0" r="54266" t="0"/>
          <a:stretch/>
        </p:blipFill>
        <p:spPr>
          <a:xfrm>
            <a:off x="5980163" y="3240300"/>
            <a:ext cx="27183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/>
        </p:nvSpPr>
        <p:spPr>
          <a:xfrm>
            <a:off x="234350" y="1488000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Scinder le fichier avocado.csv en 5 fichiers</a:t>
            </a:r>
            <a:r>
              <a:rPr lang="fr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utilisation de la bibliothèque Pandas pour diviser le fichier CSV principal ('avocado.csv') en cinq sous-fichiers de taille approximativement égale.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234350" y="4025250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rgbClr val="01857B"/>
                </a:solidFill>
              </a:rPr>
              <a:t>MySQL pour des opérations de lecture/écriture rapides et une intégration facile avec d’autres outils.</a:t>
            </a:r>
            <a:endParaRPr sz="1100">
              <a:solidFill>
                <a:srgbClr val="01857B"/>
              </a:solidFill>
            </a:endParaR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5">
            <a:alphaModFix/>
          </a:blip>
          <a:srcRect b="0" l="0" r="58159" t="0"/>
          <a:stretch/>
        </p:blipFill>
        <p:spPr>
          <a:xfrm>
            <a:off x="3772150" y="3209675"/>
            <a:ext cx="2146668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514175" y="624325"/>
            <a:ext cx="5406600" cy="18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Partie 2 : </a:t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Ingestion et Nettoyage des Données avec Apache NiFi</a:t>
            </a:r>
            <a:endParaRPr b="1">
              <a:solidFill>
                <a:srgbClr val="00A797"/>
              </a:solidFill>
            </a:endParaRPr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514175" y="2815000"/>
            <a:ext cx="29943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</a:rPr>
              <a:t>Workflow NiFi</a:t>
            </a:r>
            <a:endParaRPr b="1">
              <a:solidFill>
                <a:srgbClr val="E01B8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04000" y="4276800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5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Justification de la Configuration NiFi</a:t>
            </a:r>
            <a:endParaRPr b="1" sz="550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A797"/>
              </a:buClr>
              <a:buSzPct val="100000"/>
              <a:buFont typeface="Arial"/>
              <a:buChar char="●"/>
            </a:pPr>
            <a:r>
              <a:rPr lang="fr" sz="5500">
                <a:solidFill>
                  <a:srgbClr val="00A797"/>
                </a:solidFill>
                <a:latin typeface="Arial"/>
                <a:ea typeface="Arial"/>
                <a:cs typeface="Arial"/>
                <a:sym typeface="Arial"/>
              </a:rPr>
              <a:t>Automatisation de l'ETL (extraction, transformation, chargement).</a:t>
            </a:r>
            <a:endParaRPr sz="5500">
              <a:solidFill>
                <a:srgbClr val="00A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797"/>
              </a:buClr>
              <a:buSzPct val="100000"/>
              <a:buFont typeface="Arial"/>
              <a:buChar char="●"/>
            </a:pPr>
            <a:r>
              <a:rPr lang="fr" sz="5500">
                <a:solidFill>
                  <a:srgbClr val="00A797"/>
                </a:solidFill>
                <a:latin typeface="Arial"/>
                <a:ea typeface="Arial"/>
                <a:cs typeface="Arial"/>
                <a:sym typeface="Arial"/>
              </a:rPr>
              <a:t>Suivi et journalisation des processus pour traçabilité et détection des erreurs.</a:t>
            </a:r>
            <a:endParaRPr sz="5500">
              <a:solidFill>
                <a:srgbClr val="00A7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600" y="219075"/>
            <a:ext cx="7046200" cy="36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46000" y="243900"/>
            <a:ext cx="2199900" cy="12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QueryDatabaseTableRecord</a:t>
            </a:r>
            <a:r>
              <a:rPr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Extraction des données de la base de données source toutes les 5 minutes.</a:t>
            </a:r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13" y="1322675"/>
            <a:ext cx="2035475" cy="11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1700" y="1312475"/>
            <a:ext cx="2034000" cy="11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651" y="1246475"/>
            <a:ext cx="2034000" cy="11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8875" y="3462000"/>
            <a:ext cx="2034000" cy="11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6525" y="3450600"/>
            <a:ext cx="2034000" cy="11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3472050" y="320100"/>
            <a:ext cx="21999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UpdateAttribute : </a:t>
            </a:r>
            <a:endParaRPr b="1" sz="110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Mise à jour des métadonnées des fichiers extraits.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6246575" y="320100"/>
            <a:ext cx="21999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LogAttribute :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Enregistrement des informations de traitement pour le suivi.</a:t>
            </a:r>
            <a:endParaRPr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1984300" y="2536488"/>
            <a:ext cx="19689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PutHDFS : </a:t>
            </a:r>
            <a:endParaRPr b="1" sz="110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Stockage des fichiers dans HDFS.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5358875" y="2504088"/>
            <a:ext cx="2199900" cy="9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E01B84"/>
                </a:solidFill>
                <a:latin typeface="Arial"/>
                <a:ea typeface="Arial"/>
                <a:cs typeface="Arial"/>
                <a:sym typeface="Arial"/>
              </a:rPr>
              <a:t>LogMessage : </a:t>
            </a:r>
            <a:endParaRPr b="1" sz="1100">
              <a:solidFill>
                <a:srgbClr val="E01B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Arial"/>
                <a:ea typeface="Arial"/>
                <a:cs typeface="Arial"/>
                <a:sym typeface="Arial"/>
              </a:rPr>
              <a:t>Notification des étapes de traitement.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514175" y="624325"/>
            <a:ext cx="5406600" cy="18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Partie 2 : </a:t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A79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A797"/>
                </a:solidFill>
              </a:rPr>
              <a:t>Traitement et Agrégation des Données avec PySpark</a:t>
            </a:r>
            <a:endParaRPr b="1">
              <a:solidFill>
                <a:srgbClr val="00A797"/>
              </a:solidFill>
            </a:endParaRPr>
          </a:p>
        </p:txBody>
      </p:sp>
      <p:sp>
        <p:nvSpPr>
          <p:cNvPr id="210" name="Google Shape;210;p21"/>
          <p:cNvSpPr txBox="1"/>
          <p:nvPr>
            <p:ph type="title"/>
          </p:nvPr>
        </p:nvSpPr>
        <p:spPr>
          <a:xfrm>
            <a:off x="514175" y="2815000"/>
            <a:ext cx="39822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E01B84"/>
                </a:solidFill>
              </a:rPr>
              <a:t>Scripts PySpark </a:t>
            </a:r>
            <a:endParaRPr b="1">
              <a:solidFill>
                <a:srgbClr val="E01B8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