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9" r:id="rId9"/>
    <p:sldId id="270" r:id="rId10"/>
    <p:sldId id="265" r:id="rId11"/>
    <p:sldId id="267" r:id="rId12"/>
    <p:sldId id="266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>
      <p:cViewPr varScale="1">
        <p:scale>
          <a:sx n="68" d="100"/>
          <a:sy n="68" d="100"/>
        </p:scale>
        <p:origin x="81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4/10/2023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4/10/2023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4/10/2023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4/10/2023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4/10/2023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4/10/2023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4/10/2023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drewmvd/fetal-health-classification" TargetMode="External"/><Relationship Id="rId2" Type="http://schemas.openxmlformats.org/officeDocument/2006/relationships/hyperlink" Target="https://github.com/dtunnicliffe/fetal-health-classification/blob/main/fetal_health_classification.ipyn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Fetal Health Classification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073BAD4-2972-44D5-A605-E5ED8C9F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A0FF7F-B630-41F0-8988-602E5ABC01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Dataset converted from multi-class classification to binary classification problem</a:t>
            </a:r>
          </a:p>
          <a:p>
            <a:r>
              <a:rPr lang="en-US" dirty="0"/>
              <a:t>Combined Suspect and Pathological classes to create a new At Risk class</a:t>
            </a:r>
          </a:p>
          <a:p>
            <a:r>
              <a:rPr lang="en-US" dirty="0"/>
              <a:t>Normal class has the highest frequency while At Risk class has the lowest frequency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6B3300-1010-4898-9C9A-7BB78FBE6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34" y="1649543"/>
            <a:ext cx="4432601" cy="49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FD10AB-90C1-4087-A762-FAD33E1F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049" y="762000"/>
            <a:ext cx="3932237" cy="1752600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87AD129-CDCB-4521-BD42-6DCCB7ED1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75606" y="2741675"/>
            <a:ext cx="3932237" cy="1374648"/>
          </a:xfrm>
        </p:spPr>
        <p:txBody>
          <a:bodyPr>
            <a:normAutofit/>
          </a:bodyPr>
          <a:lstStyle/>
          <a:p>
            <a:r>
              <a:rPr lang="en-US" sz="2800" dirty="0"/>
              <a:t>Extra Trees w/ Pipeline and Grid Search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7D3DDE-A744-44F7-8DC5-DF2B3D3B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7010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10058400" cy="914401"/>
          </a:xfrm>
        </p:spPr>
        <p:txBody>
          <a:bodyPr>
            <a:noAutofit/>
          </a:bodyPr>
          <a:lstStyle/>
          <a:p>
            <a:r>
              <a:rPr lang="en-US" dirty="0"/>
              <a:t>Evaluation and Results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5B493-FD1C-40E5-8DEE-873BEB5F1E62}"/>
              </a:ext>
            </a:extLst>
          </p:cNvPr>
          <p:cNvSpPr txBox="1"/>
          <p:nvPr/>
        </p:nvSpPr>
        <p:spPr>
          <a:xfrm>
            <a:off x="457200" y="1676400"/>
            <a:ext cx="11049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Priority metric: Recall/Sensitivity to capture all instances of the positive class and avoid false negatives or Type II errors.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Best model: Extra Trees Classifier.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Achieved Recall score: 97%, meaning that 97% of the at-risk class was captured by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Achieved Accuracy score: 91%, meaning that 91% of the total predictions made by the model were correct.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Trade-off between recall and precision affects accuracy, but the priority is given to human life, so recall is prioritized at the expense of other metrics.</a:t>
            </a:r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E8544-195D-4A5C-A1CF-112F4EDE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A8D4C5-21F7-4F8E-AF93-C05076447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286000"/>
            <a:ext cx="10515600" cy="2743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F1 score of the model is 83%, indicating good overall performance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AUC of the model is 94.5%, confirming that the model is working well</a:t>
            </a:r>
          </a:p>
        </p:txBody>
      </p:sp>
    </p:spTree>
    <p:extLst>
      <p:ext uri="{BB962C8B-B14F-4D97-AF65-F5344CB8AC3E}">
        <p14:creationId xmlns:p14="http://schemas.microsoft.com/office/powerpoint/2010/main" val="28011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6411-8945-4734-BFED-3D8C5723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CA050-FF75-4FD1-8561-448ACC659644}"/>
              </a:ext>
            </a:extLst>
          </p:cNvPr>
          <p:cNvSpPr txBox="1"/>
          <p:nvPr/>
        </p:nvSpPr>
        <p:spPr>
          <a:xfrm>
            <a:off x="533400" y="2278151"/>
            <a:ext cx="10591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Cardiotocogram</a:t>
            </a:r>
            <a:r>
              <a:rPr lang="en-US" sz="2400" dirty="0"/>
              <a:t> (CTG) data provides insight into fetal health outcomes.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ML models can predict fetal distress using CTG data with high recall/sensitivity.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Expert knowledge of obstetricians can be combined with ML models to prioritize fetal and maternal health.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Prioritizing fetal and maternal health can effectively reduce yearly fetal mortality rates.</a:t>
            </a:r>
          </a:p>
        </p:txBody>
      </p:sp>
    </p:spTree>
    <p:extLst>
      <p:ext uri="{BB962C8B-B14F-4D97-AF65-F5344CB8AC3E}">
        <p14:creationId xmlns:p14="http://schemas.microsoft.com/office/powerpoint/2010/main" val="241075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7738D1-38BF-41BC-8D96-F7C16CE6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A0AE7-DED7-447F-A2D5-C4FBA0DC76CD}"/>
              </a:ext>
            </a:extLst>
          </p:cNvPr>
          <p:cNvSpPr txBox="1"/>
          <p:nvPr/>
        </p:nvSpPr>
        <p:spPr>
          <a:xfrm>
            <a:off x="914400" y="1981200"/>
            <a:ext cx="10820400" cy="249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lnSpc>
                <a:spcPts val="2750"/>
              </a:lnSpc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Fetal-health-classification/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fetal_health_classification.ipynb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at main · </a:t>
            </a:r>
          </a:p>
          <a:p>
            <a:pPr marL="457200" indent="-457200">
              <a:lnSpc>
                <a:spcPts val="2750"/>
              </a:lnSpc>
            </a:pPr>
            <a:r>
              <a:rPr lang="en-US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dtunnicliffe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/fetal-health-classification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(2021,February 9). GitHub.</a:t>
            </a:r>
          </a:p>
          <a:p>
            <a:pPr marL="457200" indent="-457200">
              <a:lnSpc>
                <a:spcPts val="275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nherit"/>
                <a:hlinkClick r:id="rId2"/>
              </a:rPr>
              <a:t>https://github.com/dtunnicliffe/fetal-health-classification/blob/main/fetal_health_classification.ipynb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inherit"/>
            </a:endParaRPr>
          </a:p>
          <a:p>
            <a:pPr marL="457200" indent="-457200">
              <a:lnSpc>
                <a:spcPts val="2750"/>
              </a:lnSpc>
            </a:pPr>
            <a:endParaRPr lang="en-US" dirty="0">
              <a:solidFill>
                <a:srgbClr val="000000"/>
              </a:solidFill>
              <a:latin typeface="inherit"/>
            </a:endParaRPr>
          </a:p>
          <a:p>
            <a:pPr marL="457200" indent="-457200">
              <a:lnSpc>
                <a:spcPts val="2750"/>
              </a:lnSpc>
            </a:pP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Fetal health classification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(n.d.). Kaggle: Your Machine Learning and Data Science Community.</a:t>
            </a:r>
          </a:p>
          <a:p>
            <a:pPr marL="457200" indent="-457200">
              <a:lnSpc>
                <a:spcPts val="275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https://www.kaggle.com/datasets/andrewmvd/fetal-health-classification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1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Overview</a:t>
            </a:r>
          </a:p>
          <a:p>
            <a:pPr algn="l"/>
            <a:r>
              <a:rPr lang="en-US" b="1" i="0" dirty="0">
                <a:effectLst/>
                <a:latin typeface="-apple-system"/>
              </a:rPr>
              <a:t>Business Problem</a:t>
            </a:r>
          </a:p>
          <a:p>
            <a:pPr algn="l"/>
            <a:r>
              <a:rPr lang="en-US" b="1" i="0" dirty="0">
                <a:effectLst/>
                <a:latin typeface="-apple-system"/>
              </a:rPr>
              <a:t>Data Understanding</a:t>
            </a:r>
          </a:p>
          <a:p>
            <a:pPr algn="l"/>
            <a:r>
              <a:rPr lang="en-US" b="1" dirty="0">
                <a:latin typeface="-apple-system"/>
              </a:rPr>
              <a:t>Model</a:t>
            </a:r>
          </a:p>
          <a:p>
            <a:r>
              <a:rPr lang="en-US" b="1" i="0" dirty="0">
                <a:effectLst/>
                <a:latin typeface="-apple-system"/>
              </a:rPr>
              <a:t>Evaluation and Results</a:t>
            </a:r>
          </a:p>
          <a:p>
            <a:r>
              <a:rPr lang="en-US" b="1" i="0" dirty="0">
                <a:effectLst/>
                <a:latin typeface="-apple-system"/>
              </a:rPr>
              <a:t>Conclusion</a:t>
            </a:r>
          </a:p>
          <a:p>
            <a:pPr algn="l"/>
            <a:endParaRPr lang="en-US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TG machine">
            <a:extLst>
              <a:ext uri="{FF2B5EF4-FFF2-40B4-BE49-F238E27FC236}">
                <a16:creationId xmlns:a16="http://schemas.microsoft.com/office/drawing/2014/main" id="{5A648524-04D7-4BFF-B514-8E2A84616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9677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10058400" cy="914400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effectLst/>
                <a:latin typeface="-apple-system"/>
              </a:rPr>
              <a:t>Overview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057400"/>
            <a:ext cx="11049000" cy="45751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  <a:latin typeface="+mj-lt"/>
              </a:rPr>
              <a:t>Fetal mortality is a major public health problem, with 1 million fetal deaths occurring annually in the 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  <a:latin typeface="+mj-lt"/>
              </a:rPr>
              <a:t>Almost 26,000 fetal deaths occur after 20 weeks gestation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  <a:latin typeface="+mj-lt"/>
              </a:rPr>
              <a:t>Fetal mortality is associated with increased risk of adverse maternal health outcomes and maternal mortality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374151"/>
                </a:solidFill>
                <a:effectLst/>
                <a:latin typeface="+mj-lt"/>
              </a:rPr>
              <a:t>Cardiotocograms</a:t>
            </a:r>
            <a:r>
              <a:rPr lang="en-US" i="0" dirty="0">
                <a:solidFill>
                  <a:srgbClr val="374151"/>
                </a:solidFill>
                <a:effectLst/>
                <a:latin typeface="+mj-lt"/>
              </a:rPr>
              <a:t> (CTGs) measure </a:t>
            </a:r>
            <a:r>
              <a:rPr lang="en-US" b="1" i="0" dirty="0">
                <a:solidFill>
                  <a:srgbClr val="374151"/>
                </a:solidFill>
                <a:effectLst/>
                <a:latin typeface="+mj-lt"/>
              </a:rPr>
              <a:t>fetal heart rate</a:t>
            </a:r>
            <a:r>
              <a:rPr lang="en-US" i="0" dirty="0">
                <a:solidFill>
                  <a:srgbClr val="374151"/>
                </a:solidFill>
                <a:effectLst/>
                <a:latin typeface="+mj-lt"/>
              </a:rPr>
              <a:t>, </a:t>
            </a:r>
            <a:r>
              <a:rPr lang="en-US" b="1" i="0" dirty="0">
                <a:solidFill>
                  <a:srgbClr val="374151"/>
                </a:solidFill>
                <a:effectLst/>
                <a:latin typeface="+mj-lt"/>
              </a:rPr>
              <a:t>movement</a:t>
            </a:r>
            <a:r>
              <a:rPr lang="en-US" i="0" dirty="0">
                <a:solidFill>
                  <a:srgbClr val="374151"/>
                </a:solidFill>
                <a:effectLst/>
                <a:latin typeface="+mj-lt"/>
              </a:rPr>
              <a:t>, and </a:t>
            </a:r>
            <a:r>
              <a:rPr lang="en-US" b="1" i="0" dirty="0">
                <a:solidFill>
                  <a:srgbClr val="374151"/>
                </a:solidFill>
                <a:effectLst/>
                <a:latin typeface="+mj-lt"/>
              </a:rPr>
              <a:t>uterine contractions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  <a:latin typeface="+mj-lt"/>
              </a:rPr>
              <a:t>Automated CTG assessment has the potential to improve fetal and maternal outcomes by detecting potential health issues earlier.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Business Problem </a:t>
            </a:r>
            <a:r>
              <a:rPr lang="en-US" i="0" dirty="0">
                <a:effectLst/>
                <a:latin typeface="-apple-system"/>
              </a:rPr>
              <a:t>- Decreasing Fetal Mortality through Predictive Analysis of CTG Data</a:t>
            </a:r>
            <a:endParaRPr lang="en-US" dirty="0">
              <a:latin typeface="-apple-syste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2438400"/>
            <a:ext cx="10744200" cy="335279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Fetal risk and mortality is a devastating problem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Predictive analysis of CTG data can help minimize the occurrence of fetal mortality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Medical practices can benefit from these findings by ensuring the best possible patient health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Prioritizing the global cause of decreasing fetal mortality can ultimately improve maternal and fetal health outcomes.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- CTG Exam Dataset and Fetal Health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F6815-EC30-45A7-84A7-5468ABE01981}"/>
              </a:ext>
            </a:extLst>
          </p:cNvPr>
          <p:cNvSpPr txBox="1"/>
          <p:nvPr/>
        </p:nvSpPr>
        <p:spPr>
          <a:xfrm>
            <a:off x="533400" y="2057400"/>
            <a:ext cx="10972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dataset used in this project contains 2,126 rows of 22 features extracted from CTG exams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dataset was classified by expert obstetricians into 3 classes: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Normal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Suspect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Pathological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3-class classification of fetal health outcomes in the dataset provides a valuable basis for predicting fetal health based on CTG data.</a:t>
            </a:r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D38B52-0C85-461C-B1A6-5FB7CA0083C6}"/>
              </a:ext>
            </a:extLst>
          </p:cNvPr>
          <p:cNvSpPr txBox="1"/>
          <p:nvPr/>
        </p:nvSpPr>
        <p:spPr>
          <a:xfrm>
            <a:off x="10360715" y="517576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Target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Variable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54791EC-AB5B-4CE1-9973-5FBFB0FC54C9}"/>
              </a:ext>
            </a:extLst>
          </p:cNvPr>
          <p:cNvCxnSpPr>
            <a:cxnSpLocks/>
          </p:cNvCxnSpPr>
          <p:nvPr/>
        </p:nvCxnSpPr>
        <p:spPr>
          <a:xfrm flipV="1">
            <a:off x="7429500" y="5360432"/>
            <a:ext cx="2971800" cy="838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20">
            <a:extLst>
              <a:ext uri="{FF2B5EF4-FFF2-40B4-BE49-F238E27FC236}">
                <a16:creationId xmlns:a16="http://schemas.microsoft.com/office/drawing/2014/main" id="{DA18BEAD-E0C8-47DA-9CAF-24DE89FB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6E817F5-7B08-45A9-B637-CEC371A74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30664"/>
            <a:ext cx="5867400" cy="4928116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light_decelerations</a:t>
            </a:r>
            <a:r>
              <a:rPr lang="en-US" sz="3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baseline value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accelerations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fetal_movement</a:t>
            </a:r>
            <a:r>
              <a:rPr lang="en-US" sz="3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uterine_contractions</a:t>
            </a:r>
            <a:r>
              <a:rPr lang="en-US" sz="3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severe_decelerations</a:t>
            </a:r>
            <a:r>
              <a:rPr lang="en-US" sz="3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abnormal_short_term_variability</a:t>
            </a: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mean_value_of_short_term_variability</a:t>
            </a: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percentage_of_time_with_abnormal_long_term_variability</a:t>
            </a: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prolongued_decelerations</a:t>
            </a: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mean_value_of_long_term_variability</a:t>
            </a: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400" dirty="0"/>
          </a:p>
          <a:p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E8162DA-EF3D-4830-9DBF-C7F076B58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830664"/>
            <a:ext cx="6245915" cy="507354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histogram_width</a:t>
            </a: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histogram_min</a:t>
            </a: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histogram_max</a:t>
            </a: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histogram_number_of_peaks</a:t>
            </a: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histogram_number_of_zeroes</a:t>
            </a:r>
            <a:r>
              <a:rPr lang="en-US" sz="3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histogram_mode</a:t>
            </a:r>
            <a:r>
              <a:rPr lang="en-US" sz="3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histogram_mean</a:t>
            </a: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histogram_median</a:t>
            </a: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histogram_variance</a:t>
            </a: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/>
              <a:t>histogram_tendency</a:t>
            </a:r>
            <a:endParaRPr lang="en-US" sz="3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 err="1">
                <a:highlight>
                  <a:srgbClr val="FFFF00"/>
                </a:highlight>
              </a:rPr>
              <a:t>fetal_health</a:t>
            </a:r>
            <a:endParaRPr lang="en-US" sz="34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- CTG Exam Dataset and Fetal Health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D6F58-5AE9-496C-8ED9-E095B01E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79209"/>
            <a:ext cx="4733561" cy="4445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8A2980-E95B-4DF3-8841-6DA33911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39" y="1879208"/>
            <a:ext cx="4733562" cy="44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5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E11D2F-7934-4CF2-AA19-6E2ABB8D5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Target class is unbalanced with majority being Normal fetal health (1.00)</a:t>
            </a:r>
          </a:p>
          <a:p>
            <a:r>
              <a:rPr lang="en-US" dirty="0"/>
              <a:t>Second-highest frequency is Suspect fetal health (2.00)</a:t>
            </a:r>
          </a:p>
          <a:p>
            <a:r>
              <a:rPr lang="en-US" dirty="0"/>
              <a:t>Pathological fetal health (3.00) has the lowest frequency in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F6815-EC30-45A7-84A7-5468ABE01981}"/>
              </a:ext>
            </a:extLst>
          </p:cNvPr>
          <p:cNvSpPr txBox="1"/>
          <p:nvPr/>
        </p:nvSpPr>
        <p:spPr>
          <a:xfrm>
            <a:off x="533400" y="1757054"/>
            <a:ext cx="11506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04605-FA5A-490D-8906-FA0233F25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" y="1757054"/>
            <a:ext cx="3896269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1769</TotalTime>
  <Words>703</Words>
  <Application>Microsoft Office PowerPoint</Application>
  <PresentationFormat>Widescreen</PresentationFormat>
  <Paragraphs>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Franklin Gothic Medium</vt:lpstr>
      <vt:lpstr>inherit</vt:lpstr>
      <vt:lpstr>Medical Design 16x9</vt:lpstr>
      <vt:lpstr>Fetal Health Classification </vt:lpstr>
      <vt:lpstr>List of Content</vt:lpstr>
      <vt:lpstr>PowerPoint Presentation</vt:lpstr>
      <vt:lpstr>Overview </vt:lpstr>
      <vt:lpstr>Business Problem - Decreasing Fetal Mortality through Predictive Analysis of CTG Data</vt:lpstr>
      <vt:lpstr>Data Understanding - CTG Exam Dataset and Fetal Health Classification</vt:lpstr>
      <vt:lpstr>Data Understanding</vt:lpstr>
      <vt:lpstr>Data Understanding - CTG Exam Dataset and Fetal Health Classification</vt:lpstr>
      <vt:lpstr>Data Preparation</vt:lpstr>
      <vt:lpstr>Data Preparation</vt:lpstr>
      <vt:lpstr>Modeling</vt:lpstr>
      <vt:lpstr>Evaluation and Results </vt:lpstr>
      <vt:lpstr>Evaluation and 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Fetal Health Classification </dc:title>
  <dc:creator>Mohammed Afeef Shaik</dc:creator>
  <cp:lastModifiedBy>Mohammed Afeef Shaik</cp:lastModifiedBy>
  <cp:revision>32</cp:revision>
  <dcterms:created xsi:type="dcterms:W3CDTF">2023-03-27T03:57:02Z</dcterms:created>
  <dcterms:modified xsi:type="dcterms:W3CDTF">2023-04-10T18:11:08Z</dcterms:modified>
</cp:coreProperties>
</file>