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9" r:id="rId6"/>
    <p:sldId id="258" r:id="rId7"/>
    <p:sldId id="268" r:id="rId8"/>
    <p:sldId id="260" r:id="rId9"/>
    <p:sldId id="285" r:id="rId10"/>
    <p:sldId id="257" r:id="rId11"/>
    <p:sldId id="264" r:id="rId12"/>
    <p:sldId id="270" r:id="rId13"/>
    <p:sldId id="284" r:id="rId14"/>
    <p:sldId id="265" r:id="rId15"/>
    <p:sldId id="286" r:id="rId16"/>
    <p:sldId id="262" r:id="rId17"/>
    <p:sldId id="263" r:id="rId18"/>
    <p:sldId id="280" r:id="rId19"/>
    <p:sldId id="269" r:id="rId20"/>
    <p:sldId id="281" r:id="rId21"/>
    <p:sldId id="282" r:id="rId22"/>
    <p:sldId id="283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FF"/>
    <a:srgbClr val="FFFF00"/>
    <a:srgbClr val="00CC00"/>
    <a:srgbClr val="003399"/>
    <a:srgbClr val="FF7C8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6715E8-09EE-498D-B4EE-91B2FDE0BF8D}" type="datetimeFigureOut">
              <a:rPr lang="en-US"/>
              <a:pPr>
                <a:defRPr/>
              </a:pPr>
              <a:t>4/24/2023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F1C40F-DEE6-4B44-8C4B-F56C078366C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DA1532-AD98-4125-A5C0-2B05C358A980}" type="datetimeFigureOut">
              <a:rPr lang="en-US"/>
              <a:pPr>
                <a:defRPr/>
              </a:pPr>
              <a:t>4/24/2023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D8FA81-7872-435E-894D-7BDB85B0195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>
              <a:ea typeface="新細明體" charset="-120"/>
            </a:endParaRPr>
          </a:p>
        </p:txBody>
      </p:sp>
      <p:sp>
        <p:nvSpPr>
          <p:cNvPr id="296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B569F5-77C9-4A51-AB25-3C8D4DAB890B}" type="slidenum">
              <a:rPr kumimoji="0" lang="en-US" altLang="zh-TW" sz="1200">
                <a:latin typeface="Calibri" pitchFamily="34" charset="0"/>
              </a:rPr>
              <a:pPr algn="r"/>
              <a:t>15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KG lin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7950" y="0"/>
            <a:ext cx="7000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58761-6BBB-47EC-BCD4-70C94CD903CF}" type="datetimeFigureOut">
              <a:rPr lang="en-US"/>
              <a:pPr>
                <a:defRPr/>
              </a:pPr>
              <a:t>4/24/2023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7E239-ACF8-4EE2-9288-0D59FD29C0D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382B-DB1F-47FC-896F-8CE037A4129D}" type="datetimeFigureOut">
              <a:rPr lang="en-US"/>
              <a:pPr>
                <a:defRPr/>
              </a:pPr>
              <a:t>4/24/2023</a:t>
            </a:fld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56544-BE9E-4EDB-9192-709CAD19C0B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AB53A-E606-4012-8676-D04BCF868173}" type="datetimeFigureOut">
              <a:rPr lang="en-US"/>
              <a:pPr>
                <a:defRPr/>
              </a:pPr>
              <a:t>4/24/2023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430E5-0D1A-4D15-A9F7-3E85C43BA00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B2890-F22F-4E0D-9F38-1C670A638CBF}" type="datetimeFigureOut">
              <a:rPr lang="en-US"/>
              <a:pPr>
                <a:defRPr/>
              </a:pPr>
              <a:t>4/24/2023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29A5E-F5CD-4E28-8001-6732F7F9C98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E2DE-4799-43BE-96B9-F25ECB9A5622}" type="datetimeFigureOut">
              <a:rPr lang="en-US"/>
              <a:pPr>
                <a:defRPr/>
              </a:pPr>
              <a:t>4/24/2023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D63AA-1943-44DD-9DD1-A1E6EF1897D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3A233-9E23-4092-9F52-265A5719BD13}" type="datetimeFigureOut">
              <a:rPr lang="en-US"/>
              <a:pPr>
                <a:defRPr/>
              </a:pPr>
              <a:t>4/24/2023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4F15-C591-42C2-8667-4CDB6BB3BD4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0D72-BCC1-4637-A917-37CAE5903222}" type="datetimeFigureOut">
              <a:rPr lang="en-US"/>
              <a:pPr>
                <a:defRPr/>
              </a:pPr>
              <a:t>4/24/2023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BEEA0-9970-4C44-A5A2-7E9C466759A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 descr="Rectangle"/>
          <p:cNvSpPr/>
          <p:nvPr/>
        </p:nvSpPr>
        <p:spPr>
          <a:xfrm>
            <a:off x="7008813" y="0"/>
            <a:ext cx="518001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/>
          </a:p>
        </p:txBody>
      </p:sp>
      <p:sp>
        <p:nvSpPr>
          <p:cNvPr id="6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 descr="Rectangle"/>
          <p:cNvSpPr/>
          <p:nvPr/>
        </p:nvSpPr>
        <p:spPr>
          <a:xfrm>
            <a:off x="7008813" y="0"/>
            <a:ext cx="518001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/>
          </a:p>
        </p:txBody>
      </p:sp>
      <p:sp>
        <p:nvSpPr>
          <p:cNvPr id="6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0" y="0"/>
            <a:ext cx="12188825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00013"/>
            <a:ext cx="100584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zh-TW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8288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3"/>
            <a:ext cx="7848600" cy="239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8"/>
            <a:ext cx="1066800" cy="239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DDE1D7-813A-465B-94F0-D8B65B09B30E}" type="datetimeFigureOut">
              <a:rPr lang="en-US"/>
              <a:pPr>
                <a:defRPr/>
              </a:pPr>
              <a:t>4/24/2023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3"/>
            <a:ext cx="838200" cy="239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224A2B-E195-4CD3-BA31-79DC081E9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Medium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charset="0"/>
        <a:buChar char="▪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SzPct val="100000"/>
        <a:buFont typeface="Arial" charset="0"/>
        <a:buChar char="▪"/>
        <a:defRPr sz="2200" kern="1200">
          <a:solidFill>
            <a:srgbClr val="404040"/>
          </a:solidFill>
          <a:latin typeface="+mn-lt"/>
          <a:ea typeface="+mn-ea"/>
          <a:cs typeface="+mn-cs"/>
        </a:defRPr>
      </a:lvl2pPr>
      <a:lvl3pPr marL="685800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SzPct val="100000"/>
        <a:buFont typeface="Arial" charset="0"/>
        <a:buChar char="▪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868363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SzPct val="100000"/>
        <a:buFont typeface="Arial" charset="0"/>
        <a:buChar char="▪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050925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SzPct val="100000"/>
        <a:buFont typeface="Arial" charset="0"/>
        <a:buChar char="▪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cancer#tab=tab_1" TargetMode="External"/><Relationship Id="rId2" Type="http://schemas.openxmlformats.org/officeDocument/2006/relationships/hyperlink" Target="https://www.who.int/news-room/fact-sheets/detail/cardiovascular-diseases-(cvds)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heart.org/-/media/Files/About-Us/Policy-Research/Fact-Sheets/Public-Health-Advocacy-and-Research/CVD-A-Costly-Burden-for-America-Projections-Through-2035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8496300" cy="949325"/>
          </a:xfrm>
        </p:spPr>
        <p:txBody>
          <a:bodyPr/>
          <a:lstStyle/>
          <a:p>
            <a:pPr algn="ctr" eaLnBrk="1" hangingPunct="1"/>
            <a:r>
              <a:rPr lang="en-US" altLang="zh-TW">
                <a:latin typeface="Calibri" pitchFamily="34" charset="0"/>
                <a:ea typeface="新細明體" charset="-120"/>
              </a:rPr>
              <a:t>Cardiovascular Disease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98438" y="3124200"/>
            <a:ext cx="4098925" cy="3352800"/>
          </a:xfrm>
        </p:spPr>
        <p:txBody>
          <a:bodyPr/>
          <a:lstStyle/>
          <a:p>
            <a:pPr eaLnBrk="1" hangingPunct="1"/>
            <a:r>
              <a:rPr lang="en-US" altLang="zh-TW" b="1" u="sng" cap="none">
                <a:solidFill>
                  <a:srgbClr val="4C4A4D"/>
                </a:solidFill>
                <a:latin typeface="Calibri" pitchFamily="34" charset="0"/>
                <a:ea typeface="新細明體" charset="-120"/>
              </a:rPr>
              <a:t>PRESENTED BY:</a:t>
            </a:r>
          </a:p>
          <a:p>
            <a:pPr eaLnBrk="1" hangingPunct="1"/>
            <a:r>
              <a:rPr lang="en-US" altLang="zh-TW" sz="2400" cap="none">
                <a:solidFill>
                  <a:srgbClr val="0D0D0D"/>
                </a:solidFill>
                <a:latin typeface="Calibri" pitchFamily="34" charset="0"/>
                <a:ea typeface="新細明體" charset="-120"/>
              </a:rPr>
              <a:t>CHING-YAO YANG</a:t>
            </a:r>
          </a:p>
          <a:p>
            <a:pPr eaLnBrk="1" hangingPunct="1"/>
            <a:r>
              <a:rPr lang="en-US" altLang="zh-TW" sz="2400" cap="none">
                <a:solidFill>
                  <a:srgbClr val="0D0D0D"/>
                </a:solidFill>
                <a:latin typeface="Calibri" pitchFamily="34" charset="0"/>
                <a:ea typeface="新細明體" charset="-120"/>
              </a:rPr>
              <a:t>DENNIS MANDERE</a:t>
            </a:r>
          </a:p>
          <a:p>
            <a:pPr eaLnBrk="1" hangingPunct="1"/>
            <a:r>
              <a:rPr lang="en-US" altLang="zh-TW" sz="2400" cap="none">
                <a:solidFill>
                  <a:srgbClr val="0D0D0D"/>
                </a:solidFill>
                <a:latin typeface="Calibri" pitchFamily="34" charset="0"/>
                <a:ea typeface="新細明體" charset="-120"/>
              </a:rPr>
              <a:t>NAZIA NAZRUL NASHITA</a:t>
            </a:r>
          </a:p>
          <a:p>
            <a:pPr eaLnBrk="1" hangingPunct="1"/>
            <a:r>
              <a:rPr lang="en-US" altLang="zh-TW" sz="2400" cap="none">
                <a:solidFill>
                  <a:srgbClr val="0D0D0D"/>
                </a:solidFill>
                <a:latin typeface="Calibri" pitchFamily="34" charset="0"/>
                <a:ea typeface="新細明體" charset="-120"/>
              </a:rPr>
              <a:t>MOHAMMED AFEEF SHAIK</a:t>
            </a:r>
          </a:p>
          <a:p>
            <a:pPr eaLnBrk="1" hangingPunct="1"/>
            <a:endParaRPr lang="en-US" altLang="zh-TW" cap="none">
              <a:solidFill>
                <a:srgbClr val="7F7F7F"/>
              </a:solidFill>
              <a:latin typeface="Calibri" pitchFamily="34" charset="0"/>
              <a:ea typeface="新細明體" charset="-120"/>
            </a:endParaRPr>
          </a:p>
        </p:txBody>
      </p:sp>
      <p:pic>
        <p:nvPicPr>
          <p:cNvPr id="15363" name="Picture 4" descr="Heart Beat, Cardiovascular Dise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143000" y="-152400"/>
            <a:ext cx="10058400" cy="1325563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Random Forest</a:t>
            </a:r>
          </a:p>
        </p:txBody>
      </p:sp>
      <p:pic>
        <p:nvPicPr>
          <p:cNvPr id="24578" name="Picture 5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rcRect l="22917" t="17747" r="22917" b="18089"/>
          <a:stretch>
            <a:fillRect/>
          </a:stretch>
        </p:blipFill>
        <p:spPr>
          <a:xfrm>
            <a:off x="1981200" y="958850"/>
            <a:ext cx="8686800" cy="5233988"/>
          </a:xfr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8382000" y="2209800"/>
            <a:ext cx="19050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400" dirty="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Model</a:t>
            </a:r>
          </a:p>
        </p:txBody>
      </p:sp>
      <p:sp>
        <p:nvSpPr>
          <p:cNvPr id="25602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700" y="3429000"/>
            <a:ext cx="35687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Random Forest</a:t>
            </a:r>
          </a:p>
        </p:txBody>
      </p:sp>
      <p:pic>
        <p:nvPicPr>
          <p:cNvPr id="25603" name="Picture 7"/>
          <p:cNvPicPr>
            <a:picLocks noChangeAspect="1"/>
          </p:cNvPicPr>
          <p:nvPr/>
        </p:nvPicPr>
        <p:blipFill>
          <a:blip r:embed="rId2"/>
          <a:srcRect b="24907"/>
          <a:stretch>
            <a:fillRect/>
          </a:stretch>
        </p:blipFill>
        <p:spPr bwMode="auto">
          <a:xfrm>
            <a:off x="0" y="0"/>
            <a:ext cx="3200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11200"/>
            <a:ext cx="7010400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ANN work">
            <a:extLst>
              <a:ext uri="{FF2B5EF4-FFF2-40B4-BE49-F238E27FC236}">
                <a16:creationId xmlns:a16="http://schemas.microsoft.com/office/drawing/2014/main" id="{6753FFBA-CD75-4EB6-BBF7-59F3BE78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6553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A84B5F-F694-4EE2-9DFB-8E0A97016882}"/>
              </a:ext>
            </a:extLst>
          </p:cNvPr>
          <p:cNvSpPr txBox="1">
            <a:spLocks/>
          </p:cNvSpPr>
          <p:nvPr/>
        </p:nvSpPr>
        <p:spPr>
          <a:xfrm>
            <a:off x="8382000" y="2209800"/>
            <a:ext cx="1905000" cy="609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ranklin Gothic Medium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ranklin Gothic Medium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ranklin Gothic Medium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ranklin Gothic Mediu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ranklin Gothic Mediu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ranklin Gothic Mediu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ranklin Gothic Mediu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ranklin Gothic Medium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44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Model</a:t>
            </a:r>
            <a:endParaRPr kumimoji="0" lang="en-US" altLang="zh-TW" sz="4400" dirty="0">
              <a:solidFill>
                <a:schemeClr val="accent1"/>
              </a:solidFill>
              <a:latin typeface="Calibri" pitchFamily="34" charset="0"/>
              <a:ea typeface="新細明體" charset="-12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06F7A2-4A42-4C21-B852-FED4D7724365}"/>
              </a:ext>
            </a:extLst>
          </p:cNvPr>
          <p:cNvSpPr txBox="1">
            <a:spLocks/>
          </p:cNvSpPr>
          <p:nvPr/>
        </p:nvSpPr>
        <p:spPr>
          <a:xfrm>
            <a:off x="7632700" y="3429000"/>
            <a:ext cx="3568700" cy="6096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charset="0"/>
              <a:buChar char="▪"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▪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-1825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▪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868363" indent="-1825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▪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050925" indent="-1825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▪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kumimoji="0" lang="en-US" altLang="zh-TW" sz="4000" dirty="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Neural Network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kumimoji="0" lang="en-US" altLang="zh-TW" sz="4000" dirty="0">
              <a:solidFill>
                <a:schemeClr val="accent1"/>
              </a:solidFill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01714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382000" y="1828800"/>
            <a:ext cx="1912938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4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Model</a:t>
            </a:r>
          </a:p>
        </p:txBody>
      </p:sp>
      <p:sp>
        <p:nvSpPr>
          <p:cNvPr id="26626" name="Text Placeholder 16"/>
          <p:cNvSpPr>
            <a:spLocks noGrp="1"/>
          </p:cNvSpPr>
          <p:nvPr>
            <p:ph type="body" sz="half" idx="2"/>
          </p:nvPr>
        </p:nvSpPr>
        <p:spPr>
          <a:xfrm>
            <a:off x="7612063" y="2971800"/>
            <a:ext cx="393223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Neural Networks</a:t>
            </a:r>
          </a:p>
        </p:txBody>
      </p:sp>
      <p:pic>
        <p:nvPicPr>
          <p:cNvPr id="26627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10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25563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Model: Neural Network</a:t>
            </a:r>
          </a:p>
        </p:txBody>
      </p:sp>
      <p:sp>
        <p:nvSpPr>
          <p:cNvPr id="27650" name="TextBox 5"/>
          <p:cNvSpPr txBox="1">
            <a:spLocks noChangeArrowheads="1"/>
          </p:cNvSpPr>
          <p:nvPr/>
        </p:nvSpPr>
        <p:spPr bwMode="auto">
          <a:xfrm>
            <a:off x="647700" y="1066800"/>
            <a:ext cx="108966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Model accuracy: 0.6180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, meaning the model correctly classified </a:t>
            </a: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61.80% 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of instances in the dataset.</a:t>
            </a:r>
          </a:p>
          <a:p>
            <a:pPr marL="285750" indent="-285750" algn="just">
              <a:buFont typeface="Arial" charset="0"/>
              <a:buChar char="•"/>
            </a:pPr>
            <a:endParaRPr lang="en-US" altLang="zh-TW" sz="240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Precision: 0.7011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, indicating that out of all the instances predicted to have cardiovascular disease, only </a:t>
            </a: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70.11% 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of them were actually true positives.</a:t>
            </a:r>
          </a:p>
          <a:p>
            <a:pPr marL="285750" indent="-285750" algn="just">
              <a:buFont typeface="Arial" charset="0"/>
              <a:buChar char="•"/>
            </a:pPr>
            <a:endParaRPr lang="en-US" altLang="zh-TW" sz="240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Recall: 0.6180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, which means that out of all the true positive instances in the dataset, the model correctly identified </a:t>
            </a: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61.80% 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of them as positive for cardiovascular disease.</a:t>
            </a:r>
          </a:p>
          <a:p>
            <a:pPr marL="285750" indent="-285750" algn="just">
              <a:buFont typeface="Arial" charset="0"/>
              <a:buChar char="•"/>
            </a:pPr>
            <a:endParaRPr lang="en-US" altLang="zh-TW" sz="240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F1 score: 0.5704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, a balanced evaluation of the model's precision and recall performance.</a:t>
            </a:r>
          </a:p>
          <a:p>
            <a:pPr marL="285750" indent="-285750" algn="just">
              <a:buFont typeface="Arial" charset="0"/>
              <a:buChar char="•"/>
            </a:pPr>
            <a:endParaRPr lang="en-US" altLang="zh-TW" sz="240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Confusion matrix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: the model correctly classified </a:t>
            </a: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10051 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instances</a:t>
            </a: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as </a:t>
            </a:r>
            <a:r>
              <a:rPr lang="en-US" altLang="zh-TW" sz="240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True Negatives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 and </a:t>
            </a: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2928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 instances as </a:t>
            </a:r>
            <a:r>
              <a:rPr lang="en-US" altLang="zh-TW" sz="240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True Positives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, but also incorrectly classified </a:t>
            </a: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597 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instances</a:t>
            </a: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as false negatives and </a:t>
            </a:r>
            <a:r>
              <a:rPr lang="en-US" altLang="zh-TW" sz="240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7424</a:t>
            </a:r>
            <a:r>
              <a:rPr lang="en-US" altLang="zh-TW" sz="2400">
                <a:latin typeface="Calibri" pitchFamily="34" charset="0"/>
                <a:cs typeface="Calibri" pitchFamily="34" charset="0"/>
              </a:rPr>
              <a:t> instances as false positives.</a:t>
            </a:r>
          </a:p>
          <a:p>
            <a:pPr marL="285750" indent="-285750" algn="just">
              <a:buFont typeface="Arial" charset="0"/>
              <a:buChar char="•"/>
            </a:pPr>
            <a:endParaRPr kumimoji="0" lang="en-US" altLang="zh-TW" sz="240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ctrTitle" idx="4294967295"/>
          </p:nvPr>
        </p:nvSpPr>
        <p:spPr>
          <a:xfrm>
            <a:off x="0" y="66675"/>
            <a:ext cx="9513888" cy="1128713"/>
          </a:xfrm>
        </p:spPr>
        <p:txBody>
          <a:bodyPr anchor="b"/>
          <a:lstStyle/>
          <a:p>
            <a:pPr algn="ctr" eaLnBrk="1" hangingPunct="1"/>
            <a:r>
              <a:rPr lang="en-US" altLang="zh-TW" sz="4800" b="1" u="sng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K-NN Regression</a:t>
            </a:r>
          </a:p>
        </p:txBody>
      </p:sp>
      <p:pic>
        <p:nvPicPr>
          <p:cNvPr id="2867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0788" y="1898650"/>
            <a:ext cx="414972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: Rounded Corners 4"/>
          <p:cNvSpPr/>
          <p:nvPr/>
        </p:nvSpPr>
        <p:spPr>
          <a:xfrm>
            <a:off x="2182813" y="1570038"/>
            <a:ext cx="774700" cy="447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292350" y="1725613"/>
            <a:ext cx="254000" cy="3970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3600" b="1" dirty="0"/>
              <a:t>scaling</a:t>
            </a: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100138" y="565150"/>
            <a:ext cx="458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id</a:t>
            </a:r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746125" y="1201738"/>
            <a:ext cx="590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age</a:t>
            </a:r>
          </a:p>
        </p:txBody>
      </p:sp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166688" y="1789113"/>
            <a:ext cx="13922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   Glucose</a:t>
            </a:r>
          </a:p>
          <a:p>
            <a:endParaRPr kumimoji="0" lang="en-US" altLang="zh-TW">
              <a:latin typeface="Calibri" pitchFamily="34" charset="0"/>
            </a:endParaRPr>
          </a:p>
          <a:p>
            <a:r>
              <a:rPr kumimoji="0" lang="en-US" altLang="zh-TW">
                <a:latin typeface="Calibri" pitchFamily="34" charset="0"/>
              </a:rPr>
              <a:t>  Cholesterol</a:t>
            </a:r>
          </a:p>
        </p:txBody>
      </p:sp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252413" y="2840038"/>
            <a:ext cx="93821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Gender</a:t>
            </a:r>
          </a:p>
          <a:p>
            <a:endParaRPr kumimoji="0" lang="en-US" altLang="zh-TW">
              <a:latin typeface="Calibri" pitchFamily="34" charset="0"/>
            </a:endParaRPr>
          </a:p>
          <a:p>
            <a:r>
              <a:rPr kumimoji="0" lang="en-US" altLang="zh-TW">
                <a:latin typeface="Calibri" pitchFamily="34" charset="0"/>
              </a:rPr>
              <a:t>Height</a:t>
            </a:r>
          </a:p>
          <a:p>
            <a:endParaRPr kumimoji="0" lang="en-US" altLang="zh-TW">
              <a:latin typeface="Calibri" pitchFamily="34" charset="0"/>
            </a:endParaRPr>
          </a:p>
          <a:p>
            <a:r>
              <a:rPr kumimoji="0" lang="en-US" altLang="zh-TW">
                <a:latin typeface="Calibri" pitchFamily="34" charset="0"/>
              </a:rPr>
              <a:t>Weight</a:t>
            </a:r>
          </a:p>
          <a:p>
            <a:endParaRPr kumimoji="0" lang="en-US" altLang="zh-TW">
              <a:latin typeface="Calibri" pitchFamily="34" charset="0"/>
            </a:endParaRPr>
          </a:p>
        </p:txBody>
      </p:sp>
      <p:sp>
        <p:nvSpPr>
          <p:cNvPr id="28681" name="TextBox 10"/>
          <p:cNvSpPr txBox="1">
            <a:spLocks noChangeArrowheads="1"/>
          </p:cNvSpPr>
          <p:nvPr/>
        </p:nvSpPr>
        <p:spPr bwMode="auto">
          <a:xfrm>
            <a:off x="338138" y="4405313"/>
            <a:ext cx="17049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Ap hi</a:t>
            </a:r>
          </a:p>
          <a:p>
            <a:endParaRPr kumimoji="0" lang="en-US" altLang="zh-TW">
              <a:latin typeface="Calibri" pitchFamily="34" charset="0"/>
            </a:endParaRPr>
          </a:p>
          <a:p>
            <a:r>
              <a:rPr kumimoji="0" lang="en-US" altLang="zh-TW">
                <a:latin typeface="Calibri" pitchFamily="34" charset="0"/>
              </a:rPr>
              <a:t> Ap low</a:t>
            </a:r>
          </a:p>
        </p:txBody>
      </p:sp>
      <p:sp>
        <p:nvSpPr>
          <p:cNvPr id="28682" name="TextBox 11"/>
          <p:cNvSpPr txBox="1">
            <a:spLocks noChangeArrowheads="1"/>
          </p:cNvSpPr>
          <p:nvPr/>
        </p:nvSpPr>
        <p:spPr bwMode="auto">
          <a:xfrm>
            <a:off x="523875" y="5432425"/>
            <a:ext cx="151923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Smoke</a:t>
            </a:r>
          </a:p>
          <a:p>
            <a:endParaRPr kumimoji="0" lang="en-US" altLang="zh-TW">
              <a:latin typeface="Calibri" pitchFamily="34" charset="0"/>
            </a:endParaRPr>
          </a:p>
          <a:p>
            <a:r>
              <a:rPr kumimoji="0" lang="en-US" altLang="zh-TW">
                <a:latin typeface="Calibri" pitchFamily="34" charset="0"/>
              </a:rPr>
              <a:t>   Alcohol</a:t>
            </a:r>
          </a:p>
          <a:p>
            <a:endParaRPr kumimoji="0" lang="en-US" altLang="zh-TW">
              <a:latin typeface="Calibri" pitchFamily="34" charset="0"/>
            </a:endParaRPr>
          </a:p>
          <a:p>
            <a:r>
              <a:rPr kumimoji="0" lang="en-US" altLang="zh-TW">
                <a:latin typeface="Calibri" pitchFamily="34" charset="0"/>
              </a:rPr>
              <a:t>        Activity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58925" y="952500"/>
            <a:ext cx="484188" cy="43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311275" y="1493838"/>
            <a:ext cx="663575" cy="28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84288" y="1970088"/>
            <a:ext cx="690562" cy="18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31925" y="2571750"/>
            <a:ext cx="569913" cy="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00138" y="3014663"/>
            <a:ext cx="942975" cy="2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41400" y="357981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69975" y="4132263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41400" y="4594225"/>
            <a:ext cx="96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0625" y="5008563"/>
            <a:ext cx="841375" cy="12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30325" y="5395913"/>
            <a:ext cx="644525" cy="23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38275" y="5845175"/>
            <a:ext cx="563563" cy="30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682" idx="3"/>
          </p:cNvCxnSpPr>
          <p:nvPr/>
        </p:nvCxnSpPr>
        <p:spPr>
          <a:xfrm flipV="1">
            <a:off x="1811338" y="6172200"/>
            <a:ext cx="231775" cy="43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95" name="Picture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22563" y="2533650"/>
            <a:ext cx="19256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6" name="Picture 4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57488" y="4164013"/>
            <a:ext cx="19875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2833304" y="2122039"/>
            <a:ext cx="2322422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800" b="1" dirty="0">
                <a:ln/>
                <a:solidFill>
                  <a:schemeClr val="accent4"/>
                </a:solidFill>
                <a:latin typeface="+mn-lt"/>
                <a:ea typeface="+mn-ea"/>
              </a:rPr>
              <a:t>Normalization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92198" y="3727348"/>
            <a:ext cx="2534925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800" b="1" dirty="0" err="1">
                <a:ln/>
                <a:solidFill>
                  <a:schemeClr val="accent4"/>
                </a:solidFill>
                <a:latin typeface="+mn-lt"/>
                <a:ea typeface="+mn-ea"/>
              </a:rPr>
              <a:t>Standerdization</a:t>
            </a:r>
            <a:endParaRPr kumimoji="0" lang="en-US" sz="2800" b="1" dirty="0">
              <a:ln/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5030788" y="2420938"/>
            <a:ext cx="242887" cy="1660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28700" name="Picture 4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54688" y="3014663"/>
            <a:ext cx="3063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1" name="Picture 4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9613" y="3446463"/>
            <a:ext cx="3984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2" name="Picture 5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57850" y="4054475"/>
            <a:ext cx="3063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3" name="Picture 5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3600" y="3927475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4" name="Picture 5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78575" y="374808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5" name="Picture 5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92850" y="332898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6" name="Picture 5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65963" y="3632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7" name="Picture 5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00850" y="380523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8" name="Picture 5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46825" y="4011613"/>
            <a:ext cx="9080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9" name="Picture 6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35675" y="3324225"/>
            <a:ext cx="228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0" name="Picture 6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72213" y="3608388"/>
            <a:ext cx="228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1" name="Picture 6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84950" y="3505200"/>
            <a:ext cx="228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2" name="Picture 6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69113" y="1851025"/>
            <a:ext cx="1265237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3" name="Picture 6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78638" y="3014663"/>
            <a:ext cx="228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Straight Connector 70"/>
          <p:cNvCxnSpPr/>
          <p:nvPr/>
        </p:nvCxnSpPr>
        <p:spPr>
          <a:xfrm>
            <a:off x="6584950" y="3195638"/>
            <a:ext cx="98425" cy="219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3"/>
          </p:cNvCxnSpPr>
          <p:nvPr/>
        </p:nvCxnSpPr>
        <p:spPr>
          <a:xfrm>
            <a:off x="6597650" y="3465513"/>
            <a:ext cx="587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445250" y="3465513"/>
            <a:ext cx="1889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 flipV="1">
            <a:off x="6597650" y="3462338"/>
            <a:ext cx="68263" cy="4238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5" idx="0"/>
          </p:cNvCxnSpPr>
          <p:nvPr/>
        </p:nvCxnSpPr>
        <p:spPr>
          <a:xfrm flipH="1" flipV="1">
            <a:off x="6656388" y="3505200"/>
            <a:ext cx="42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707188" y="3227388"/>
            <a:ext cx="47625" cy="2016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6683375" y="3462338"/>
            <a:ext cx="130175" cy="396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: Rounded Corners 84"/>
          <p:cNvSpPr/>
          <p:nvPr/>
        </p:nvSpPr>
        <p:spPr>
          <a:xfrm>
            <a:off x="5030788" y="1782763"/>
            <a:ext cx="3676650" cy="330200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28722" name="Picture 8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72600" y="381000"/>
            <a:ext cx="22891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3" name="Picture 87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43425" y="5140325"/>
            <a:ext cx="5349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24" name="TextBox 88"/>
          <p:cNvSpPr txBox="1">
            <a:spLocks noChangeArrowheads="1"/>
          </p:cNvSpPr>
          <p:nvPr/>
        </p:nvSpPr>
        <p:spPr bwMode="auto">
          <a:xfrm>
            <a:off x="6667500" y="5992813"/>
            <a:ext cx="755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n=12</a:t>
            </a:r>
          </a:p>
        </p:txBody>
      </p:sp>
      <p:sp>
        <p:nvSpPr>
          <p:cNvPr id="90" name="Arrow: Right 89"/>
          <p:cNvSpPr/>
          <p:nvPr/>
        </p:nvSpPr>
        <p:spPr>
          <a:xfrm>
            <a:off x="8820150" y="3105150"/>
            <a:ext cx="885825" cy="439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1" name="Explosion: 14 Points 90"/>
          <p:cNvSpPr/>
          <p:nvPr/>
        </p:nvSpPr>
        <p:spPr>
          <a:xfrm>
            <a:off x="9626980" y="2531212"/>
            <a:ext cx="1926092" cy="1342025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Cardio</a:t>
            </a:r>
          </a:p>
        </p:txBody>
      </p:sp>
      <p:pic>
        <p:nvPicPr>
          <p:cNvPr id="28727" name="Picture 9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601200" y="4191000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28" name="TextBox 98"/>
          <p:cNvSpPr txBox="1">
            <a:spLocks noChangeArrowheads="1"/>
          </p:cNvSpPr>
          <p:nvPr/>
        </p:nvSpPr>
        <p:spPr bwMode="auto">
          <a:xfrm>
            <a:off x="10579100" y="3805238"/>
            <a:ext cx="1085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K=5 (3~7)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8458200" y="1447800"/>
            <a:ext cx="1898650" cy="990600"/>
          </a:xfrm>
        </p:spPr>
        <p:txBody>
          <a:bodyPr/>
          <a:lstStyle/>
          <a:p>
            <a:pPr eaLnBrk="1" hangingPunct="1"/>
            <a:r>
              <a:rPr lang="en-US" altLang="zh-TW" sz="44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Model</a:t>
            </a:r>
          </a:p>
        </p:txBody>
      </p:sp>
      <p:sp>
        <p:nvSpPr>
          <p:cNvPr id="30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086100"/>
            <a:ext cx="4572000" cy="1374775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K- Nearest Neighbor</a:t>
            </a:r>
          </a:p>
        </p:txBody>
      </p:sp>
      <p:pic>
        <p:nvPicPr>
          <p:cNvPr id="3072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10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 idx="4294967295"/>
          </p:nvPr>
        </p:nvSpPr>
        <p:spPr>
          <a:xfrm>
            <a:off x="8458200" y="1981200"/>
            <a:ext cx="1752600" cy="685800"/>
          </a:xfrm>
        </p:spPr>
        <p:txBody>
          <a:bodyPr anchor="b"/>
          <a:lstStyle/>
          <a:p>
            <a:r>
              <a:rPr lang="en-US" altLang="zh-TW" sz="44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Model</a:t>
            </a:r>
          </a:p>
        </p:txBody>
      </p:sp>
      <p:sp>
        <p:nvSpPr>
          <p:cNvPr id="31746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7924800" y="3162300"/>
            <a:ext cx="2895600" cy="533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TW" sz="40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Naïve Bayes</a:t>
            </a:r>
          </a:p>
        </p:txBody>
      </p:sp>
      <p:pic>
        <p:nvPicPr>
          <p:cNvPr id="3174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10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-457200"/>
            <a:ext cx="590550" cy="6845300"/>
          </a:xfrm>
        </p:spPr>
        <p:txBody>
          <a:bodyPr anchor="b"/>
          <a:lstStyle/>
          <a:p>
            <a:pPr algn="ctr"/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C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O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R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R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E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L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A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T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I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O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N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 M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A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T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R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I</a:t>
            </a:r>
            <a:b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</a:br>
            <a:r>
              <a:rPr lang="en-US" altLang="zh-TW" sz="2400" b="1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X</a:t>
            </a:r>
          </a:p>
        </p:txBody>
      </p:sp>
      <p:pic>
        <p:nvPicPr>
          <p:cNvPr id="3277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"/>
            <a:ext cx="9982200" cy="666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 idx="4294967295"/>
          </p:nvPr>
        </p:nvSpPr>
        <p:spPr>
          <a:xfrm>
            <a:off x="990600" y="0"/>
            <a:ext cx="10058400" cy="1325563"/>
          </a:xfrm>
        </p:spPr>
        <p:txBody>
          <a:bodyPr/>
          <a:lstStyle/>
          <a:p>
            <a:pPr algn="ctr"/>
            <a:r>
              <a:rPr lang="en-US" altLang="zh-TW" sz="40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Evaluation and Result</a:t>
            </a:r>
          </a:p>
        </p:txBody>
      </p:sp>
      <p:graphicFrame>
        <p:nvGraphicFramePr>
          <p:cNvPr id="57392" name="Group 48"/>
          <p:cNvGraphicFramePr>
            <a:graphicFrameLocks noGrp="1"/>
          </p:cNvGraphicFramePr>
          <p:nvPr>
            <p:ph idx="4294967295"/>
          </p:nvPr>
        </p:nvGraphicFramePr>
        <p:xfrm>
          <a:off x="990600" y="1066800"/>
          <a:ext cx="10591800" cy="4800600"/>
        </p:xfrm>
        <a:graphic>
          <a:graphicData uri="http://schemas.openxmlformats.org/drawingml/2006/table">
            <a:tbl>
              <a:tblPr/>
              <a:tblGrid>
                <a:gridCol w="124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6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Accuracy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Precision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Recall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F1_score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Decision Tree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0.7152380952380952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0.7692662667281956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0.626220886551465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0.6904120936011596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Random Forest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0.7327129735735352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0.7268359965139922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0.7268359965139922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0.7242084554595015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KNN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0.6815238095238095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0.6822358807117643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0.68188488072999464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0.6814422587420474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NN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0.6180476190476191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0.7011009274502727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0.6180476190476191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0.5704544269998439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Naïve Bayes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0.5855052780735684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0.6417763301193841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0.5855052780735684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0.5371387493676298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38" name="TextBox 4"/>
          <p:cNvSpPr txBox="1">
            <a:spLocks noChangeArrowheads="1"/>
          </p:cNvSpPr>
          <p:nvPr/>
        </p:nvSpPr>
        <p:spPr bwMode="auto">
          <a:xfrm>
            <a:off x="1371600" y="5943600"/>
            <a:ext cx="7940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4000" b="1">
                <a:latin typeface="Calibri" pitchFamily="34" charset="0"/>
              </a:rPr>
              <a:t>                   </a:t>
            </a:r>
            <a:r>
              <a:rPr kumimoji="0" lang="en-US" altLang="zh-TW" sz="4000">
                <a:solidFill>
                  <a:srgbClr val="FF3300"/>
                </a:solidFill>
                <a:latin typeface="Calibri" pitchFamily="34" charset="0"/>
              </a:rPr>
              <a:t>Random Forest wins!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List of Content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057400"/>
            <a:ext cx="3276600" cy="35814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Calibri" pitchFamily="34" charset="0"/>
                <a:ea typeface="新細明體" charset="-120"/>
              </a:rPr>
              <a:t>Application</a:t>
            </a:r>
          </a:p>
          <a:p>
            <a:pPr eaLnBrk="1" hangingPunct="1"/>
            <a:r>
              <a:rPr lang="en-US" altLang="zh-TW" sz="2800">
                <a:latin typeface="Calibri" pitchFamily="34" charset="0"/>
                <a:ea typeface="新細明體" charset="-120"/>
              </a:rPr>
              <a:t>Data description</a:t>
            </a:r>
          </a:p>
          <a:p>
            <a:pPr eaLnBrk="1" hangingPunct="1"/>
            <a:r>
              <a:rPr lang="en-US" altLang="zh-TW" sz="2800">
                <a:latin typeface="Calibri" pitchFamily="34" charset="0"/>
                <a:ea typeface="新細明體" charset="-120"/>
              </a:rPr>
              <a:t>Models</a:t>
            </a:r>
          </a:p>
          <a:p>
            <a:pPr eaLnBrk="1" hangingPunct="1"/>
            <a:r>
              <a:rPr lang="en-US" altLang="zh-TW" sz="2800">
                <a:latin typeface="Calibri" pitchFamily="34" charset="0"/>
                <a:ea typeface="新細明體" charset="-120"/>
              </a:rPr>
              <a:t>Evaluation</a:t>
            </a:r>
          </a:p>
          <a:p>
            <a:pPr eaLnBrk="1" hangingPunct="1"/>
            <a:r>
              <a:rPr lang="en-US" altLang="zh-TW" sz="2800">
                <a:latin typeface="Calibri" pitchFamily="34" charset="0"/>
                <a:ea typeface="新細明體" charset="-120"/>
              </a:rPr>
              <a:t>Results and Value</a:t>
            </a:r>
          </a:p>
          <a:p>
            <a:pPr eaLnBrk="1" hangingPunct="1"/>
            <a:r>
              <a:rPr lang="en-US" altLang="zh-TW" sz="2800">
                <a:latin typeface="Calibri" pitchFamily="34" charset="0"/>
                <a:ea typeface="新細明體" charset="-120"/>
              </a:rPr>
              <a:t>References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15900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What is a leading cause of death worldwide?</a:t>
            </a:r>
            <a:r>
              <a:rPr lang="en-US" altLang="zh-TW" sz="3200">
                <a:solidFill>
                  <a:schemeClr val="accent1"/>
                </a:solidFill>
                <a:ea typeface="新細明體" charset="-120"/>
              </a:rPr>
              <a:t> 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676400"/>
            <a:ext cx="10972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>
                <a:latin typeface="Calibri" pitchFamily="34" charset="0"/>
                <a:ea typeface="新細明體" charset="-120"/>
              </a:rPr>
              <a:t>Cardiovascular disease (CVD) is indeed a </a:t>
            </a:r>
            <a:r>
              <a:rPr lang="en-US" altLang="zh-TW" sz="32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leading cause</a:t>
            </a:r>
            <a:r>
              <a:rPr lang="en-US" altLang="zh-TW" sz="3200">
                <a:latin typeface="Calibri" pitchFamily="34" charset="0"/>
                <a:ea typeface="新細明體" charset="-120"/>
              </a:rPr>
              <a:t> of </a:t>
            </a:r>
            <a:r>
              <a:rPr lang="en-US" altLang="zh-TW" sz="32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death worldwide</a:t>
            </a:r>
            <a:r>
              <a:rPr lang="en-US" altLang="zh-TW" sz="3200">
                <a:latin typeface="Calibri" pitchFamily="34" charset="0"/>
                <a:ea typeface="新細明體" charset="-12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zh-TW" sz="1600">
              <a:latin typeface="Calibri" pitchFamily="34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latin typeface="Calibri" pitchFamily="34" charset="0"/>
                <a:ea typeface="新細明體" charset="-120"/>
              </a:rPr>
              <a:t>According to the World Health Organization (WHO), CVDs were responsible for an estimated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17.9 million deaths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in 2019, accounting for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32%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of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all global deaths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zh-TW" sz="1600">
              <a:latin typeface="Calibri" pitchFamily="34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latin typeface="Calibri" pitchFamily="34" charset="0"/>
                <a:ea typeface="新細明體" charset="-120"/>
              </a:rPr>
              <a:t>In contrast,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cancer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was responsible for an estimated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9.6 million deaths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in the same year, accounting for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17%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of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all global deaths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.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04800" y="6172200"/>
            <a:ext cx="586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(World Health Organization: WHO, 2021)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04800" y="6491288"/>
            <a:ext cx="452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(World Health Organization: WHO, 2019a)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  <p:bldP spid="4096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>
          <a:xfrm>
            <a:off x="508000" y="0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U.S. Population with CVD</a:t>
            </a:r>
          </a:p>
        </p:txBody>
      </p:sp>
      <p:pic>
        <p:nvPicPr>
          <p:cNvPr id="35842" name="Picture 3" descr="www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990600"/>
            <a:ext cx="8737600" cy="4994275"/>
          </a:xfrm>
        </p:spPr>
      </p:pic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6464300"/>
            <a:ext cx="12628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(</a:t>
            </a:r>
            <a:r>
              <a:rPr lang="en-US" altLang="zh-TW" sz="1400" i="1">
                <a:solidFill>
                  <a:schemeClr val="accent2"/>
                </a:solidFill>
              </a:rPr>
              <a:t>CARDIOVASCULAR DISEASE: A COSTLY BURDEN FOR AMERICA PROJECTIONS THROUGH 2035</a:t>
            </a:r>
            <a:r>
              <a:rPr lang="en-US" altLang="zh-TW" sz="1400">
                <a:solidFill>
                  <a:schemeClr val="accent2"/>
                </a:solidFill>
              </a:rPr>
              <a:t>, 2017) 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TW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Costs of CVD in U.S.?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TW" altLang="en-US" sz="3200">
                <a:latin typeface="Calibri" pitchFamily="34" charset="0"/>
                <a:ea typeface="新細明體" charset="-120"/>
              </a:rPr>
              <a:t>“</a:t>
            </a:r>
            <a:r>
              <a:rPr lang="en-US" altLang="zh-TW" sz="3200">
                <a:latin typeface="Calibri" pitchFamily="34" charset="0"/>
                <a:ea typeface="新細明體" charset="-120"/>
              </a:rPr>
              <a:t>In 2016, CVD cost America </a:t>
            </a:r>
            <a:r>
              <a:rPr lang="en-US" altLang="zh-TW" sz="32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$555 billion</a:t>
            </a:r>
            <a:r>
              <a:rPr lang="en-US" altLang="zh-TW" sz="3200">
                <a:latin typeface="Calibri" pitchFamily="34" charset="0"/>
                <a:ea typeface="新細明體" charset="-120"/>
              </a:rPr>
              <a:t>. By </a:t>
            </a:r>
            <a:r>
              <a:rPr lang="en-US" altLang="zh-TW" sz="32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2035</a:t>
            </a:r>
            <a:r>
              <a:rPr lang="en-US" altLang="zh-TW" sz="3200">
                <a:latin typeface="Calibri" pitchFamily="34" charset="0"/>
                <a:ea typeface="新細明體" charset="-120"/>
              </a:rPr>
              <a:t>, the cost will skyrocket to </a:t>
            </a:r>
            <a:r>
              <a:rPr lang="en-US" altLang="zh-TW" sz="32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$1.1 trillion</a:t>
            </a:r>
            <a:r>
              <a:rPr lang="en-US" altLang="zh-TW" sz="3200">
                <a:latin typeface="Calibri" pitchFamily="34" charset="0"/>
                <a:ea typeface="新細明體" charset="-120"/>
              </a:rPr>
              <a:t>.”</a:t>
            </a:r>
          </a:p>
          <a:p>
            <a:pPr eaLnBrk="1" hangingPunct="1"/>
            <a:endParaRPr lang="en-US" altLang="zh-TW" sz="3200">
              <a:latin typeface="Calibri" pitchFamily="34" charset="0"/>
              <a:ea typeface="新細明體" charset="-120"/>
            </a:endParaRPr>
          </a:p>
          <a:p>
            <a:pPr eaLnBrk="1" hangingPunct="1"/>
            <a:r>
              <a:rPr lang="en-US" altLang="zh-TW" sz="3200">
                <a:latin typeface="Calibri" pitchFamily="34" charset="0"/>
                <a:ea typeface="新細明體" charset="-120"/>
              </a:rPr>
              <a:t>Cardiovascular disease not only exacts a heavy toll on the health of Americans, its </a:t>
            </a:r>
            <a:r>
              <a:rPr lang="en-US" altLang="zh-TW" sz="32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economic burden</a:t>
            </a:r>
            <a:r>
              <a:rPr lang="en-US" altLang="zh-TW" sz="3200">
                <a:latin typeface="Calibri" pitchFamily="34" charset="0"/>
                <a:ea typeface="新細明體" charset="-120"/>
              </a:rPr>
              <a:t> is enormous. It is </a:t>
            </a:r>
            <a:r>
              <a:rPr lang="en-US" altLang="zh-TW" sz="32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America’s costliest disease</a:t>
            </a:r>
            <a:r>
              <a:rPr lang="en-US" altLang="zh-TW" sz="3200">
                <a:latin typeface="Calibri" pitchFamily="34" charset="0"/>
                <a:ea typeface="新細明體" charset="-120"/>
              </a:rPr>
              <a:t>, and it will soar in the coming decades.  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6464300"/>
            <a:ext cx="12628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(</a:t>
            </a:r>
            <a:r>
              <a:rPr lang="en-US" altLang="zh-TW" sz="1400" i="1">
                <a:solidFill>
                  <a:schemeClr val="accent2"/>
                </a:solidFill>
              </a:rPr>
              <a:t>CARDIOVASCULAR DISEASE: A COSTLY BURDEN FOR AMERICA PROJECTIONS THROUGH 2035</a:t>
            </a:r>
            <a:r>
              <a:rPr lang="en-US" altLang="zh-TW" sz="1400">
                <a:solidFill>
                  <a:schemeClr val="accent2"/>
                </a:solidFill>
              </a:rPr>
              <a:t>, 2017)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-114300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Costs of CVD</a:t>
            </a:r>
          </a:p>
        </p:txBody>
      </p:sp>
      <p:pic>
        <p:nvPicPr>
          <p:cNvPr id="37890" name="Picture 3" descr="www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 r="999"/>
          <a:stretch>
            <a:fillRect/>
          </a:stretch>
        </p:blipFill>
        <p:spPr>
          <a:xfrm>
            <a:off x="838200" y="838200"/>
            <a:ext cx="10515600" cy="5416550"/>
          </a:xfrm>
        </p:spPr>
      </p:pic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6464300"/>
            <a:ext cx="12628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(</a:t>
            </a:r>
            <a:r>
              <a:rPr lang="en-US" altLang="zh-TW" sz="1400" i="1">
                <a:solidFill>
                  <a:schemeClr val="accent2"/>
                </a:solidFill>
              </a:rPr>
              <a:t>CARDIOVASCULAR DISEASE: A COSTLY BURDEN FOR AMERICA PROJECTIONS THROUGH 2035</a:t>
            </a:r>
            <a:r>
              <a:rPr lang="en-US" altLang="zh-TW" sz="1400">
                <a:solidFill>
                  <a:schemeClr val="accent2"/>
                </a:solidFill>
              </a:rPr>
              <a:t>, 2017) 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Using AI in CVD is useful?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11582400" cy="54102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Calibri" pitchFamily="34" charset="0"/>
                <a:ea typeface="新細明體" charset="-120"/>
              </a:rPr>
              <a:t>Artificial intelligence (AI) has the potential to revolutionize the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prevention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,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diagnosis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, and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management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of CVD in a number of ways.</a:t>
            </a:r>
          </a:p>
          <a:p>
            <a:pPr eaLnBrk="1" hangingPunct="1">
              <a:buFont typeface="Arial" charset="0"/>
              <a:buNone/>
            </a:pPr>
            <a:endParaRPr lang="en-US" altLang="zh-TW" sz="1600">
              <a:latin typeface="Calibri" pitchFamily="34" charset="0"/>
              <a:ea typeface="新細明體" charset="-120"/>
            </a:endParaRPr>
          </a:p>
          <a:p>
            <a:pPr eaLnBrk="1" hangingPunct="1"/>
            <a:r>
              <a:rPr lang="en-US" altLang="zh-TW" sz="2800" b="1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Risk prediction and prevention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: AI can help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predict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an individual's risk of developing CVD by analyzing large amounts of patient data which is highly valuable in research institutions. </a:t>
            </a:r>
          </a:p>
          <a:p>
            <a:pPr eaLnBrk="1" hangingPunct="1"/>
            <a:endParaRPr lang="en-US" altLang="zh-TW" sz="1600">
              <a:latin typeface="Calibri" pitchFamily="34" charset="0"/>
              <a:ea typeface="新細明體" charset="-120"/>
            </a:endParaRPr>
          </a:p>
          <a:p>
            <a:pPr eaLnBrk="1" hangingPunct="1"/>
            <a:r>
              <a:rPr lang="en-US" altLang="zh-TW" sz="2800" b="1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Treatment planning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: AI can help healthcare providers develop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personalized treatment plans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for patients with CVD based on their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individual characteristics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, such as their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age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,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sex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, and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medical history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.  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Example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>
          <a:xfrm>
            <a:off x="1219200" y="1828800"/>
            <a:ext cx="9982200" cy="3352800"/>
          </a:xfrm>
        </p:spPr>
        <p:txBody>
          <a:bodyPr/>
          <a:lstStyle/>
          <a:p>
            <a:pPr eaLnBrk="1" hangingPunct="1"/>
            <a:r>
              <a:rPr lang="en-US" altLang="zh-TW" sz="28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Journal of the American College of Cardiology in 2019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found that a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machine learning algorithm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was able to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accurately predict cardiovascular events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. </a:t>
            </a:r>
          </a:p>
          <a:p>
            <a:pPr eaLnBrk="1" hangingPunct="1">
              <a:buFont typeface="Arial" charset="0"/>
              <a:buNone/>
            </a:pPr>
            <a:r>
              <a:rPr lang="en-US" altLang="zh-TW" sz="2800">
                <a:latin typeface="Calibri" pitchFamily="34" charset="0"/>
                <a:ea typeface="新細明體" charset="-120"/>
              </a:rPr>
              <a:t>   Using ML could result in a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1.6%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reduction in CVD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over a five-year period, leading to a potential </a:t>
            </a:r>
            <a:r>
              <a:rPr lang="en-US" altLang="zh-TW" sz="2800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cost savings of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</a:rPr>
              <a:t> $2.1 billion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in the U.S. alone. </a:t>
            </a:r>
          </a:p>
          <a:p>
            <a:pPr eaLnBrk="1" hangingPunct="1"/>
            <a:endParaRPr lang="en-US" altLang="zh-TW" sz="2800">
              <a:latin typeface="Calibri" pitchFamily="34" charset="0"/>
              <a:ea typeface="新細明體" charset="-12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457200" y="6248400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Attia et al. (2019) 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References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1066800" y="1079500"/>
            <a:ext cx="9677400" cy="5334000"/>
          </a:xfrm>
        </p:spPr>
        <p:txBody>
          <a:bodyPr/>
          <a:lstStyle/>
          <a:p>
            <a:pPr eaLnBrk="1" hangingPunct="1"/>
            <a:r>
              <a:rPr lang="en-US" altLang="zh-TW" sz="1800">
                <a:latin typeface="Calibri" pitchFamily="34" charset="0"/>
                <a:ea typeface="新細明體" charset="-120"/>
              </a:rPr>
              <a:t>World Health Organization: WHO. (2021, June 11). </a:t>
            </a:r>
            <a:r>
              <a:rPr lang="en-US" altLang="zh-TW" sz="1800" i="1">
                <a:latin typeface="Calibri" pitchFamily="34" charset="0"/>
                <a:ea typeface="新細明體" charset="-120"/>
              </a:rPr>
              <a:t>Cardiovascular diseases (CVDs)</a:t>
            </a:r>
            <a:r>
              <a:rPr lang="en-US" altLang="zh-TW" sz="1800">
                <a:latin typeface="Calibri" pitchFamily="34" charset="0"/>
                <a:ea typeface="新細明體" charset="-120"/>
              </a:rPr>
              <a:t>. www.who.int. Retrieved April 21, 2023, from </a:t>
            </a:r>
            <a:r>
              <a:rPr lang="en-US" altLang="zh-TW" sz="1800">
                <a:latin typeface="Calibri" pitchFamily="34" charset="0"/>
                <a:ea typeface="新細明體" charset="-120"/>
                <a:hlinkClick r:id="rId2"/>
              </a:rPr>
              <a:t>https://www.who.int/news-room/fact-sheets/detail/cardiovascular-diseases-(cvds)</a:t>
            </a:r>
            <a:endParaRPr lang="en-US" altLang="zh-TW" sz="1800">
              <a:latin typeface="Calibri" pitchFamily="34" charset="0"/>
              <a:ea typeface="新細明體" charset="-120"/>
            </a:endParaRPr>
          </a:p>
          <a:p>
            <a:pPr eaLnBrk="1" hangingPunct="1"/>
            <a:endParaRPr lang="en-US" altLang="zh-TW" sz="1800">
              <a:latin typeface="Calibri" pitchFamily="34" charset="0"/>
              <a:ea typeface="新細明體" charset="-120"/>
            </a:endParaRPr>
          </a:p>
          <a:p>
            <a:pPr eaLnBrk="1" hangingPunct="1"/>
            <a:r>
              <a:rPr lang="en-US" altLang="zh-TW" sz="1800">
                <a:latin typeface="Calibri" pitchFamily="34" charset="0"/>
                <a:ea typeface="新細明體" charset="-120"/>
              </a:rPr>
              <a:t>World Health Organization: WHO. (2019a). Cancer. </a:t>
            </a:r>
            <a:r>
              <a:rPr lang="en-US" altLang="zh-TW" sz="1800" i="1">
                <a:latin typeface="Calibri" pitchFamily="34" charset="0"/>
                <a:ea typeface="新細明體" charset="-120"/>
              </a:rPr>
              <a:t>www.who.int</a:t>
            </a:r>
            <a:r>
              <a:rPr lang="en-US" altLang="zh-TW" sz="1800">
                <a:latin typeface="Calibri" pitchFamily="34" charset="0"/>
                <a:ea typeface="新細明體" charset="-120"/>
              </a:rPr>
              <a:t>. </a:t>
            </a:r>
            <a:r>
              <a:rPr lang="en-US" altLang="zh-TW" sz="1800">
                <a:latin typeface="Calibri" pitchFamily="34" charset="0"/>
                <a:ea typeface="新細明體" charset="-120"/>
                <a:hlinkClick r:id="rId3"/>
              </a:rPr>
              <a:t>https://www.who.int/health-topics/cancer#tab=tab_1</a:t>
            </a:r>
            <a:endParaRPr lang="en-US" altLang="zh-TW" sz="1800">
              <a:latin typeface="Calibri" pitchFamily="34" charset="0"/>
              <a:ea typeface="新細明體" charset="-120"/>
            </a:endParaRPr>
          </a:p>
          <a:p>
            <a:pPr eaLnBrk="1" hangingPunct="1"/>
            <a:endParaRPr lang="en-US" altLang="zh-TW" sz="1800">
              <a:latin typeface="Calibri" pitchFamily="34" charset="0"/>
              <a:ea typeface="新細明體" charset="-120"/>
            </a:endParaRPr>
          </a:p>
          <a:p>
            <a:pPr eaLnBrk="1" hangingPunct="1"/>
            <a:r>
              <a:rPr lang="en-US" altLang="zh-TW" sz="1800" i="1">
                <a:latin typeface="Calibri" pitchFamily="34" charset="0"/>
                <a:ea typeface="新細明體" charset="-120"/>
              </a:rPr>
              <a:t>CARDIOVASCULAR DISEASE: A COSTLY BURDEN FOR AMERICA PROJECTIONS THROUGH 2035</a:t>
            </a:r>
            <a:r>
              <a:rPr lang="en-US" altLang="zh-TW" sz="1800">
                <a:latin typeface="Calibri" pitchFamily="34" charset="0"/>
                <a:ea typeface="新細明體" charset="-120"/>
              </a:rPr>
              <a:t>. (2017). American Heart Association. Retrieved April 21, 2023, from </a:t>
            </a:r>
            <a:r>
              <a:rPr lang="en-US" altLang="zh-TW" sz="1800">
                <a:latin typeface="Calibri" pitchFamily="34" charset="0"/>
                <a:ea typeface="新細明體" charset="-120"/>
                <a:hlinkClick r:id="rId4"/>
              </a:rPr>
              <a:t>https://www.heart.org/-/media/Files/About-Us/Policy-Research/Fact-Sheets/Public-Health-Advocacy-and-Research/CVD-A-Costly-Burden-for-America-Projections-Through-2035.pdf</a:t>
            </a:r>
            <a:endParaRPr lang="en-US" altLang="zh-TW" sz="1800">
              <a:latin typeface="Calibri" pitchFamily="34" charset="0"/>
              <a:ea typeface="新細明體" charset="-120"/>
            </a:endParaRPr>
          </a:p>
          <a:p>
            <a:pPr eaLnBrk="1" hangingPunct="1"/>
            <a:endParaRPr lang="en-US" altLang="zh-TW" sz="1800">
              <a:latin typeface="Calibri" pitchFamily="34" charset="0"/>
              <a:ea typeface="新細明體" charset="-120"/>
            </a:endParaRPr>
          </a:p>
          <a:p>
            <a:pPr eaLnBrk="1" hangingPunct="1"/>
            <a:r>
              <a:rPr lang="en-US" altLang="zh-TW" sz="1800">
                <a:latin typeface="Calibri" pitchFamily="34" charset="0"/>
                <a:ea typeface="新細明體" charset="-120"/>
              </a:rPr>
              <a:t>Attia, Z. I., Kapa, S., Yao, X., Lopez-Jimenez, F., Mohan, T. L., Pellikka, P. A., Carter, R. E., Shah, N., Friedman, P. A., &amp; Noseworthy, P. A. (2019). Prospective validation of a deep learning electrocardiogram algorithm for the detection of left ventricular systolic dysfunction. </a:t>
            </a:r>
            <a:r>
              <a:rPr lang="en-US" altLang="zh-TW" sz="1800" i="1">
                <a:latin typeface="Calibri" pitchFamily="34" charset="0"/>
                <a:ea typeface="新細明體" charset="-120"/>
              </a:rPr>
              <a:t>Journal of Cardiovascular Electrophysiology</a:t>
            </a:r>
            <a:r>
              <a:rPr lang="en-US" altLang="zh-TW" sz="1800">
                <a:latin typeface="Calibri" pitchFamily="34" charset="0"/>
                <a:ea typeface="新細明體" charset="-120"/>
              </a:rPr>
              <a:t>, </a:t>
            </a:r>
            <a:r>
              <a:rPr lang="en-US" altLang="zh-TW" sz="1800" i="1">
                <a:latin typeface="Calibri" pitchFamily="34" charset="0"/>
                <a:ea typeface="新細明體" charset="-120"/>
              </a:rPr>
              <a:t>30</a:t>
            </a:r>
            <a:r>
              <a:rPr lang="en-US" altLang="zh-TW" sz="1800">
                <a:latin typeface="Calibri" pitchFamily="34" charset="0"/>
                <a:ea typeface="新細明體" charset="-120"/>
              </a:rPr>
              <a:t>(5), 668–674. https://doi.org/10.1111/jce.13889</a:t>
            </a:r>
          </a:p>
          <a:p>
            <a:pPr eaLnBrk="1" hangingPunct="1"/>
            <a:endParaRPr lang="en-US" altLang="zh-TW" sz="1800">
              <a:latin typeface="Calibri" pitchFamily="34" charset="0"/>
              <a:ea typeface="新細明體" charset="-120"/>
            </a:endParaRPr>
          </a:p>
          <a:p>
            <a:pPr eaLnBrk="1" hangingPunct="1"/>
            <a:endParaRPr lang="zh-TW" altLang="en-US" sz="1600">
              <a:latin typeface="Calibri" pitchFamily="34" charset="0"/>
              <a:ea typeface="新細明體" charset="-120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>
          <a:xfrm>
            <a:off x="1066800" y="0"/>
            <a:ext cx="10058400" cy="1325563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Acknowledgement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pitchFamily="34" charset="0"/>
                <a:ea typeface="新細明體" charset="-120"/>
              </a:rPr>
              <a:t>Roles of group members:</a:t>
            </a:r>
          </a:p>
          <a:p>
            <a:pPr eaLnBrk="1" hangingPunct="1">
              <a:buFont typeface="Arial" charset="0"/>
              <a:buNone/>
            </a:pPr>
            <a:r>
              <a:rPr lang="en-US" altLang="zh-TW">
                <a:latin typeface="Calibri" pitchFamily="34" charset="0"/>
                <a:ea typeface="新細明體" charset="-120"/>
              </a:rPr>
              <a:t>    All members identified the dataset and conducted the whole analysis procedure and we discussed on the result.</a:t>
            </a:r>
          </a:p>
          <a:p>
            <a:pPr eaLnBrk="1" hangingPunct="1">
              <a:buFont typeface="Arial" charset="0"/>
              <a:buNone/>
            </a:pPr>
            <a:r>
              <a:rPr lang="en-US" altLang="zh-TW">
                <a:latin typeface="Calibri" pitchFamily="34" charset="0"/>
                <a:ea typeface="新細明體" charset="-120"/>
              </a:rPr>
              <a:t>    </a:t>
            </a:r>
            <a:r>
              <a:rPr lang="en-US" altLang="zh-TW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Afeef</a:t>
            </a:r>
            <a:r>
              <a:rPr lang="en-US" altLang="zh-TW">
                <a:latin typeface="Calibri" pitchFamily="34" charset="0"/>
                <a:ea typeface="新細明體" charset="-120"/>
              </a:rPr>
              <a:t> worked on the introduction.</a:t>
            </a:r>
          </a:p>
          <a:p>
            <a:pPr eaLnBrk="1" hangingPunct="1">
              <a:buFont typeface="Arial" charset="0"/>
              <a:buNone/>
            </a:pPr>
            <a:r>
              <a:rPr lang="en-US" altLang="zh-TW">
                <a:latin typeface="Calibri" pitchFamily="34" charset="0"/>
                <a:ea typeface="新細明體" charset="-120"/>
              </a:rPr>
              <a:t>   </a:t>
            </a:r>
            <a:r>
              <a:rPr lang="en-US" altLang="zh-TW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 Dennis</a:t>
            </a:r>
            <a:r>
              <a:rPr lang="en-US" altLang="zh-TW">
                <a:latin typeface="Calibri" pitchFamily="34" charset="0"/>
                <a:ea typeface="新細明體" charset="-120"/>
              </a:rPr>
              <a:t> worked on data.</a:t>
            </a:r>
          </a:p>
          <a:p>
            <a:pPr eaLnBrk="1" hangingPunct="1">
              <a:buFont typeface="Arial" charset="0"/>
              <a:buNone/>
            </a:pPr>
            <a:r>
              <a:rPr lang="en-US" altLang="zh-TW">
                <a:latin typeface="Calibri" pitchFamily="34" charset="0"/>
                <a:ea typeface="新細明體" charset="-120"/>
              </a:rPr>
              <a:t>    </a:t>
            </a:r>
            <a:r>
              <a:rPr lang="en-US" altLang="zh-TW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Nashita </a:t>
            </a:r>
            <a:r>
              <a:rPr lang="en-US" altLang="zh-TW">
                <a:latin typeface="Calibri" pitchFamily="34" charset="0"/>
                <a:ea typeface="新細明體" charset="-120"/>
              </a:rPr>
              <a:t>worked on result and evaluation.</a:t>
            </a:r>
          </a:p>
          <a:p>
            <a:pPr eaLnBrk="1" hangingPunct="1">
              <a:buFont typeface="Arial" charset="0"/>
              <a:buNone/>
            </a:pPr>
            <a:r>
              <a:rPr lang="en-US" altLang="zh-TW">
                <a:latin typeface="Calibri" pitchFamily="34" charset="0"/>
                <a:ea typeface="新細明體" charset="-120"/>
              </a:rPr>
              <a:t>    </a:t>
            </a:r>
            <a:r>
              <a:rPr lang="en-US" altLang="zh-TW">
                <a:solidFill>
                  <a:srgbClr val="3366FF"/>
                </a:solidFill>
                <a:latin typeface="Calibri" pitchFamily="34" charset="0"/>
                <a:ea typeface="新細明體" charset="-120"/>
              </a:rPr>
              <a:t>Ching</a:t>
            </a:r>
            <a:r>
              <a:rPr lang="en-US" altLang="zh-TW">
                <a:latin typeface="Calibri" pitchFamily="34" charset="0"/>
                <a:ea typeface="新細明體" charset="-120"/>
              </a:rPr>
              <a:t> worked on value and discussion.</a:t>
            </a:r>
          </a:p>
          <a:p>
            <a:pPr eaLnBrk="1" hangingPunct="1">
              <a:buFont typeface="Arial" charset="0"/>
              <a:buNone/>
            </a:pPr>
            <a:r>
              <a:rPr lang="en-US" altLang="zh-TW">
                <a:latin typeface="Calibri" pitchFamily="34" charset="0"/>
                <a:ea typeface="新細明體" charset="-120"/>
              </a:rPr>
              <a:t>    The presentation was completed by all members.</a:t>
            </a:r>
          </a:p>
          <a:p>
            <a:pPr eaLnBrk="1" hangingPunct="1"/>
            <a:endParaRPr lang="en-US" altLang="zh-TW">
              <a:latin typeface="Calibri" pitchFamily="34" charset="0"/>
              <a:ea typeface="新細明體" charset="-12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25563"/>
          </a:xfrm>
        </p:spPr>
        <p:txBody>
          <a:bodyPr/>
          <a:lstStyle/>
          <a:p>
            <a:pPr algn="ctr" eaLnBrk="1" hangingPunct="1"/>
            <a:r>
              <a:rPr lang="en-US" altLang="zh-TW" sz="40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What is CVD</a:t>
            </a:r>
          </a:p>
        </p:txBody>
      </p:sp>
      <p:sp>
        <p:nvSpPr>
          <p:cNvPr id="17410" name="Content Placeholder 4"/>
          <p:cNvSpPr>
            <a:spLocks noGrp="1"/>
          </p:cNvSpPr>
          <p:nvPr>
            <p:ph idx="1"/>
          </p:nvPr>
        </p:nvSpPr>
        <p:spPr>
          <a:xfrm>
            <a:off x="609600" y="1981200"/>
            <a:ext cx="11125200" cy="45720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TW" sz="3600">
                <a:latin typeface="Calibri" pitchFamily="34" charset="0"/>
                <a:ea typeface="新細明體" charset="-120"/>
              </a:rPr>
              <a:t>Heart Disease</a:t>
            </a:r>
            <a:r>
              <a:rPr lang="en-US" altLang="zh-TW" sz="3600" b="1">
                <a:latin typeface="Calibri" pitchFamily="34" charset="0"/>
                <a:ea typeface="新細明體" charset="-120"/>
              </a:rPr>
              <a:t>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TW" sz="28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Cardiovascular disease (CVD)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is a general term that describes a disease of the </a:t>
            </a:r>
            <a:r>
              <a:rPr lang="en-US" altLang="zh-TW" sz="2800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heart or blood vessels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.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TW" sz="2800">
                <a:latin typeface="Calibri" pitchFamily="34" charset="0"/>
                <a:ea typeface="新細明體" charset="-120"/>
              </a:rPr>
              <a:t>Blood flow to the heart, brain or body can be reduced because of:</a:t>
            </a:r>
          </a:p>
          <a:p>
            <a:pPr marL="0" indent="0" eaLnBrk="1" hangingPunct="1">
              <a:buFont typeface="Franklin Gothic Medium" pitchFamily="34" charset="0"/>
              <a:buAutoNum type="alphaLcPeriod"/>
            </a:pPr>
            <a:r>
              <a:rPr lang="en-US" altLang="zh-TW" sz="2800">
                <a:latin typeface="Calibri" pitchFamily="34" charset="0"/>
                <a:ea typeface="新細明體" charset="-120"/>
              </a:rPr>
              <a:t> Blood clot (Thrombosis)  </a:t>
            </a:r>
          </a:p>
          <a:p>
            <a:pPr marL="0" indent="0" eaLnBrk="1" hangingPunct="1">
              <a:buFont typeface="Franklin Gothic Medium" pitchFamily="34" charset="0"/>
              <a:buAutoNum type="alphaLcPeriod"/>
            </a:pPr>
            <a:r>
              <a:rPr lang="en-US" altLang="zh-TW" sz="2800">
                <a:latin typeface="Calibri" pitchFamily="34" charset="0"/>
                <a:ea typeface="新細明體" charset="-120"/>
              </a:rPr>
              <a:t> Build-up of fatty deposits inside an artery, leading to the artery </a:t>
            </a:r>
          </a:p>
          <a:p>
            <a:pPr marL="0" indent="0" eaLnBrk="1" hangingPunct="1">
              <a:buFont typeface="Franklin Gothic Medium" pitchFamily="34" charset="0"/>
              <a:buAutoNum type="alphaLcPeriod"/>
            </a:pPr>
            <a:r>
              <a:rPr lang="en-US" altLang="zh-TW" sz="2800">
                <a:latin typeface="Calibri" pitchFamily="34" charset="0"/>
                <a:ea typeface="新細明體" charset="-120"/>
              </a:rPr>
              <a:t> hardening and narrowing (Atherosclerosis) 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25563"/>
          </a:xfrm>
        </p:spPr>
        <p:txBody>
          <a:bodyPr/>
          <a:lstStyle/>
          <a:p>
            <a:pPr algn="ctr" eaLnBrk="1" hangingPunct="1"/>
            <a:r>
              <a:rPr lang="en-US" altLang="zh-TW" sz="40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AI application</a:t>
            </a:r>
          </a:p>
        </p:txBody>
      </p:sp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457200" y="1862138"/>
            <a:ext cx="10820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chemeClr val="accent1"/>
                </a:solidFill>
                <a:latin typeface="Calibri" pitchFamily="34" charset="0"/>
              </a:rPr>
              <a:t>Medical image analysis: </a:t>
            </a:r>
            <a:r>
              <a:rPr kumimoji="0" lang="en-US" altLang="zh-TW" sz="2400">
                <a:latin typeface="Calibri" pitchFamily="34" charset="0"/>
              </a:rPr>
              <a:t>Analyze </a:t>
            </a:r>
            <a:r>
              <a:rPr kumimoji="0" lang="en-US" altLang="zh-TW" sz="2400">
                <a:solidFill>
                  <a:srgbClr val="6600FF"/>
                </a:solidFill>
                <a:latin typeface="Calibri" pitchFamily="34" charset="0"/>
              </a:rPr>
              <a:t>medical images</a:t>
            </a:r>
            <a:r>
              <a:rPr kumimoji="0" lang="en-US" altLang="zh-TW" sz="2400">
                <a:latin typeface="Calibri" pitchFamily="34" charset="0"/>
              </a:rPr>
              <a:t> such as </a:t>
            </a:r>
            <a:r>
              <a:rPr kumimoji="0" lang="en-US" altLang="zh-TW" sz="2400">
                <a:solidFill>
                  <a:srgbClr val="6600FF"/>
                </a:solidFill>
                <a:latin typeface="Calibri" pitchFamily="34" charset="0"/>
              </a:rPr>
              <a:t>echocardiograms</a:t>
            </a:r>
            <a:r>
              <a:rPr kumimoji="0" lang="en-US" altLang="zh-TW" sz="2400">
                <a:latin typeface="Calibri" pitchFamily="34" charset="0"/>
              </a:rPr>
              <a:t>, </a:t>
            </a:r>
            <a:r>
              <a:rPr kumimoji="0" lang="en-US" altLang="zh-TW" sz="2400">
                <a:solidFill>
                  <a:srgbClr val="6600FF"/>
                </a:solidFill>
                <a:latin typeface="Calibri" pitchFamily="34" charset="0"/>
              </a:rPr>
              <a:t>MRIs</a:t>
            </a:r>
            <a:r>
              <a:rPr kumimoji="0" lang="en-US" altLang="zh-TW" sz="2400">
                <a:latin typeface="Calibri" pitchFamily="34" charset="0"/>
              </a:rPr>
              <a:t>, and </a:t>
            </a:r>
            <a:r>
              <a:rPr kumimoji="0" lang="en-US" altLang="zh-TW" sz="2400">
                <a:solidFill>
                  <a:srgbClr val="6600FF"/>
                </a:solidFill>
                <a:latin typeface="Calibri" pitchFamily="34" charset="0"/>
              </a:rPr>
              <a:t>CT</a:t>
            </a:r>
            <a:r>
              <a:rPr kumimoji="0" lang="en-US" altLang="zh-TW" sz="2400">
                <a:latin typeface="Calibri" pitchFamily="34" charset="0"/>
              </a:rPr>
              <a:t> scans to identify signs of cardiovascular disease.</a:t>
            </a:r>
          </a:p>
          <a:p>
            <a:endParaRPr kumimoji="0" lang="en-US" altLang="zh-TW" sz="2400">
              <a:latin typeface="Calibri" pitchFamily="34" charset="0"/>
            </a:endParaRPr>
          </a:p>
          <a:p>
            <a:r>
              <a:rPr kumimoji="0" lang="en-US" altLang="zh-TW" sz="2400">
                <a:solidFill>
                  <a:schemeClr val="accent1"/>
                </a:solidFill>
                <a:latin typeface="Calibri" pitchFamily="34" charset="0"/>
              </a:rPr>
              <a:t>Electrocardiogram (ECG) analysis</a:t>
            </a:r>
            <a:r>
              <a:rPr kumimoji="0" lang="en-US" altLang="zh-TW" sz="2400">
                <a:latin typeface="Calibri" pitchFamily="34" charset="0"/>
              </a:rPr>
              <a:t>: Analyze ECG data to detect abnormalities in heart rhythms that may indicate cardiovascular disease.</a:t>
            </a:r>
          </a:p>
          <a:p>
            <a:endParaRPr kumimoji="0" lang="en-US" altLang="zh-TW" sz="2400">
              <a:latin typeface="Calibri" pitchFamily="34" charset="0"/>
            </a:endParaRPr>
          </a:p>
          <a:p>
            <a:r>
              <a:rPr kumimoji="0" lang="en-US" altLang="zh-TW" sz="2400">
                <a:solidFill>
                  <a:schemeClr val="accent1"/>
                </a:solidFill>
                <a:latin typeface="Calibri" pitchFamily="34" charset="0"/>
              </a:rPr>
              <a:t>Personalized medicine: </a:t>
            </a:r>
            <a:r>
              <a:rPr kumimoji="0" lang="en-US" altLang="zh-TW" sz="2400">
                <a:latin typeface="Calibri" pitchFamily="34" charset="0"/>
              </a:rPr>
              <a:t>Develop </a:t>
            </a:r>
            <a:r>
              <a:rPr kumimoji="0" lang="en-US" altLang="zh-TW" sz="2400">
                <a:solidFill>
                  <a:srgbClr val="6600FF"/>
                </a:solidFill>
                <a:latin typeface="Calibri" pitchFamily="34" charset="0"/>
              </a:rPr>
              <a:t>personalized treatment plans</a:t>
            </a:r>
            <a:r>
              <a:rPr kumimoji="0" lang="en-US" altLang="zh-TW" sz="2400">
                <a:latin typeface="Calibri" pitchFamily="34" charset="0"/>
              </a:rPr>
              <a:t> for patients with cardiovascular disease, taking into account individual patient characteristics and medical history.</a:t>
            </a:r>
          </a:p>
          <a:p>
            <a:endParaRPr kumimoji="0" lang="en-US" altLang="zh-TW" sz="2400">
              <a:latin typeface="Calibri" pitchFamily="34" charset="0"/>
            </a:endParaRPr>
          </a:p>
          <a:p>
            <a:r>
              <a:rPr kumimoji="0" lang="en-US" altLang="zh-TW" sz="2400">
                <a:solidFill>
                  <a:schemeClr val="accent1"/>
                </a:solidFill>
                <a:latin typeface="Calibri" pitchFamily="34" charset="0"/>
              </a:rPr>
              <a:t>Genomic analysis: </a:t>
            </a:r>
            <a:r>
              <a:rPr kumimoji="0" lang="en-US" altLang="zh-TW" sz="2400">
                <a:latin typeface="Calibri" pitchFamily="34" charset="0"/>
              </a:rPr>
              <a:t>Analyze </a:t>
            </a:r>
            <a:r>
              <a:rPr kumimoji="0" lang="en-US" altLang="zh-TW" sz="2400">
                <a:solidFill>
                  <a:srgbClr val="6600FF"/>
                </a:solidFill>
                <a:latin typeface="Calibri" pitchFamily="34" charset="0"/>
              </a:rPr>
              <a:t>genetic data</a:t>
            </a:r>
            <a:r>
              <a:rPr kumimoji="0" lang="en-US" altLang="zh-TW" sz="2400">
                <a:latin typeface="Calibri" pitchFamily="34" charset="0"/>
              </a:rPr>
              <a:t> to </a:t>
            </a:r>
            <a:r>
              <a:rPr kumimoji="0" lang="en-US" altLang="zh-TW" sz="2400">
                <a:solidFill>
                  <a:srgbClr val="6600FF"/>
                </a:solidFill>
                <a:latin typeface="Calibri" pitchFamily="34" charset="0"/>
              </a:rPr>
              <a:t>identify genetic variants</a:t>
            </a:r>
            <a:r>
              <a:rPr kumimoji="0" lang="en-US" altLang="zh-TW" sz="2400">
                <a:latin typeface="Calibri" pitchFamily="34" charset="0"/>
              </a:rPr>
              <a:t> associated with increased </a:t>
            </a:r>
            <a:r>
              <a:rPr kumimoji="0" lang="en-US" altLang="zh-TW" sz="2400">
                <a:solidFill>
                  <a:srgbClr val="6600FF"/>
                </a:solidFill>
                <a:latin typeface="Calibri" pitchFamily="34" charset="0"/>
              </a:rPr>
              <a:t>risk </a:t>
            </a:r>
            <a:r>
              <a:rPr kumimoji="0" lang="en-US" altLang="zh-TW" sz="2400">
                <a:latin typeface="Calibri" pitchFamily="34" charset="0"/>
              </a:rPr>
              <a:t>of cardiovascular disease.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25563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Data Description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178050"/>
            <a:ext cx="11277600" cy="4575175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Calibri" pitchFamily="34" charset="0"/>
                <a:ea typeface="新細明體" charset="-120"/>
                <a:cs typeface="Calibri" pitchFamily="34" charset="0"/>
              </a:rPr>
              <a:t>The dataset consists of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70,000 records</a:t>
            </a:r>
            <a:r>
              <a:rPr lang="en-US" altLang="zh-TW" sz="2800">
                <a:latin typeface="Calibri" pitchFamily="34" charset="0"/>
                <a:ea typeface="新細明體" charset="-120"/>
                <a:cs typeface="Calibri" pitchFamily="34" charset="0"/>
              </a:rPr>
              <a:t> of patients data,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12 features</a:t>
            </a:r>
            <a:r>
              <a:rPr lang="en-US" altLang="zh-TW" sz="2800">
                <a:latin typeface="Calibri" pitchFamily="34" charset="0"/>
                <a:ea typeface="新細明體" charset="-120"/>
                <a:cs typeface="Calibri" pitchFamily="34" charset="0"/>
              </a:rPr>
              <a:t> + </a:t>
            </a:r>
            <a:r>
              <a:rPr lang="en-US" altLang="zh-TW" sz="2800">
                <a:solidFill>
                  <a:srgbClr val="FF3300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target</a:t>
            </a:r>
            <a:r>
              <a:rPr lang="en-US" altLang="zh-TW" sz="2800">
                <a:latin typeface="Calibri" pitchFamily="34" charset="0"/>
                <a:ea typeface="新細明體" charset="-120"/>
                <a:cs typeface="Calibri" pitchFamily="34" charset="0"/>
              </a:rPr>
              <a:t>.</a:t>
            </a:r>
          </a:p>
          <a:p>
            <a:pPr eaLnBrk="1" hangingPunct="1"/>
            <a:r>
              <a:rPr lang="en-US" altLang="zh-TW" sz="2800">
                <a:latin typeface="Calibri" pitchFamily="34" charset="0"/>
                <a:ea typeface="新細明體" charset="-120"/>
                <a:cs typeface="Calibri" pitchFamily="34" charset="0"/>
              </a:rPr>
              <a:t>There are </a:t>
            </a:r>
            <a:r>
              <a:rPr lang="en-US" altLang="zh-TW" sz="2800">
                <a:solidFill>
                  <a:srgbClr val="6600FF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3 types</a:t>
            </a:r>
            <a:r>
              <a:rPr lang="en-US" altLang="zh-TW" sz="2800">
                <a:latin typeface="Calibri" pitchFamily="34" charset="0"/>
                <a:ea typeface="新細明體" charset="-120"/>
                <a:cs typeface="Calibri" pitchFamily="34" charset="0"/>
              </a:rPr>
              <a:t> of input features: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zh-TW" sz="2800">
                <a:solidFill>
                  <a:srgbClr val="6600FF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Objective</a:t>
            </a:r>
            <a:r>
              <a:rPr lang="en-US" altLang="zh-TW" sz="2800">
                <a:latin typeface="Calibri" pitchFamily="34" charset="0"/>
                <a:ea typeface="新細明體" charset="-120"/>
                <a:cs typeface="Calibri" pitchFamily="34" charset="0"/>
              </a:rPr>
              <a:t>: Factual information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zh-TW" sz="2800">
                <a:solidFill>
                  <a:srgbClr val="6600FF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Examination</a:t>
            </a:r>
            <a:r>
              <a:rPr lang="en-US" altLang="zh-TW" sz="2800">
                <a:latin typeface="Calibri" pitchFamily="34" charset="0"/>
                <a:ea typeface="新細明體" charset="-120"/>
                <a:cs typeface="Calibri" pitchFamily="34" charset="0"/>
              </a:rPr>
              <a:t>: Results of medical examination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zh-TW" sz="2800">
                <a:solidFill>
                  <a:srgbClr val="6600FF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Subjective</a:t>
            </a:r>
            <a:r>
              <a:rPr lang="en-US" altLang="zh-TW" sz="2800">
                <a:latin typeface="Calibri" pitchFamily="34" charset="0"/>
                <a:ea typeface="新細明體" charset="-120"/>
                <a:cs typeface="Calibri" pitchFamily="34" charset="0"/>
              </a:rPr>
              <a:t>: Information given by the patient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295400" y="-228600"/>
            <a:ext cx="10058400" cy="1325563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Data Snapshot</a:t>
            </a:r>
          </a:p>
        </p:txBody>
      </p:sp>
      <p:pic>
        <p:nvPicPr>
          <p:cNvPr id="20482" name="Picture 4" descr="Tab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12800" y="812800"/>
            <a:ext cx="10972800" cy="5692775"/>
          </a:xfr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25563"/>
          </a:xfrm>
        </p:spPr>
        <p:txBody>
          <a:bodyPr/>
          <a:lstStyle/>
          <a:p>
            <a:pPr algn="ctr" eaLnBrk="1" hangingPunct="1"/>
            <a:r>
              <a:rPr lang="en-US" altLang="zh-TW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Data Description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1734800" cy="51054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TW" sz="2800" b="1">
                <a:ea typeface="新細明體" charset="-120"/>
              </a:rPr>
              <a:t>Features: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TW">
                <a:ea typeface="新細明體" charset="-120"/>
              </a:rPr>
              <a:t>1. Id				 7. ap_lo 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TW">
                <a:ea typeface="新細明體" charset="-120"/>
              </a:rPr>
              <a:t>2. age				 8. cholesterol 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TW">
                <a:ea typeface="新細明體" charset="-120"/>
              </a:rPr>
              <a:t>3. gender			 9. gluc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TW">
                <a:ea typeface="新細明體" charset="-120"/>
              </a:rPr>
              <a:t>4. height			10. smoke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TW">
                <a:ea typeface="新細明體" charset="-120"/>
              </a:rPr>
              <a:t>5. weight			11. alco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TW">
                <a:ea typeface="新細明體" charset="-120"/>
              </a:rPr>
              <a:t>6. ap_hi			12. active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TW">
                <a:ea typeface="新細明體" charset="-120"/>
              </a:rPr>
              <a:t>				13. cardio 						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96000" y="3124200"/>
            <a:ext cx="1524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5267325" y="3276600"/>
            <a:ext cx="2438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7620000" y="2667000"/>
            <a:ext cx="2438400" cy="1600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solidFill>
                  <a:schemeClr val="accent5">
                    <a:lumMod val="50000"/>
                  </a:schemeClr>
                </a:solidFill>
              </a:rPr>
              <a:t>1 Normal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solidFill>
                  <a:schemeClr val="accent5">
                    <a:lumMod val="50000"/>
                  </a:schemeClr>
                </a:solidFill>
              </a:rPr>
              <a:t>2 Above Normal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solidFill>
                  <a:schemeClr val="accent5">
                    <a:lumMod val="50000"/>
                  </a:schemeClr>
                </a:solidFill>
              </a:rPr>
              <a:t>3 Well above Normal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38788" y="5949950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43788" y="5619750"/>
            <a:ext cx="2290762" cy="647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</a:p>
        </p:txBody>
      </p:sp>
      <p:pic>
        <p:nvPicPr>
          <p:cNvPr id="21512" name="Picture 9" descr="checking target balance"/>
          <p:cNvPicPr>
            <a:picLocks noChangeAspect="1" noChangeArrowheads="1"/>
          </p:cNvPicPr>
          <p:nvPr/>
        </p:nvPicPr>
        <p:blipFill>
          <a:blip r:embed="rId2"/>
          <a:srcRect r="32857"/>
          <a:stretch>
            <a:fillRect/>
          </a:stretch>
        </p:blipFill>
        <p:spPr bwMode="auto">
          <a:xfrm>
            <a:off x="7924800" y="609600"/>
            <a:ext cx="381000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Straight Arrow Connector 1"/>
          <p:cNvCxnSpPr/>
          <p:nvPr/>
        </p:nvCxnSpPr>
        <p:spPr>
          <a:xfrm flipV="1">
            <a:off x="5422900" y="3627438"/>
            <a:ext cx="1892300" cy="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7162800" y="19812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6934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13" y="1524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itle 6"/>
          <p:cNvSpPr>
            <a:spLocks noGrp="1"/>
          </p:cNvSpPr>
          <p:nvPr>
            <p:ph type="title"/>
          </p:nvPr>
        </p:nvSpPr>
        <p:spPr>
          <a:xfrm>
            <a:off x="8382000" y="1905000"/>
            <a:ext cx="1828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4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Model</a:t>
            </a:r>
          </a:p>
        </p:txBody>
      </p:sp>
      <p:sp>
        <p:nvSpPr>
          <p:cNvPr id="22532" name="Text Placeholder 8"/>
          <p:cNvSpPr>
            <a:spLocks noGrp="1"/>
          </p:cNvSpPr>
          <p:nvPr>
            <p:ph type="body" sz="half" idx="2"/>
          </p:nvPr>
        </p:nvSpPr>
        <p:spPr>
          <a:xfrm>
            <a:off x="7848600" y="3198813"/>
            <a:ext cx="2895600" cy="534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600">
                <a:solidFill>
                  <a:schemeClr val="accent1"/>
                </a:solidFill>
                <a:latin typeface="Calibri" pitchFamily="34" charset="0"/>
                <a:ea typeface="新細明體" charset="-120"/>
              </a:rPr>
              <a:t>Decision Tree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05200" y="1676400"/>
            <a:ext cx="191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3300"/>
                </a:solidFill>
                <a:latin typeface="Calibri" pitchFamily="34" charset="0"/>
              </a:rPr>
              <a:t>False  Positive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198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Calibri" pitchFamily="34" charset="0"/>
              </a:rPr>
              <a:t>True  Negative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429000" y="4114800"/>
            <a:ext cx="185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Calibri" pitchFamily="34" charset="0"/>
              </a:rPr>
              <a:t>True  Positive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14400" y="4114800"/>
            <a:ext cx="204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3300"/>
                </a:solidFill>
                <a:latin typeface="Calibri" pitchFamily="34" charset="0"/>
              </a:rPr>
              <a:t>False  Negative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505200" y="381000"/>
            <a:ext cx="234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/>
              <a:t> </a:t>
            </a:r>
            <a:r>
              <a:rPr lang="en-US" altLang="zh-TW" sz="2800" b="1">
                <a:latin typeface="Calibri" pitchFamily="34" charset="0"/>
              </a:rPr>
              <a:t>Entropy Apply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 descr="MD final project decision tree_0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762000"/>
            <a:ext cx="11176000" cy="5827713"/>
          </a:xfrm>
        </p:spPr>
      </p:pic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6019800" y="381000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219700" y="-50800"/>
            <a:ext cx="2192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>
                <a:latin typeface="Calibri" pitchFamily="34" charset="0"/>
              </a:rPr>
              <a:t>Drop the data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5442D1396334AB4A53F12F4D02E59" ma:contentTypeVersion="9" ma:contentTypeDescription="Create a new document." ma:contentTypeScope="" ma:versionID="2dc5c862b2f4b25235c6c00e476b1ce2">
  <xsd:schema xmlns:xsd="http://www.w3.org/2001/XMLSchema" xmlns:xs="http://www.w3.org/2001/XMLSchema" xmlns:p="http://schemas.microsoft.com/office/2006/metadata/properties" xmlns:ns2="b93489e9-ea2b-4d0b-bb0e-9cb501458afd" xmlns:ns3="0922ca0e-5397-4be0-910d-03cd93420bb6" targetNamespace="http://schemas.microsoft.com/office/2006/metadata/properties" ma:root="true" ma:fieldsID="e95ef033080779d1ec2b20d9ecbb3b74" ns2:_="" ns3:_="">
    <xsd:import namespace="b93489e9-ea2b-4d0b-bb0e-9cb501458afd"/>
    <xsd:import namespace="0922ca0e-5397-4be0-910d-03cd93420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489e9-ea2b-4d0b-bb0e-9cb501458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8cfe719-5118-4d43-ba73-4d58e9725e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2ca0e-5397-4be0-910d-03cd93420bb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8e005f1-0577-4540-9ad7-a5dfdf94c792}" ma:internalName="TaxCatchAll" ma:showField="CatchAllData" ma:web="0922ca0e-5397-4be0-910d-03cd93420b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3489e9-ea2b-4d0b-bb0e-9cb501458afd">
      <Terms xmlns="http://schemas.microsoft.com/office/infopath/2007/PartnerControls"/>
    </lcf76f155ced4ddcb4097134ff3c332f>
    <TaxCatchAll xmlns="0922ca0e-5397-4be0-910d-03cd93420bb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3DED7-76DD-4356-A109-35A95D53E1C0}"/>
</file>

<file path=customXml/itemProps2.xml><?xml version="1.0" encoding="utf-8"?>
<ds:datastoreItem xmlns:ds="http://schemas.openxmlformats.org/officeDocument/2006/customXml" ds:itemID="{311BAFA4-F33F-41E0-ACEB-71D052FADE85}">
  <ds:schemaRefs>
    <ds:schemaRef ds:uri="http://schemas.microsoft.com/office/2006/metadata/properties"/>
    <ds:schemaRef ds:uri="http://schemas.microsoft.com/office/infopath/2007/PartnerControls"/>
    <ds:schemaRef ds:uri="b93489e9-ea2b-4d0b-bb0e-9cb501458afd"/>
    <ds:schemaRef ds:uri="0922ca0e-5397-4be0-910d-03cd93420bb6"/>
  </ds:schemaRefs>
</ds:datastoreItem>
</file>

<file path=customXml/itemProps3.xml><?xml version="1.0" encoding="utf-8"?>
<ds:datastoreItem xmlns:ds="http://schemas.openxmlformats.org/officeDocument/2006/customXml" ds:itemID="{D5CB0A0A-9CA0-491C-8BC7-B47C28A889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1822</TotalTime>
  <Words>1264</Words>
  <Application>Microsoft Office PowerPoint</Application>
  <PresentationFormat>Widescreen</PresentationFormat>
  <Paragraphs>179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Franklin Gothic Medium</vt:lpstr>
      <vt:lpstr>Wingdings</vt:lpstr>
      <vt:lpstr>Medical Design 16x9</vt:lpstr>
      <vt:lpstr>Cardiovascular Disease</vt:lpstr>
      <vt:lpstr>List of Content</vt:lpstr>
      <vt:lpstr>What is CVD</vt:lpstr>
      <vt:lpstr>AI application</vt:lpstr>
      <vt:lpstr>Data Description</vt:lpstr>
      <vt:lpstr>Data Snapshot</vt:lpstr>
      <vt:lpstr>Data Description</vt:lpstr>
      <vt:lpstr>Model</vt:lpstr>
      <vt:lpstr>PowerPoint Presentation</vt:lpstr>
      <vt:lpstr>Random Forest</vt:lpstr>
      <vt:lpstr>Model</vt:lpstr>
      <vt:lpstr>PowerPoint Presentation</vt:lpstr>
      <vt:lpstr>Model</vt:lpstr>
      <vt:lpstr>Model: Neural Network</vt:lpstr>
      <vt:lpstr>K-NN Regression</vt:lpstr>
      <vt:lpstr>Model</vt:lpstr>
      <vt:lpstr>Model</vt:lpstr>
      <vt:lpstr>C O R R E L A T I O N   M A T R I X</vt:lpstr>
      <vt:lpstr>Evaluation and Result</vt:lpstr>
      <vt:lpstr>What is a leading cause of death worldwide? </vt:lpstr>
      <vt:lpstr>U.S. Population with CVD</vt:lpstr>
      <vt:lpstr>Costs of CVD in U.S.?</vt:lpstr>
      <vt:lpstr>Costs of CVD</vt:lpstr>
      <vt:lpstr>Using AI in CVD is useful?</vt:lpstr>
      <vt:lpstr>Example</vt:lpstr>
      <vt:lpstr>References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</dc:title>
  <dc:creator>Mohammed Afeef Shaik</dc:creator>
  <cp:lastModifiedBy>Mohammed Afeef Shaik</cp:lastModifiedBy>
  <cp:revision>71</cp:revision>
  <dcterms:created xsi:type="dcterms:W3CDTF">2023-04-22T22:50:00Z</dcterms:created>
  <dcterms:modified xsi:type="dcterms:W3CDTF">2023-04-24T15:04:48Z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0x0101001A35442D1396334AB4A53F12F4D02E59</vt:lpwstr>
  </property>
  <property fmtid="{D5CDD505-2E9C-101B-9397-08002B2CF9AE}" pid="3" name="MediaServiceImageTags">
    <vt:lpwstr/>
  </property>
</Properties>
</file>