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FE6-30E4-2561-E1CB-697EB4478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D1C2-9F15-1E26-80C8-5CED52714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50BE8-826E-F24E-2F2D-4E8519816270}"/>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2A879ED6-42CB-0FC4-E7CD-436854F4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2C3FE-9418-3613-0DA3-963A31E099EE}"/>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85782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C7B-66F8-C1DE-5108-D2E1F5181A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07E36E-43A4-E6B3-3C35-10518521C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61C31-207B-4BE5-018A-256CB499710A}"/>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29DC0308-3B13-DA1D-70DE-1F5D61DE5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60429-BDD1-64F1-ACAB-2AE516E79D23}"/>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411739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D36EA-DE19-15E7-5024-B77575010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04EF0-DE9C-06CB-7D8F-BA8B2A18A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63B76-3888-319B-29B3-B856BB6EEB4A}"/>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7F7263AB-B4A7-0FF8-F85F-D533FF6C7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6061E-2287-EA2E-6589-4A0F32E6B496}"/>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108924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B4E4-E4B4-D505-202B-D04B3B1DA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21559-E164-707E-D46D-B675AE2D0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0249F-5B82-EB12-305B-DD31B5468D91}"/>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C1F13A62-0228-621F-A88C-328E4FE80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85964-74DC-7D9A-C80A-5C42BEB1FA86}"/>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161062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6F9-B419-7947-6180-665C221F06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817CF-A0D4-2117-B50E-C3B87AF9E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9C19E-3A61-81AA-5B4C-02B4327755B0}"/>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FAC3D321-B7F8-BD1F-3D00-B89BD3D2B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1863F-4959-4B45-EDA4-297184F18E26}"/>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407141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5800-4963-C721-1ECC-E3104FF7A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7A7F0-6CD2-E829-826A-94E7462195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D1DBB-590D-2550-C67B-80C7FEC45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257CE-91D0-391D-86CD-F9C9BFFBC05D}"/>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6" name="Footer Placeholder 5">
            <a:extLst>
              <a:ext uri="{FF2B5EF4-FFF2-40B4-BE49-F238E27FC236}">
                <a16:creationId xmlns:a16="http://schemas.microsoft.com/office/drawing/2014/main" id="{41AD4AF0-5D18-E519-8821-AFD3EBCA2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BB955-5E39-EF13-5FAD-E59C85253BF5}"/>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17468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8006-9A6B-FC0C-D712-07972113F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D3721-0E99-45BD-BF83-5ABD22BBD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3A874-805F-43F7-072B-5605F5285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83566-1CA8-1891-4338-87929A40E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4373E-7C81-69AC-6C5D-A706883C9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99C9E-730A-F4E4-48C7-2F4DB479DB7A}"/>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8" name="Footer Placeholder 7">
            <a:extLst>
              <a:ext uri="{FF2B5EF4-FFF2-40B4-BE49-F238E27FC236}">
                <a16:creationId xmlns:a16="http://schemas.microsoft.com/office/drawing/2014/main" id="{6BE2574D-5CB2-F414-DEA6-F4ED472F7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776BB-6225-658F-D854-FCBB5C98DD48}"/>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151518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B184-5BEA-10E3-3328-B849FDCD7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757B98-91D9-6DFE-B777-A135ADA5C3BB}"/>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4" name="Footer Placeholder 3">
            <a:extLst>
              <a:ext uri="{FF2B5EF4-FFF2-40B4-BE49-F238E27FC236}">
                <a16:creationId xmlns:a16="http://schemas.microsoft.com/office/drawing/2014/main" id="{2FB5B5EC-7C6F-79C3-AB15-3A9B421A6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058743-8600-0DD6-A5A6-5A3D974B401A}"/>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39510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12AC4-476D-2041-4D2D-C30524D84920}"/>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3" name="Footer Placeholder 2">
            <a:extLst>
              <a:ext uri="{FF2B5EF4-FFF2-40B4-BE49-F238E27FC236}">
                <a16:creationId xmlns:a16="http://schemas.microsoft.com/office/drawing/2014/main" id="{D05D182D-7B4D-D9C2-B9F3-3593186B6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B0185-69F6-6A9B-8D09-0DF8ABA47EFD}"/>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211142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BB49-55E4-7E74-DB77-0B7D03179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8BF9E-71FB-3BB2-5A23-C05FBDF5E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6582C9-16EF-BDE6-3287-FBE658ED6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3A68F-E67C-D84E-A5FA-1E325508B427}"/>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6" name="Footer Placeholder 5">
            <a:extLst>
              <a:ext uri="{FF2B5EF4-FFF2-40B4-BE49-F238E27FC236}">
                <a16:creationId xmlns:a16="http://schemas.microsoft.com/office/drawing/2014/main" id="{A1C64FB0-CC21-47C2-6E9D-69185BD41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8390F-FBE3-0E6B-04ED-8B646D2EE8FE}"/>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173979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B26B-8084-5E86-46F3-435638F0C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4716C0-D731-C0E1-7E51-6E36F7FC6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52FD9F-62EE-479B-DA3D-B852CDB77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98A3A-A438-6C91-E491-57E9804662AF}"/>
              </a:ext>
            </a:extLst>
          </p:cNvPr>
          <p:cNvSpPr>
            <a:spLocks noGrp="1"/>
          </p:cNvSpPr>
          <p:nvPr>
            <p:ph type="dt" sz="half" idx="10"/>
          </p:nvPr>
        </p:nvSpPr>
        <p:spPr/>
        <p:txBody>
          <a:bodyPr/>
          <a:lstStyle/>
          <a:p>
            <a:fld id="{7266827C-AC49-4A7A-8246-3A0F633F51C9}" type="datetimeFigureOut">
              <a:rPr lang="en-US" smtClean="0"/>
              <a:t>3/21/2024</a:t>
            </a:fld>
            <a:endParaRPr lang="en-US"/>
          </a:p>
        </p:txBody>
      </p:sp>
      <p:sp>
        <p:nvSpPr>
          <p:cNvPr id="6" name="Footer Placeholder 5">
            <a:extLst>
              <a:ext uri="{FF2B5EF4-FFF2-40B4-BE49-F238E27FC236}">
                <a16:creationId xmlns:a16="http://schemas.microsoft.com/office/drawing/2014/main" id="{54812C01-5770-DB2B-FEBF-065447DA5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2B1E2-5560-5AAE-555C-B90FB33E91B1}"/>
              </a:ext>
            </a:extLst>
          </p:cNvPr>
          <p:cNvSpPr>
            <a:spLocks noGrp="1"/>
          </p:cNvSpPr>
          <p:nvPr>
            <p:ph type="sldNum" sz="quarter" idx="12"/>
          </p:nvPr>
        </p:nvSpPr>
        <p:spPr/>
        <p:txBody>
          <a:bodyPr/>
          <a:lstStyle/>
          <a:p>
            <a:fld id="{3CB86989-C96C-4E57-AD43-EB516BC10034}" type="slidenum">
              <a:rPr lang="en-US" smtClean="0"/>
              <a:t>‹#›</a:t>
            </a:fld>
            <a:endParaRPr lang="en-US"/>
          </a:p>
        </p:txBody>
      </p:sp>
    </p:spTree>
    <p:extLst>
      <p:ext uri="{BB962C8B-B14F-4D97-AF65-F5344CB8AC3E}">
        <p14:creationId xmlns:p14="http://schemas.microsoft.com/office/powerpoint/2010/main" val="271512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265F6-46A7-8794-7950-2C144710B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ED981-4EE1-24A5-18E9-91DF694E6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B3AB5-976E-6E66-7185-F1424FBD4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6827C-AC49-4A7A-8246-3A0F633F51C9}" type="datetimeFigureOut">
              <a:rPr lang="en-US" smtClean="0"/>
              <a:t>3/21/2024</a:t>
            </a:fld>
            <a:endParaRPr lang="en-US"/>
          </a:p>
        </p:txBody>
      </p:sp>
      <p:sp>
        <p:nvSpPr>
          <p:cNvPr id="5" name="Footer Placeholder 4">
            <a:extLst>
              <a:ext uri="{FF2B5EF4-FFF2-40B4-BE49-F238E27FC236}">
                <a16:creationId xmlns:a16="http://schemas.microsoft.com/office/drawing/2014/main" id="{5ECB29A3-838B-7AAC-7E34-87BFDEBD4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B8CB74-1B50-A5BA-18CE-06C335F21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86989-C96C-4E57-AD43-EB516BC10034}" type="slidenum">
              <a:rPr lang="en-US" smtClean="0"/>
              <a:t>‹#›</a:t>
            </a:fld>
            <a:endParaRPr lang="en-US"/>
          </a:p>
        </p:txBody>
      </p:sp>
    </p:spTree>
    <p:extLst>
      <p:ext uri="{BB962C8B-B14F-4D97-AF65-F5344CB8AC3E}">
        <p14:creationId xmlns:p14="http://schemas.microsoft.com/office/powerpoint/2010/main" val="94652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36C7-5F07-0C08-7B25-FF0FFA7C4971}"/>
              </a:ext>
            </a:extLst>
          </p:cNvPr>
          <p:cNvSpPr>
            <a:spLocks noGrp="1"/>
          </p:cNvSpPr>
          <p:nvPr>
            <p:ph type="title"/>
          </p:nvPr>
        </p:nvSpPr>
        <p:spPr/>
        <p:txBody>
          <a:bodyPr/>
          <a:lstStyle/>
          <a:p>
            <a:pPr algn="ctr"/>
            <a:r>
              <a:rPr lang="en-US" dirty="0"/>
              <a:t>DATA CLEANSING</a:t>
            </a:r>
          </a:p>
        </p:txBody>
      </p:sp>
      <p:sp>
        <p:nvSpPr>
          <p:cNvPr id="3" name="Content Placeholder 2">
            <a:extLst>
              <a:ext uri="{FF2B5EF4-FFF2-40B4-BE49-F238E27FC236}">
                <a16:creationId xmlns:a16="http://schemas.microsoft.com/office/drawing/2014/main" id="{C1137EAC-A347-79AA-D720-18181DEF2B3E}"/>
              </a:ext>
            </a:extLst>
          </p:cNvPr>
          <p:cNvSpPr>
            <a:spLocks noGrp="1"/>
          </p:cNvSpPr>
          <p:nvPr>
            <p:ph idx="1"/>
          </p:nvPr>
        </p:nvSpPr>
        <p:spPr>
          <a:xfrm>
            <a:off x="838200" y="1671624"/>
            <a:ext cx="10515600" cy="4351338"/>
          </a:xfrm>
        </p:spPr>
        <p:txBody>
          <a:bodyPr>
            <a:normAutofit fontScale="92500" lnSpcReduction="20000"/>
          </a:bodyPr>
          <a:lstStyle/>
          <a:p>
            <a:pPr marL="0" indent="0">
              <a:buNone/>
            </a:pPr>
            <a:r>
              <a:rPr lang="en-US" sz="2400" dirty="0">
                <a:solidFill>
                  <a:srgbClr val="2D3B45"/>
                </a:solidFill>
                <a:latin typeface="+mj-lt"/>
              </a:rPr>
              <a:t>To get started, I installed the following packages into the R script to work with.</a:t>
            </a:r>
          </a:p>
          <a:p>
            <a:pPr marL="0" indent="0">
              <a:buNone/>
            </a:pPr>
            <a:r>
              <a:rPr lang="en-US" sz="2400" dirty="0">
                <a:solidFill>
                  <a:srgbClr val="2D3B45"/>
                </a:solidFill>
                <a:latin typeface="+mj-lt"/>
              </a:rPr>
              <a:t>Janitor:	A package for data cleaning and data frame tidying.</a:t>
            </a:r>
          </a:p>
          <a:p>
            <a:pPr marL="0" indent="0">
              <a:spcBef>
                <a:spcPts val="1800"/>
              </a:spcBef>
              <a:buNone/>
            </a:pPr>
            <a:r>
              <a:rPr lang="en-US" sz="2400" dirty="0" err="1">
                <a:solidFill>
                  <a:srgbClr val="2D3B45"/>
                </a:solidFill>
                <a:latin typeface="+mj-lt"/>
              </a:rPr>
              <a:t>Naniar</a:t>
            </a:r>
            <a:r>
              <a:rPr lang="en-US" sz="2400" dirty="0">
                <a:solidFill>
                  <a:srgbClr val="2D3B45"/>
                </a:solidFill>
                <a:latin typeface="+mj-lt"/>
              </a:rPr>
              <a:t>: A package that works with missing values in R.</a:t>
            </a:r>
          </a:p>
          <a:p>
            <a:pPr marL="0" indent="0">
              <a:buNone/>
            </a:pPr>
            <a:r>
              <a:rPr lang="en-US" sz="2400" dirty="0" err="1">
                <a:solidFill>
                  <a:srgbClr val="2D3B45"/>
                </a:solidFill>
                <a:latin typeface="+mj-lt"/>
              </a:rPr>
              <a:t>Dplyr</a:t>
            </a:r>
            <a:r>
              <a:rPr lang="en-US" sz="2400" dirty="0">
                <a:solidFill>
                  <a:srgbClr val="2D3B45"/>
                </a:solidFill>
                <a:latin typeface="+mj-lt"/>
              </a:rPr>
              <a:t>:	A package for data manipulation and data wrangling in R.</a:t>
            </a:r>
          </a:p>
          <a:p>
            <a:pPr marL="0" indent="0">
              <a:buNone/>
            </a:pPr>
            <a:r>
              <a:rPr lang="en-US" sz="2400" dirty="0" err="1">
                <a:solidFill>
                  <a:srgbClr val="2D3B45"/>
                </a:solidFill>
                <a:latin typeface="+mj-lt"/>
              </a:rPr>
              <a:t>Ggplot</a:t>
            </a:r>
            <a:r>
              <a:rPr lang="en-US" sz="2400" dirty="0">
                <a:solidFill>
                  <a:srgbClr val="2D3B45"/>
                </a:solidFill>
                <a:latin typeface="+mj-lt"/>
              </a:rPr>
              <a:t>: Enables that plot charts in R</a:t>
            </a:r>
          </a:p>
          <a:p>
            <a:pPr marL="0" indent="0">
              <a:spcBef>
                <a:spcPts val="1800"/>
              </a:spcBef>
              <a:buNone/>
            </a:pPr>
            <a:r>
              <a:rPr lang="en-US" sz="2400" dirty="0">
                <a:solidFill>
                  <a:srgbClr val="2D3B45"/>
                </a:solidFill>
                <a:latin typeface="+mj-lt"/>
              </a:rPr>
              <a:t>Then we started by working with:</a:t>
            </a:r>
          </a:p>
          <a:p>
            <a:pPr marL="0" indent="0">
              <a:spcBef>
                <a:spcPts val="1800"/>
              </a:spcBef>
              <a:buNone/>
            </a:pPr>
            <a:r>
              <a:rPr lang="en-US" sz="2400" dirty="0">
                <a:solidFill>
                  <a:srgbClr val="2D3B45"/>
                </a:solidFill>
                <a:latin typeface="+mj-lt"/>
              </a:rPr>
              <a:t>Missing values (NAs)</a:t>
            </a:r>
          </a:p>
          <a:p>
            <a:pPr marL="0" indent="0">
              <a:spcBef>
                <a:spcPts val="1800"/>
              </a:spcBef>
              <a:buNone/>
            </a:pPr>
            <a:r>
              <a:rPr lang="en-GB" sz="2400" dirty="0">
                <a:solidFill>
                  <a:srgbClr val="2D3B45"/>
                </a:solidFill>
                <a:latin typeface="+mj-lt"/>
              </a:rPr>
              <a:t>Managing NAs. Correcting data types.</a:t>
            </a:r>
          </a:p>
          <a:p>
            <a:pPr marL="0" indent="0">
              <a:spcBef>
                <a:spcPts val="1800"/>
              </a:spcBef>
              <a:buNone/>
            </a:pPr>
            <a:r>
              <a:rPr lang="en-GB" sz="2400" dirty="0">
                <a:solidFill>
                  <a:srgbClr val="2D3B45"/>
                </a:solidFill>
                <a:latin typeface="+mj-lt"/>
              </a:rPr>
              <a:t>Manipulating strings</a:t>
            </a:r>
          </a:p>
          <a:p>
            <a:pPr marL="0" indent="0">
              <a:spcBef>
                <a:spcPts val="1800"/>
              </a:spcBef>
              <a:buNone/>
            </a:pPr>
            <a:r>
              <a:rPr lang="en-GB" sz="2400" dirty="0">
                <a:solidFill>
                  <a:srgbClr val="2D3B45"/>
                </a:solidFill>
                <a:latin typeface="+mj-lt"/>
              </a:rPr>
              <a:t>Reorganizing the data.</a:t>
            </a:r>
            <a:endParaRPr lang="en-US" sz="2400" dirty="0">
              <a:solidFill>
                <a:srgbClr val="2D3B45"/>
              </a:solidFill>
              <a:latin typeface="+mj-lt"/>
            </a:endParaRPr>
          </a:p>
        </p:txBody>
      </p:sp>
    </p:spTree>
    <p:extLst>
      <p:ext uri="{BB962C8B-B14F-4D97-AF65-F5344CB8AC3E}">
        <p14:creationId xmlns:p14="http://schemas.microsoft.com/office/powerpoint/2010/main" val="12651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8CD59-129F-3E86-AA3B-D127119D7AEE}"/>
              </a:ext>
            </a:extLst>
          </p:cNvPr>
          <p:cNvSpPr>
            <a:spLocks noGrp="1"/>
          </p:cNvSpPr>
          <p:nvPr>
            <p:ph type="title"/>
          </p:nvPr>
        </p:nvSpPr>
        <p:spPr>
          <a:xfrm>
            <a:off x="589560" y="856180"/>
            <a:ext cx="4560584" cy="1128068"/>
          </a:xfrm>
        </p:spPr>
        <p:txBody>
          <a:bodyPr anchor="ctr">
            <a:normAutofit/>
          </a:bodyPr>
          <a:lstStyle/>
          <a:p>
            <a:r>
              <a:rPr lang="en-US" sz="3700" dirty="0"/>
              <a:t>DATA CLEANSING Contd.</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27E7A7-E90B-791C-3FFA-FA557564DBFB}"/>
              </a:ext>
            </a:extLst>
          </p:cNvPr>
          <p:cNvSpPr>
            <a:spLocks noGrp="1"/>
          </p:cNvSpPr>
          <p:nvPr>
            <p:ph idx="1"/>
          </p:nvPr>
        </p:nvSpPr>
        <p:spPr>
          <a:xfrm>
            <a:off x="590719" y="2330505"/>
            <a:ext cx="4559425" cy="3979585"/>
          </a:xfrm>
        </p:spPr>
        <p:txBody>
          <a:bodyPr anchor="ctr">
            <a:normAutofit/>
          </a:bodyPr>
          <a:lstStyle/>
          <a:p>
            <a:pPr marL="0" indent="0">
              <a:buNone/>
            </a:pPr>
            <a:r>
              <a:rPr lang="en-GB" sz="1600" b="0" i="0" dirty="0">
                <a:effectLst/>
                <a:latin typeface="Inter"/>
              </a:rPr>
              <a:t>Replace missing values in the "Age" column with the mean age: Calculation was done to find the mean age of the age of billionaires excluding the missing values using the code: </a:t>
            </a:r>
          </a:p>
          <a:p>
            <a:r>
              <a:rPr lang="en-GB" sz="1600" dirty="0" err="1"/>
              <a:t>mean_age</a:t>
            </a:r>
            <a:r>
              <a:rPr lang="en-GB" sz="1600" dirty="0"/>
              <a:t> &lt;- mean(</a:t>
            </a:r>
            <a:r>
              <a:rPr lang="en-GB" sz="1600" dirty="0" err="1"/>
              <a:t>b_data$age</a:t>
            </a:r>
            <a:r>
              <a:rPr lang="en-GB" sz="1600" dirty="0"/>
              <a:t>, na.rm = TRUE)print(</a:t>
            </a:r>
            <a:r>
              <a:rPr lang="en-GB" sz="1600" dirty="0" err="1"/>
              <a:t>mean_age</a:t>
            </a:r>
            <a:r>
              <a:rPr lang="en-GB" sz="1600" dirty="0"/>
              <a:t>)</a:t>
            </a:r>
          </a:p>
          <a:p>
            <a:pPr marL="0" indent="0">
              <a:buNone/>
            </a:pPr>
            <a:r>
              <a:rPr lang="en-GB" sz="1600" dirty="0"/>
              <a:t>Then, replace the missing values with the mean age:</a:t>
            </a:r>
          </a:p>
          <a:p>
            <a:r>
              <a:rPr lang="en-GB" sz="1600" dirty="0" err="1"/>
              <a:t>b_data$age</a:t>
            </a:r>
            <a:r>
              <a:rPr lang="en-GB" sz="1600" dirty="0"/>
              <a:t>[is.na(</a:t>
            </a:r>
            <a:r>
              <a:rPr lang="en-GB" sz="1600" dirty="0" err="1"/>
              <a:t>b_data$age</a:t>
            </a:r>
            <a:r>
              <a:rPr lang="en-GB" sz="1600" dirty="0"/>
              <a:t>)] &lt;- </a:t>
            </a:r>
            <a:r>
              <a:rPr lang="en-GB" sz="1600" dirty="0" err="1"/>
              <a:t>mean_age</a:t>
            </a:r>
            <a:endParaRPr lang="en-GB" sz="1600" dirty="0"/>
          </a:p>
          <a:p>
            <a:pPr marL="0" indent="0">
              <a:buNone/>
            </a:pPr>
            <a:r>
              <a:rPr lang="en-US" sz="1600" dirty="0"/>
              <a:t>Following actions was also made to standardize the dataset:</a:t>
            </a:r>
          </a:p>
          <a:p>
            <a:pPr marL="0" indent="0">
              <a:buNone/>
            </a:pPr>
            <a:r>
              <a:rPr lang="en-GB" sz="1600" b="0" i="0" dirty="0">
                <a:effectLst/>
                <a:latin typeface="Inter"/>
              </a:rPr>
              <a:t>Remove Commas and Dollar Signs in the "</a:t>
            </a:r>
            <a:r>
              <a:rPr lang="en-GB" sz="1600" b="0" i="0" dirty="0" err="1">
                <a:effectLst/>
                <a:latin typeface="Inter"/>
              </a:rPr>
              <a:t>gdp_country</a:t>
            </a:r>
            <a:r>
              <a:rPr lang="en-GB" sz="1600" b="0" i="0" dirty="0">
                <a:effectLst/>
                <a:latin typeface="Inter"/>
              </a:rPr>
              <a:t>" country and convert to numeric type</a:t>
            </a:r>
          </a:p>
          <a:p>
            <a:pPr marL="0" indent="0">
              <a:buNone/>
            </a:pPr>
            <a:r>
              <a:rPr lang="en-US" altLang="en-US" sz="1600" dirty="0">
                <a:latin typeface="Inter"/>
              </a:rPr>
              <a:t>Summarizing the count of billionaires in each country with missing GDP data: </a:t>
            </a:r>
          </a:p>
          <a:p>
            <a:pPr marL="0" indent="0">
              <a:buNone/>
            </a:pPr>
            <a:endParaRPr lang="en-US" sz="16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65F69960-84D8-E3A0-DF02-2ED22F6F1255}"/>
              </a:ext>
            </a:extLst>
          </p:cNvPr>
          <p:cNvPicPr>
            <a:picLocks noChangeAspect="1"/>
          </p:cNvPicPr>
          <p:nvPr/>
        </p:nvPicPr>
        <p:blipFill rotWithShape="1">
          <a:blip r:embed="rId2">
            <a:extLst>
              <a:ext uri="{28A0092B-C50C-407E-A947-70E740481C1C}">
                <a14:useLocalDpi xmlns:a14="http://schemas.microsoft.com/office/drawing/2010/main" val="0"/>
              </a:ext>
            </a:extLst>
          </a:blip>
          <a:srcRect t="1874" b="3051"/>
          <a:stretch/>
        </p:blipFill>
        <p:spPr>
          <a:xfrm>
            <a:off x="6140348" y="596151"/>
            <a:ext cx="5425410" cy="5544795"/>
          </a:xfrm>
          <a:prstGeom prst="rect">
            <a:avLst/>
          </a:prstGeom>
        </p:spPr>
      </p:pic>
      <p:sp>
        <p:nvSpPr>
          <p:cNvPr id="12" name="TextBox 11">
            <a:extLst>
              <a:ext uri="{FF2B5EF4-FFF2-40B4-BE49-F238E27FC236}">
                <a16:creationId xmlns:a16="http://schemas.microsoft.com/office/drawing/2014/main" id="{17AB7E7A-097F-31F1-4102-D6B1AC6FF4BC}"/>
              </a:ext>
            </a:extLst>
          </p:cNvPr>
          <p:cNvSpPr txBox="1"/>
          <p:nvPr/>
        </p:nvSpPr>
        <p:spPr>
          <a:xfrm>
            <a:off x="2875280" y="6470350"/>
            <a:ext cx="7736029" cy="276999"/>
          </a:xfrm>
          <a:prstGeom prst="rect">
            <a:avLst/>
          </a:prstGeom>
          <a:noFill/>
        </p:spPr>
        <p:txBody>
          <a:bodyPr wrap="none" rtlCol="0">
            <a:spAutoFit/>
          </a:bodyPr>
          <a:lstStyle/>
          <a:p>
            <a:r>
              <a:rPr lang="en-US" sz="1200" i="1" dirty="0"/>
              <a:t>The figure shows the count and grouped of billionaires by country of origin with 38 billionaires whose origins are missing.</a:t>
            </a:r>
          </a:p>
        </p:txBody>
      </p:sp>
    </p:spTree>
    <p:extLst>
      <p:ext uri="{BB962C8B-B14F-4D97-AF65-F5344CB8AC3E}">
        <p14:creationId xmlns:p14="http://schemas.microsoft.com/office/powerpoint/2010/main" val="65792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CF71-1182-8E7F-6218-58D028716A3F}"/>
              </a:ext>
            </a:extLst>
          </p:cNvPr>
          <p:cNvSpPr>
            <a:spLocks noGrp="1"/>
          </p:cNvSpPr>
          <p:nvPr>
            <p:ph type="title"/>
          </p:nvPr>
        </p:nvSpPr>
        <p:spPr/>
        <p:txBody>
          <a:bodyPr/>
          <a:lstStyle/>
          <a:p>
            <a:r>
              <a:rPr lang="en-US" sz="4400" dirty="0"/>
              <a:t>DATA CLEANSING Contd.</a:t>
            </a:r>
            <a:endParaRPr lang="en-US" dirty="0"/>
          </a:p>
        </p:txBody>
      </p:sp>
      <p:sp>
        <p:nvSpPr>
          <p:cNvPr id="3" name="Content Placeholder 2">
            <a:extLst>
              <a:ext uri="{FF2B5EF4-FFF2-40B4-BE49-F238E27FC236}">
                <a16:creationId xmlns:a16="http://schemas.microsoft.com/office/drawing/2014/main" id="{3CA140B3-5D58-D7FD-50D7-455F724F9565}"/>
              </a:ext>
            </a:extLst>
          </p:cNvPr>
          <p:cNvSpPr>
            <a:spLocks noGrp="1"/>
          </p:cNvSpPr>
          <p:nvPr>
            <p:ph idx="1"/>
          </p:nvPr>
        </p:nvSpPr>
        <p:spPr/>
        <p:txBody>
          <a:bodyPr/>
          <a:lstStyle/>
          <a:p>
            <a:r>
              <a:rPr lang="en-US" dirty="0"/>
              <a:t>We ignore these billionaires without origin and fill in the missing values with an external GDP file that accompanied our dataset.</a:t>
            </a:r>
          </a:p>
          <a:p>
            <a:r>
              <a:rPr lang="en-GB" dirty="0">
                <a:latin typeface="Inter"/>
              </a:rPr>
              <a:t>We </a:t>
            </a:r>
            <a:r>
              <a:rPr lang="en-GB" b="0" i="0" dirty="0">
                <a:effectLst/>
                <a:latin typeface="Inter"/>
              </a:rPr>
              <a:t>fill in the missing values for known countries and will ignore 38 missing values that their countries are unknown.</a:t>
            </a:r>
          </a:p>
          <a:p>
            <a:pPr marL="0" indent="0">
              <a:buNone/>
            </a:pPr>
            <a:endParaRPr lang="en-GB" dirty="0">
              <a:latin typeface="Inter"/>
            </a:endParaRPr>
          </a:p>
          <a:p>
            <a:pPr marL="0" indent="0">
              <a:buNone/>
            </a:pPr>
            <a:r>
              <a:rPr lang="en-US" i="1" dirty="0" err="1">
                <a:solidFill>
                  <a:srgbClr val="FF0000"/>
                </a:solidFill>
              </a:rPr>
              <a:t>b_data$gdp_country</a:t>
            </a:r>
            <a:r>
              <a:rPr lang="en-US" i="1" dirty="0">
                <a:solidFill>
                  <a:srgbClr val="FF0000"/>
                </a:solidFill>
              </a:rPr>
              <a:t> &lt;- </a:t>
            </a:r>
            <a:r>
              <a:rPr lang="en-US" i="1" dirty="0" err="1">
                <a:solidFill>
                  <a:srgbClr val="FF0000"/>
                </a:solidFill>
              </a:rPr>
              <a:t>ifelse</a:t>
            </a:r>
            <a:r>
              <a:rPr lang="en-US" i="1" dirty="0">
                <a:solidFill>
                  <a:srgbClr val="FF0000"/>
                </a:solidFill>
              </a:rPr>
              <a:t>(is.na(</a:t>
            </a:r>
            <a:r>
              <a:rPr lang="en-US" i="1" dirty="0" err="1">
                <a:solidFill>
                  <a:srgbClr val="FF0000"/>
                </a:solidFill>
              </a:rPr>
              <a:t>b_data$gdp_country</a:t>
            </a:r>
            <a:r>
              <a:rPr lang="en-US" i="1" dirty="0">
                <a:solidFill>
                  <a:srgbClr val="FF0000"/>
                </a:solidFill>
              </a:rPr>
              <a:t>),                                    </a:t>
            </a:r>
            <a:r>
              <a:rPr lang="en-US" i="1" dirty="0" err="1">
                <a:solidFill>
                  <a:srgbClr val="FF0000"/>
                </a:solidFill>
              </a:rPr>
              <a:t>external_gdp_data$gdp_country</a:t>
            </a:r>
            <a:r>
              <a:rPr lang="en-US" i="1" dirty="0">
                <a:solidFill>
                  <a:srgbClr val="FF0000"/>
                </a:solidFill>
              </a:rPr>
              <a:t>[match(</a:t>
            </a:r>
            <a:r>
              <a:rPr lang="en-US" i="1" dirty="0" err="1">
                <a:solidFill>
                  <a:srgbClr val="FF0000"/>
                </a:solidFill>
              </a:rPr>
              <a:t>b_data$country</a:t>
            </a:r>
            <a:r>
              <a:rPr lang="en-US" i="1" dirty="0">
                <a:solidFill>
                  <a:srgbClr val="FF0000"/>
                </a:solidFill>
              </a:rPr>
              <a:t>,                                   </a:t>
            </a:r>
            <a:r>
              <a:rPr lang="en-US" i="1" dirty="0" err="1">
                <a:solidFill>
                  <a:srgbClr val="FF0000"/>
                </a:solidFill>
              </a:rPr>
              <a:t>external_gdp_data$country</a:t>
            </a:r>
            <a:r>
              <a:rPr lang="en-US" i="1" dirty="0">
                <a:solidFill>
                  <a:srgbClr val="FF0000"/>
                </a:solidFill>
              </a:rPr>
              <a:t>)],</a:t>
            </a:r>
            <a:r>
              <a:rPr lang="en-US" i="1" dirty="0" err="1">
                <a:solidFill>
                  <a:srgbClr val="FF0000"/>
                </a:solidFill>
              </a:rPr>
              <a:t>b_data$gdp_country</a:t>
            </a:r>
            <a:r>
              <a:rPr lang="en-US" i="1" dirty="0">
                <a:solidFill>
                  <a:srgbClr val="FF0000"/>
                </a:solidFill>
              </a:rPr>
              <a:t>)</a:t>
            </a:r>
          </a:p>
        </p:txBody>
      </p:sp>
    </p:spTree>
    <p:extLst>
      <p:ext uri="{BB962C8B-B14F-4D97-AF65-F5344CB8AC3E}">
        <p14:creationId xmlns:p14="http://schemas.microsoft.com/office/powerpoint/2010/main" val="320832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FBC6-2F0E-82E1-C209-2F0A734E66BC}"/>
              </a:ext>
            </a:extLst>
          </p:cNvPr>
          <p:cNvSpPr>
            <a:spLocks noGrp="1"/>
          </p:cNvSpPr>
          <p:nvPr>
            <p:ph type="title"/>
          </p:nvPr>
        </p:nvSpPr>
        <p:spPr>
          <a:xfrm>
            <a:off x="443564" y="365126"/>
            <a:ext cx="5379655" cy="645528"/>
          </a:xfrm>
        </p:spPr>
        <p:txBody>
          <a:bodyPr>
            <a:normAutofit fontScale="90000"/>
          </a:bodyPr>
          <a:lstStyle/>
          <a:p>
            <a:r>
              <a:rPr lang="en-US" dirty="0"/>
              <a:t>RESEARCH QUESTIONS: 1</a:t>
            </a:r>
          </a:p>
        </p:txBody>
      </p:sp>
      <p:sp>
        <p:nvSpPr>
          <p:cNvPr id="3" name="Content Placeholder 2">
            <a:extLst>
              <a:ext uri="{FF2B5EF4-FFF2-40B4-BE49-F238E27FC236}">
                <a16:creationId xmlns:a16="http://schemas.microsoft.com/office/drawing/2014/main" id="{808DAC57-6118-91D9-6273-7A40D7815C4D}"/>
              </a:ext>
            </a:extLst>
          </p:cNvPr>
          <p:cNvSpPr>
            <a:spLocks noGrp="1"/>
          </p:cNvSpPr>
          <p:nvPr>
            <p:ph idx="1"/>
          </p:nvPr>
        </p:nvSpPr>
        <p:spPr>
          <a:xfrm>
            <a:off x="391427" y="1122981"/>
            <a:ext cx="5257801" cy="5605078"/>
          </a:xfrm>
        </p:spPr>
        <p:txBody>
          <a:bodyPr>
            <a:normAutofit/>
          </a:bodyPr>
          <a:lstStyle/>
          <a:p>
            <a:pPr marL="0" indent="0" algn="just">
              <a:buNone/>
            </a:pPr>
            <a:r>
              <a:rPr lang="en-GB" sz="2000" dirty="0"/>
              <a:t>What is the distribution of the age of billionaires in 2023? Are there any notable age trends among the world's billionaires?</a:t>
            </a:r>
          </a:p>
          <a:p>
            <a:pPr marL="0" indent="0" algn="just">
              <a:buNone/>
            </a:pPr>
            <a:endParaRPr lang="en-GB" sz="2000" dirty="0"/>
          </a:p>
          <a:p>
            <a:pPr marL="0" indent="0" algn="just">
              <a:buNone/>
            </a:pPr>
            <a:r>
              <a:rPr lang="en-US" sz="2000" dirty="0"/>
              <a:t>I approached this question by calculating the measure of central tendencies of our data.</a:t>
            </a:r>
          </a:p>
          <a:p>
            <a:pPr marL="0" indent="0" algn="just">
              <a:buNone/>
            </a:pPr>
            <a:r>
              <a:rPr lang="en-GB" sz="2000" i="1" dirty="0">
                <a:solidFill>
                  <a:srgbClr val="FF0000"/>
                </a:solidFill>
              </a:rPr>
              <a:t>mean(</a:t>
            </a:r>
            <a:r>
              <a:rPr lang="en-GB" sz="2000" i="1" dirty="0" err="1">
                <a:solidFill>
                  <a:srgbClr val="FF0000"/>
                </a:solidFill>
              </a:rPr>
              <a:t>b_data$age</a:t>
            </a:r>
            <a:r>
              <a:rPr lang="en-GB" sz="2000" i="1" dirty="0">
                <a:solidFill>
                  <a:srgbClr val="FF0000"/>
                </a:solidFill>
              </a:rPr>
              <a:t>)</a:t>
            </a:r>
          </a:p>
          <a:p>
            <a:pPr marL="0" indent="0" algn="just">
              <a:buNone/>
            </a:pPr>
            <a:r>
              <a:rPr lang="en-GB" sz="2000" i="1" dirty="0">
                <a:solidFill>
                  <a:srgbClr val="FF0000"/>
                </a:solidFill>
              </a:rPr>
              <a:t>median(</a:t>
            </a:r>
            <a:r>
              <a:rPr lang="en-GB" sz="2000" i="1" dirty="0" err="1">
                <a:solidFill>
                  <a:srgbClr val="FF0000"/>
                </a:solidFill>
              </a:rPr>
              <a:t>b_data$age</a:t>
            </a:r>
            <a:r>
              <a:rPr lang="en-GB" sz="2000" i="1" dirty="0">
                <a:solidFill>
                  <a:srgbClr val="FF0000"/>
                </a:solidFill>
              </a:rPr>
              <a:t>)</a:t>
            </a:r>
          </a:p>
          <a:p>
            <a:pPr marL="0" indent="0" algn="just">
              <a:buNone/>
            </a:pPr>
            <a:r>
              <a:rPr lang="en-GB" sz="2000" i="1" dirty="0" err="1">
                <a:solidFill>
                  <a:srgbClr val="FF0000"/>
                </a:solidFill>
              </a:rPr>
              <a:t>sd</a:t>
            </a:r>
            <a:r>
              <a:rPr lang="en-GB" sz="2000" i="1" dirty="0">
                <a:solidFill>
                  <a:srgbClr val="FF0000"/>
                </a:solidFill>
              </a:rPr>
              <a:t>(</a:t>
            </a:r>
            <a:r>
              <a:rPr lang="en-GB" sz="2000" i="1" dirty="0" err="1">
                <a:solidFill>
                  <a:srgbClr val="FF0000"/>
                </a:solidFill>
              </a:rPr>
              <a:t>b_data$age</a:t>
            </a:r>
            <a:r>
              <a:rPr lang="en-GB" sz="2000" i="1" dirty="0">
                <a:solidFill>
                  <a:srgbClr val="FF0000"/>
                </a:solidFill>
              </a:rPr>
              <a:t>)</a:t>
            </a:r>
          </a:p>
          <a:p>
            <a:pPr marL="0" indent="0" algn="just">
              <a:buNone/>
            </a:pPr>
            <a:r>
              <a:rPr lang="en-GB" sz="2000" i="1" dirty="0">
                <a:solidFill>
                  <a:srgbClr val="FF0000"/>
                </a:solidFill>
              </a:rPr>
              <a:t>IQR(</a:t>
            </a:r>
            <a:r>
              <a:rPr lang="en-GB" sz="2000" i="1" dirty="0" err="1">
                <a:solidFill>
                  <a:srgbClr val="FF0000"/>
                </a:solidFill>
              </a:rPr>
              <a:t>b_data$age</a:t>
            </a:r>
            <a:r>
              <a:rPr lang="en-GB" sz="2000" i="1" dirty="0">
                <a:solidFill>
                  <a:srgbClr val="FF0000"/>
                </a:solidFill>
              </a:rPr>
              <a:t>)</a:t>
            </a:r>
            <a:r>
              <a:rPr lang="en-GB" sz="2000" dirty="0"/>
              <a:t> </a:t>
            </a:r>
            <a:r>
              <a:rPr lang="en-GB" dirty="0"/>
              <a:t> - </a:t>
            </a:r>
            <a:r>
              <a:rPr lang="en-GB" sz="1600" dirty="0"/>
              <a:t>(</a:t>
            </a:r>
            <a:r>
              <a:rPr lang="en-GB" sz="1600" dirty="0" err="1"/>
              <a:t>InterQuartile</a:t>
            </a:r>
            <a:r>
              <a:rPr lang="en-GB" sz="1600" dirty="0"/>
              <a:t> Range)</a:t>
            </a:r>
            <a:endParaRPr lang="en-US" dirty="0"/>
          </a:p>
        </p:txBody>
      </p:sp>
      <p:sp>
        <p:nvSpPr>
          <p:cNvPr id="4" name="TextBox 3">
            <a:extLst>
              <a:ext uri="{FF2B5EF4-FFF2-40B4-BE49-F238E27FC236}">
                <a16:creationId xmlns:a16="http://schemas.microsoft.com/office/drawing/2014/main" id="{9F31FA0D-5425-352A-985E-B74235B559C6}"/>
              </a:ext>
            </a:extLst>
          </p:cNvPr>
          <p:cNvSpPr txBox="1"/>
          <p:nvPr/>
        </p:nvSpPr>
        <p:spPr>
          <a:xfrm>
            <a:off x="391427" y="5196410"/>
            <a:ext cx="2131194" cy="1077218"/>
          </a:xfrm>
          <a:prstGeom prst="rect">
            <a:avLst/>
          </a:prstGeom>
          <a:noFill/>
        </p:spPr>
        <p:txBody>
          <a:bodyPr wrap="square" rtlCol="0">
            <a:spAutoFit/>
          </a:bodyPr>
          <a:lstStyle/>
          <a:p>
            <a:r>
              <a:rPr lang="en-US" sz="1600" dirty="0"/>
              <a:t>Mean:	</a:t>
            </a:r>
            <a:r>
              <a:rPr kumimoji="0" lang="en-US" altLang="en-US" sz="1600" b="0" i="0" u="none" strike="noStrike" cap="none" normalizeH="0" baseline="0" dirty="0">
                <a:ln>
                  <a:noFill/>
                </a:ln>
                <a:solidFill>
                  <a:srgbClr val="000000"/>
                </a:solidFill>
                <a:effectLst/>
              </a:rPr>
              <a:t>65.14019</a:t>
            </a:r>
          </a:p>
          <a:p>
            <a:r>
              <a:rPr lang="en-US" altLang="en-US" sz="1600" dirty="0">
                <a:solidFill>
                  <a:srgbClr val="000000"/>
                </a:solidFill>
              </a:rPr>
              <a:t>Median: 	</a:t>
            </a:r>
            <a:r>
              <a:rPr kumimoji="0" lang="en-US" altLang="en-US" sz="1600" b="0" i="0" u="none" strike="noStrike" cap="none" normalizeH="0" baseline="0" dirty="0">
                <a:ln>
                  <a:noFill/>
                </a:ln>
                <a:solidFill>
                  <a:srgbClr val="000000"/>
                </a:solidFill>
                <a:effectLst/>
              </a:rPr>
              <a:t>65.14019</a:t>
            </a:r>
          </a:p>
          <a:p>
            <a:r>
              <a:rPr lang="en-US" altLang="en-US" sz="1600" dirty="0">
                <a:solidFill>
                  <a:srgbClr val="000000"/>
                </a:solidFill>
              </a:rPr>
              <a:t>SD:	13.0938 </a:t>
            </a:r>
          </a:p>
          <a:p>
            <a:r>
              <a:rPr lang="en-US" altLang="en-US" sz="1600" dirty="0">
                <a:solidFill>
                  <a:srgbClr val="000000"/>
                </a:solidFill>
              </a:rPr>
              <a:t>IQR:	18</a:t>
            </a:r>
          </a:p>
        </p:txBody>
      </p:sp>
      <p:sp>
        <p:nvSpPr>
          <p:cNvPr id="5" name="Rectangle 1">
            <a:extLst>
              <a:ext uri="{FF2B5EF4-FFF2-40B4-BE49-F238E27FC236}">
                <a16:creationId xmlns:a16="http://schemas.microsoft.com/office/drawing/2014/main" id="{5D800000-9341-9384-433D-EA9116CCA1A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EF2D9F4-5DB5-87DA-70C5-38C70153127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F931F6E-A6DD-9CB0-671E-8EBF0455D860}"/>
              </a:ext>
            </a:extLst>
          </p:cNvPr>
          <p:cNvSpPr txBox="1"/>
          <p:nvPr/>
        </p:nvSpPr>
        <p:spPr>
          <a:xfrm>
            <a:off x="6542774" y="4756542"/>
            <a:ext cx="5332396" cy="1754326"/>
          </a:xfrm>
          <a:prstGeom prst="rect">
            <a:avLst/>
          </a:prstGeom>
          <a:noFill/>
        </p:spPr>
        <p:txBody>
          <a:bodyPr wrap="square" rtlCol="0">
            <a:spAutoFit/>
          </a:bodyPr>
          <a:lstStyle/>
          <a:p>
            <a:r>
              <a:rPr lang="en-GB" b="0" i="0" dirty="0">
                <a:effectLst/>
                <a:latin typeface="Inter"/>
              </a:rPr>
              <a:t>The median age, which is also approximately 65.14 years, is very close to the mean age. This indicates that the age distribution of billionaires is relatively symmetric. Some billionaires are notably younger or older than the average. Most billionaires tend to be in their mid-60s.</a:t>
            </a:r>
            <a:endParaRPr lang="en-US" altLang="en-US" dirty="0">
              <a:solidFill>
                <a:srgbClr val="000000"/>
              </a:solidFill>
            </a:endParaRPr>
          </a:p>
        </p:txBody>
      </p:sp>
      <p:pic>
        <p:nvPicPr>
          <p:cNvPr id="9" name="Picture 8">
            <a:extLst>
              <a:ext uri="{FF2B5EF4-FFF2-40B4-BE49-F238E27FC236}">
                <a16:creationId xmlns:a16="http://schemas.microsoft.com/office/drawing/2014/main" id="{3C52C841-D0DB-9FFB-D753-32D1C128BC79}"/>
              </a:ext>
            </a:extLst>
          </p:cNvPr>
          <p:cNvPicPr>
            <a:picLocks noChangeAspect="1"/>
          </p:cNvPicPr>
          <p:nvPr/>
        </p:nvPicPr>
        <p:blipFill>
          <a:blip r:embed="rId2"/>
          <a:stretch>
            <a:fillRect/>
          </a:stretch>
        </p:blipFill>
        <p:spPr>
          <a:xfrm>
            <a:off x="6092322" y="90101"/>
            <a:ext cx="6061177" cy="4510776"/>
          </a:xfrm>
          <a:prstGeom prst="rect">
            <a:avLst/>
          </a:prstGeom>
        </p:spPr>
      </p:pic>
    </p:spTree>
    <p:extLst>
      <p:ext uri="{BB962C8B-B14F-4D97-AF65-F5344CB8AC3E}">
        <p14:creationId xmlns:p14="http://schemas.microsoft.com/office/powerpoint/2010/main" val="170556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FBC6-2F0E-82E1-C209-2F0A734E66BC}"/>
              </a:ext>
            </a:extLst>
          </p:cNvPr>
          <p:cNvSpPr>
            <a:spLocks noGrp="1"/>
          </p:cNvSpPr>
          <p:nvPr>
            <p:ph type="title"/>
          </p:nvPr>
        </p:nvSpPr>
        <p:spPr>
          <a:xfrm>
            <a:off x="443564" y="365126"/>
            <a:ext cx="5379655" cy="645528"/>
          </a:xfrm>
        </p:spPr>
        <p:txBody>
          <a:bodyPr>
            <a:normAutofit fontScale="90000"/>
          </a:bodyPr>
          <a:lstStyle/>
          <a:p>
            <a:r>
              <a:rPr lang="en-US" dirty="0"/>
              <a:t>RESEARCH QUESTIONS: 2</a:t>
            </a:r>
          </a:p>
        </p:txBody>
      </p:sp>
      <p:sp>
        <p:nvSpPr>
          <p:cNvPr id="3" name="Content Placeholder 2">
            <a:extLst>
              <a:ext uri="{FF2B5EF4-FFF2-40B4-BE49-F238E27FC236}">
                <a16:creationId xmlns:a16="http://schemas.microsoft.com/office/drawing/2014/main" id="{808DAC57-6118-91D9-6273-7A40D7815C4D}"/>
              </a:ext>
            </a:extLst>
          </p:cNvPr>
          <p:cNvSpPr>
            <a:spLocks noGrp="1"/>
          </p:cNvSpPr>
          <p:nvPr>
            <p:ph idx="1"/>
          </p:nvPr>
        </p:nvSpPr>
        <p:spPr>
          <a:xfrm>
            <a:off x="391427" y="1122981"/>
            <a:ext cx="5257801" cy="5605078"/>
          </a:xfrm>
        </p:spPr>
        <p:txBody>
          <a:bodyPr>
            <a:normAutofit/>
          </a:bodyPr>
          <a:lstStyle/>
          <a:p>
            <a:pPr marL="0" indent="0" algn="just">
              <a:buNone/>
            </a:pPr>
            <a:r>
              <a:rPr lang="en-GB" sz="2000" dirty="0"/>
              <a:t>What is the distribution of the gender of billionaires in 2023? What is the gender makeup of the billionaire population?</a:t>
            </a:r>
          </a:p>
          <a:p>
            <a:pPr marL="0" indent="0" algn="just">
              <a:buNone/>
            </a:pPr>
            <a:endParaRPr lang="en-GB" sz="2000" dirty="0"/>
          </a:p>
          <a:p>
            <a:pPr marL="0" indent="0" algn="just">
              <a:buNone/>
            </a:pPr>
            <a:r>
              <a:rPr lang="en-US" sz="2000" dirty="0"/>
              <a:t>I approached this question by calculating the frequency table of the Gender variable.</a:t>
            </a:r>
          </a:p>
          <a:p>
            <a:pPr marL="0" indent="0" algn="just">
              <a:buNone/>
            </a:pPr>
            <a:r>
              <a:rPr lang="en-GB" sz="2000" i="1" dirty="0" err="1">
                <a:solidFill>
                  <a:srgbClr val="FF0000"/>
                </a:solidFill>
              </a:rPr>
              <a:t>billionaire_gender</a:t>
            </a:r>
            <a:r>
              <a:rPr lang="en-GB" sz="2000" i="1" dirty="0">
                <a:solidFill>
                  <a:srgbClr val="FF0000"/>
                </a:solidFill>
              </a:rPr>
              <a:t>&lt;-</a:t>
            </a:r>
            <a:r>
              <a:rPr lang="en-GB" sz="2000" i="1" dirty="0" err="1">
                <a:solidFill>
                  <a:srgbClr val="FF0000"/>
                </a:solidFill>
              </a:rPr>
              <a:t>b_data$gender</a:t>
            </a:r>
            <a:r>
              <a:rPr lang="en-GB" sz="2000" i="1" dirty="0">
                <a:solidFill>
                  <a:srgbClr val="FF0000"/>
                </a:solidFill>
              </a:rPr>
              <a:t>    </a:t>
            </a:r>
            <a:r>
              <a:rPr lang="en-GB" sz="2000" i="1" dirty="0" err="1">
                <a:solidFill>
                  <a:srgbClr val="FF0000"/>
                </a:solidFill>
              </a:rPr>
              <a:t>gender_frequency</a:t>
            </a:r>
            <a:r>
              <a:rPr lang="en-GB" sz="2000" i="1" dirty="0">
                <a:solidFill>
                  <a:srgbClr val="FF0000"/>
                </a:solidFill>
              </a:rPr>
              <a:t>&lt;-table(gender)     print(</a:t>
            </a:r>
            <a:r>
              <a:rPr lang="en-GB" sz="2000" i="1" dirty="0" err="1">
                <a:solidFill>
                  <a:srgbClr val="FF0000"/>
                </a:solidFill>
              </a:rPr>
              <a:t>gender_frequency</a:t>
            </a:r>
            <a:r>
              <a:rPr lang="en-GB" sz="2000" i="1" dirty="0">
                <a:solidFill>
                  <a:srgbClr val="FF0000"/>
                </a:solidFill>
              </a:rPr>
              <a:t>)</a:t>
            </a:r>
          </a:p>
          <a:p>
            <a:pPr marL="0" indent="0" algn="just">
              <a:buNone/>
            </a:pPr>
            <a:endParaRPr lang="en-GB" sz="2000" i="1" dirty="0">
              <a:solidFill>
                <a:srgbClr val="FF0000"/>
              </a:solidFill>
            </a:endParaRPr>
          </a:p>
          <a:p>
            <a:pPr marL="0" indent="0" algn="just">
              <a:buNone/>
            </a:pPr>
            <a:r>
              <a:rPr lang="en-GB" sz="2000" i="1" dirty="0">
                <a:solidFill>
                  <a:srgbClr val="FF0000"/>
                </a:solidFill>
              </a:rPr>
              <a:t> </a:t>
            </a:r>
            <a:endParaRPr lang="en-US" dirty="0"/>
          </a:p>
        </p:txBody>
      </p:sp>
      <p:sp>
        <p:nvSpPr>
          <p:cNvPr id="5" name="Rectangle 1">
            <a:extLst>
              <a:ext uri="{FF2B5EF4-FFF2-40B4-BE49-F238E27FC236}">
                <a16:creationId xmlns:a16="http://schemas.microsoft.com/office/drawing/2014/main" id="{5D800000-9341-9384-433D-EA9116CCA1A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EF2D9F4-5DB5-87DA-70C5-38C70153127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F931F6E-A6DD-9CB0-671E-8EBF0455D860}"/>
              </a:ext>
            </a:extLst>
          </p:cNvPr>
          <p:cNvSpPr txBox="1"/>
          <p:nvPr/>
        </p:nvSpPr>
        <p:spPr>
          <a:xfrm>
            <a:off x="6266718" y="4496660"/>
            <a:ext cx="5332396" cy="1200329"/>
          </a:xfrm>
          <a:prstGeom prst="rect">
            <a:avLst/>
          </a:prstGeom>
          <a:noFill/>
        </p:spPr>
        <p:txBody>
          <a:bodyPr wrap="square" rtlCol="0">
            <a:spAutoFit/>
          </a:bodyPr>
          <a:lstStyle/>
          <a:p>
            <a:r>
              <a:rPr lang="en-GB" b="0" i="0" dirty="0">
                <a:effectLst/>
                <a:latin typeface="Inter"/>
              </a:rPr>
              <a:t>Approximately 12.76% of billionaires are female, while around 87.23% are male. This means that the majority of billionaires in 2023 are male, with female makes up a smaller proportion of the billionaire population</a:t>
            </a:r>
            <a:endParaRPr lang="en-US" altLang="en-US" dirty="0">
              <a:solidFill>
                <a:srgbClr val="000000"/>
              </a:solidFill>
            </a:endParaRPr>
          </a:p>
        </p:txBody>
      </p:sp>
      <p:graphicFrame>
        <p:nvGraphicFramePr>
          <p:cNvPr id="10" name="Table 9">
            <a:extLst>
              <a:ext uri="{FF2B5EF4-FFF2-40B4-BE49-F238E27FC236}">
                <a16:creationId xmlns:a16="http://schemas.microsoft.com/office/drawing/2014/main" id="{6C95A033-01F3-0BDE-DE0F-788D3249EE95}"/>
              </a:ext>
            </a:extLst>
          </p:cNvPr>
          <p:cNvGraphicFramePr>
            <a:graphicFrameLocks noGrp="1"/>
          </p:cNvGraphicFramePr>
          <p:nvPr>
            <p:extLst>
              <p:ext uri="{D42A27DB-BD31-4B8C-83A1-F6EECF244321}">
                <p14:modId xmlns:p14="http://schemas.microsoft.com/office/powerpoint/2010/main" val="247267169"/>
              </p:ext>
            </p:extLst>
          </p:nvPr>
        </p:nvGraphicFramePr>
        <p:xfrm>
          <a:off x="443564" y="4150150"/>
          <a:ext cx="2961640" cy="1112520"/>
        </p:xfrm>
        <a:graphic>
          <a:graphicData uri="http://schemas.openxmlformats.org/drawingml/2006/table">
            <a:tbl>
              <a:tblPr firstRow="1" bandRow="1">
                <a:tableStyleId>{5940675A-B579-460E-94D1-54222C63F5DA}</a:tableStyleId>
              </a:tblPr>
              <a:tblGrid>
                <a:gridCol w="1480820">
                  <a:extLst>
                    <a:ext uri="{9D8B030D-6E8A-4147-A177-3AD203B41FA5}">
                      <a16:colId xmlns:a16="http://schemas.microsoft.com/office/drawing/2014/main" val="3775318289"/>
                    </a:ext>
                  </a:extLst>
                </a:gridCol>
                <a:gridCol w="1480820">
                  <a:extLst>
                    <a:ext uri="{9D8B030D-6E8A-4147-A177-3AD203B41FA5}">
                      <a16:colId xmlns:a16="http://schemas.microsoft.com/office/drawing/2014/main" val="1300759161"/>
                    </a:ext>
                  </a:extLst>
                </a:gridCol>
              </a:tblGrid>
              <a:tr h="370840">
                <a:tc gridSpan="2">
                  <a:txBody>
                    <a:bodyPr/>
                    <a:lstStyle/>
                    <a:p>
                      <a:r>
                        <a:rPr lang="en-US" b="1" dirty="0"/>
                        <a:t>Billionaires Gender</a:t>
                      </a:r>
                    </a:p>
                  </a:txBody>
                  <a:tcPr/>
                </a:tc>
                <a:tc hMerge="1">
                  <a:txBody>
                    <a:bodyPr/>
                    <a:lstStyle/>
                    <a:p>
                      <a:endParaRPr lang="en-US" dirty="0"/>
                    </a:p>
                  </a:txBody>
                  <a:tcPr/>
                </a:tc>
                <a:extLst>
                  <a:ext uri="{0D108BD9-81ED-4DB2-BD59-A6C34878D82A}">
                    <a16:rowId xmlns:a16="http://schemas.microsoft.com/office/drawing/2014/main" val="3577793625"/>
                  </a:ext>
                </a:extLst>
              </a:tr>
              <a:tr h="370840">
                <a:tc>
                  <a:txBody>
                    <a:bodyPr/>
                    <a:lstStyle/>
                    <a:p>
                      <a:r>
                        <a:rPr lang="en-US" dirty="0"/>
                        <a:t>Female</a:t>
                      </a:r>
                    </a:p>
                  </a:txBody>
                  <a:tcPr/>
                </a:tc>
                <a:tc>
                  <a:txBody>
                    <a:bodyPr/>
                    <a:lstStyle/>
                    <a:p>
                      <a:r>
                        <a:rPr lang="en-US" dirty="0"/>
                        <a:t>Male</a:t>
                      </a:r>
                    </a:p>
                  </a:txBody>
                  <a:tcPr/>
                </a:tc>
                <a:extLst>
                  <a:ext uri="{0D108BD9-81ED-4DB2-BD59-A6C34878D82A}">
                    <a16:rowId xmlns:a16="http://schemas.microsoft.com/office/drawing/2014/main" val="2972609197"/>
                  </a:ext>
                </a:extLst>
              </a:tr>
              <a:tr h="370840">
                <a:tc>
                  <a:txBody>
                    <a:bodyPr/>
                    <a:lstStyle/>
                    <a:p>
                      <a:r>
                        <a:rPr lang="en-US" dirty="0"/>
                        <a:t>337</a:t>
                      </a:r>
                    </a:p>
                  </a:txBody>
                  <a:tcPr/>
                </a:tc>
                <a:tc>
                  <a:txBody>
                    <a:bodyPr/>
                    <a:lstStyle/>
                    <a:p>
                      <a:r>
                        <a:rPr lang="en-US" dirty="0"/>
                        <a:t>2303</a:t>
                      </a:r>
                    </a:p>
                  </a:txBody>
                  <a:tcPr/>
                </a:tc>
                <a:extLst>
                  <a:ext uri="{0D108BD9-81ED-4DB2-BD59-A6C34878D82A}">
                    <a16:rowId xmlns:a16="http://schemas.microsoft.com/office/drawing/2014/main" val="1052596643"/>
                  </a:ext>
                </a:extLst>
              </a:tr>
            </a:tbl>
          </a:graphicData>
        </a:graphic>
      </p:graphicFrame>
      <p:graphicFrame>
        <p:nvGraphicFramePr>
          <p:cNvPr id="11" name="Table 10">
            <a:extLst>
              <a:ext uri="{FF2B5EF4-FFF2-40B4-BE49-F238E27FC236}">
                <a16:creationId xmlns:a16="http://schemas.microsoft.com/office/drawing/2014/main" id="{0A0530E6-E0F2-CF6E-F9DA-9BCA19C2AD33}"/>
              </a:ext>
            </a:extLst>
          </p:cNvPr>
          <p:cNvGraphicFramePr>
            <a:graphicFrameLocks noGrp="1"/>
          </p:cNvGraphicFramePr>
          <p:nvPr>
            <p:extLst>
              <p:ext uri="{D42A27DB-BD31-4B8C-83A1-F6EECF244321}">
                <p14:modId xmlns:p14="http://schemas.microsoft.com/office/powerpoint/2010/main" val="3129783079"/>
              </p:ext>
            </p:extLst>
          </p:nvPr>
        </p:nvGraphicFramePr>
        <p:xfrm>
          <a:off x="441959" y="5351706"/>
          <a:ext cx="2961640" cy="1112520"/>
        </p:xfrm>
        <a:graphic>
          <a:graphicData uri="http://schemas.openxmlformats.org/drawingml/2006/table">
            <a:tbl>
              <a:tblPr firstRow="1" bandRow="1">
                <a:tableStyleId>{5940675A-B579-460E-94D1-54222C63F5DA}</a:tableStyleId>
              </a:tblPr>
              <a:tblGrid>
                <a:gridCol w="1480820">
                  <a:extLst>
                    <a:ext uri="{9D8B030D-6E8A-4147-A177-3AD203B41FA5}">
                      <a16:colId xmlns:a16="http://schemas.microsoft.com/office/drawing/2014/main" val="3775318289"/>
                    </a:ext>
                  </a:extLst>
                </a:gridCol>
                <a:gridCol w="1480820">
                  <a:extLst>
                    <a:ext uri="{9D8B030D-6E8A-4147-A177-3AD203B41FA5}">
                      <a16:colId xmlns:a16="http://schemas.microsoft.com/office/drawing/2014/main" val="1300759161"/>
                    </a:ext>
                  </a:extLst>
                </a:gridCol>
              </a:tblGrid>
              <a:tr h="370840">
                <a:tc gridSpan="2">
                  <a:txBody>
                    <a:bodyPr/>
                    <a:lstStyle/>
                    <a:p>
                      <a:r>
                        <a:rPr lang="en-US" b="1" dirty="0"/>
                        <a:t>% of Gender</a:t>
                      </a:r>
                    </a:p>
                  </a:txBody>
                  <a:tcPr/>
                </a:tc>
                <a:tc hMerge="1">
                  <a:txBody>
                    <a:bodyPr/>
                    <a:lstStyle/>
                    <a:p>
                      <a:endParaRPr lang="en-US" dirty="0"/>
                    </a:p>
                  </a:txBody>
                  <a:tcPr/>
                </a:tc>
                <a:extLst>
                  <a:ext uri="{0D108BD9-81ED-4DB2-BD59-A6C34878D82A}">
                    <a16:rowId xmlns:a16="http://schemas.microsoft.com/office/drawing/2014/main" val="3577793625"/>
                  </a:ext>
                </a:extLst>
              </a:tr>
              <a:tr h="370840">
                <a:tc>
                  <a:txBody>
                    <a:bodyPr/>
                    <a:lstStyle/>
                    <a:p>
                      <a:r>
                        <a:rPr lang="en-US" dirty="0"/>
                        <a:t>Female</a:t>
                      </a:r>
                    </a:p>
                  </a:txBody>
                  <a:tcPr/>
                </a:tc>
                <a:tc>
                  <a:txBody>
                    <a:bodyPr/>
                    <a:lstStyle/>
                    <a:p>
                      <a:r>
                        <a:rPr lang="en-US" dirty="0"/>
                        <a:t>12.76%</a:t>
                      </a:r>
                    </a:p>
                  </a:txBody>
                  <a:tcPr/>
                </a:tc>
                <a:extLst>
                  <a:ext uri="{0D108BD9-81ED-4DB2-BD59-A6C34878D82A}">
                    <a16:rowId xmlns:a16="http://schemas.microsoft.com/office/drawing/2014/main" val="2972609197"/>
                  </a:ext>
                </a:extLst>
              </a:tr>
              <a:tr h="370840">
                <a:tc>
                  <a:txBody>
                    <a:bodyPr/>
                    <a:lstStyle/>
                    <a:p>
                      <a:r>
                        <a:rPr lang="en-US" dirty="0"/>
                        <a:t>337</a:t>
                      </a:r>
                    </a:p>
                  </a:txBody>
                  <a:tcPr/>
                </a:tc>
                <a:tc>
                  <a:txBody>
                    <a:bodyPr/>
                    <a:lstStyle/>
                    <a:p>
                      <a:r>
                        <a:rPr lang="en-US" dirty="0"/>
                        <a:t>87.23%</a:t>
                      </a:r>
                    </a:p>
                  </a:txBody>
                  <a:tcPr/>
                </a:tc>
                <a:extLst>
                  <a:ext uri="{0D108BD9-81ED-4DB2-BD59-A6C34878D82A}">
                    <a16:rowId xmlns:a16="http://schemas.microsoft.com/office/drawing/2014/main" val="1052596643"/>
                  </a:ext>
                </a:extLst>
              </a:tr>
            </a:tbl>
          </a:graphicData>
        </a:graphic>
      </p:graphicFrame>
      <p:pic>
        <p:nvPicPr>
          <p:cNvPr id="12" name="Picture 11">
            <a:extLst>
              <a:ext uri="{FF2B5EF4-FFF2-40B4-BE49-F238E27FC236}">
                <a16:creationId xmlns:a16="http://schemas.microsoft.com/office/drawing/2014/main" id="{61AF9025-4A20-6026-AA36-7269893CBFF1}"/>
              </a:ext>
            </a:extLst>
          </p:cNvPr>
          <p:cNvPicPr>
            <a:picLocks noChangeAspect="1"/>
          </p:cNvPicPr>
          <p:nvPr/>
        </p:nvPicPr>
        <p:blipFill>
          <a:blip r:embed="rId2"/>
          <a:stretch>
            <a:fillRect/>
          </a:stretch>
        </p:blipFill>
        <p:spPr>
          <a:xfrm>
            <a:off x="6266718" y="365126"/>
            <a:ext cx="5745610" cy="3856218"/>
          </a:xfrm>
          <a:prstGeom prst="rect">
            <a:avLst/>
          </a:prstGeom>
        </p:spPr>
      </p:pic>
    </p:spTree>
    <p:extLst>
      <p:ext uri="{BB962C8B-B14F-4D97-AF65-F5344CB8AC3E}">
        <p14:creationId xmlns:p14="http://schemas.microsoft.com/office/powerpoint/2010/main" val="362557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FBC6-2F0E-82E1-C209-2F0A734E66BC}"/>
              </a:ext>
            </a:extLst>
          </p:cNvPr>
          <p:cNvSpPr>
            <a:spLocks noGrp="1"/>
          </p:cNvSpPr>
          <p:nvPr>
            <p:ph type="title"/>
          </p:nvPr>
        </p:nvSpPr>
        <p:spPr>
          <a:xfrm>
            <a:off x="443564" y="365126"/>
            <a:ext cx="5379655" cy="645528"/>
          </a:xfrm>
        </p:spPr>
        <p:txBody>
          <a:bodyPr>
            <a:normAutofit fontScale="90000"/>
          </a:bodyPr>
          <a:lstStyle/>
          <a:p>
            <a:r>
              <a:rPr lang="en-US" dirty="0"/>
              <a:t>RESEARCH QUESTIONS: 3</a:t>
            </a:r>
          </a:p>
        </p:txBody>
      </p:sp>
      <p:sp>
        <p:nvSpPr>
          <p:cNvPr id="3" name="Content Placeholder 2">
            <a:extLst>
              <a:ext uri="{FF2B5EF4-FFF2-40B4-BE49-F238E27FC236}">
                <a16:creationId xmlns:a16="http://schemas.microsoft.com/office/drawing/2014/main" id="{808DAC57-6118-91D9-6273-7A40D7815C4D}"/>
              </a:ext>
            </a:extLst>
          </p:cNvPr>
          <p:cNvSpPr>
            <a:spLocks noGrp="1"/>
          </p:cNvSpPr>
          <p:nvPr>
            <p:ph idx="1"/>
          </p:nvPr>
        </p:nvSpPr>
        <p:spPr>
          <a:xfrm>
            <a:off x="391428" y="1122981"/>
            <a:ext cx="4690712" cy="5605078"/>
          </a:xfrm>
        </p:spPr>
        <p:txBody>
          <a:bodyPr>
            <a:normAutofit fontScale="85000" lnSpcReduction="10000"/>
          </a:bodyPr>
          <a:lstStyle/>
          <a:p>
            <a:pPr marL="0" indent="0" algn="just">
              <a:buNone/>
            </a:pPr>
            <a:r>
              <a:rPr lang="en-GB" sz="2000" dirty="0"/>
              <a:t>Is there a linear relationship between a billionaire's age at the time of data collection and their final net worth? In other words, does age correlate with wealth for billionaires in 2023?</a:t>
            </a:r>
          </a:p>
          <a:p>
            <a:pPr marL="0" indent="0" algn="just">
              <a:buNone/>
            </a:pPr>
            <a:r>
              <a:rPr lang="en-US" sz="2000" dirty="0"/>
              <a:t>We looked at the relationship between Age and Final Worth using the Scatter plot chart.</a:t>
            </a:r>
          </a:p>
          <a:p>
            <a:pPr marL="0" indent="0" algn="just">
              <a:buNone/>
            </a:pPr>
            <a:r>
              <a:rPr lang="en-US" sz="1400" b="0" i="0" dirty="0">
                <a:effectLst/>
                <a:latin typeface="Inter"/>
              </a:rPr>
              <a:t>Variables: Age (Quantitative) and Final Worth (Quantitative)</a:t>
            </a:r>
          </a:p>
          <a:p>
            <a:pPr marL="0" indent="0" algn="just">
              <a:lnSpc>
                <a:spcPct val="120000"/>
              </a:lnSpc>
              <a:spcBef>
                <a:spcPts val="0"/>
              </a:spcBef>
              <a:buNone/>
            </a:pPr>
            <a:r>
              <a:rPr lang="en-GB" sz="2000" b="0" i="1" dirty="0">
                <a:solidFill>
                  <a:srgbClr val="FF0000"/>
                </a:solidFill>
                <a:effectLst/>
                <a:latin typeface="Inter"/>
              </a:rPr>
              <a:t>plot(b_data$age,b_data$final_worth,          </a:t>
            </a:r>
          </a:p>
          <a:p>
            <a:pPr marL="0" indent="0" algn="just">
              <a:lnSpc>
                <a:spcPct val="120000"/>
              </a:lnSpc>
              <a:spcBef>
                <a:spcPts val="0"/>
              </a:spcBef>
              <a:buNone/>
            </a:pPr>
            <a:r>
              <a:rPr lang="en-GB" sz="2000" b="0" i="1" dirty="0">
                <a:solidFill>
                  <a:srgbClr val="FF0000"/>
                </a:solidFill>
                <a:effectLst/>
                <a:latin typeface="Inter"/>
              </a:rPr>
              <a:t>main = "Relationship Between Billionaires Age &amp; Final Worth",  </a:t>
            </a:r>
          </a:p>
          <a:p>
            <a:pPr marL="0" indent="0" algn="just">
              <a:lnSpc>
                <a:spcPct val="120000"/>
              </a:lnSpc>
              <a:spcBef>
                <a:spcPts val="0"/>
              </a:spcBef>
              <a:buNone/>
            </a:pPr>
            <a:r>
              <a:rPr lang="en-GB" sz="2000" b="0" i="1" dirty="0" err="1">
                <a:solidFill>
                  <a:srgbClr val="FF0000"/>
                </a:solidFill>
                <a:effectLst/>
                <a:latin typeface="Inter"/>
              </a:rPr>
              <a:t>xlab</a:t>
            </a:r>
            <a:r>
              <a:rPr lang="en-GB" sz="2000" b="0" i="1" dirty="0">
                <a:solidFill>
                  <a:srgbClr val="FF0000"/>
                </a:solidFill>
                <a:effectLst/>
                <a:latin typeface="Inter"/>
              </a:rPr>
              <a:t> = "Age",          </a:t>
            </a:r>
          </a:p>
          <a:p>
            <a:pPr marL="0" indent="0" algn="just">
              <a:lnSpc>
                <a:spcPct val="120000"/>
              </a:lnSpc>
              <a:spcBef>
                <a:spcPts val="0"/>
              </a:spcBef>
              <a:buNone/>
            </a:pPr>
            <a:r>
              <a:rPr lang="en-GB" sz="2000" b="0" i="1" dirty="0" err="1">
                <a:solidFill>
                  <a:srgbClr val="FF0000"/>
                </a:solidFill>
                <a:effectLst/>
                <a:latin typeface="Inter"/>
              </a:rPr>
              <a:t>ylab</a:t>
            </a:r>
            <a:r>
              <a:rPr lang="en-GB" sz="2000" b="0" i="1" dirty="0">
                <a:solidFill>
                  <a:srgbClr val="FF0000"/>
                </a:solidFill>
                <a:effectLst/>
                <a:latin typeface="Inter"/>
              </a:rPr>
              <a:t> = "Final Worth",          </a:t>
            </a:r>
          </a:p>
          <a:p>
            <a:pPr marL="0" indent="0" algn="just">
              <a:lnSpc>
                <a:spcPct val="120000"/>
              </a:lnSpc>
              <a:spcBef>
                <a:spcPts val="0"/>
              </a:spcBef>
              <a:buNone/>
            </a:pPr>
            <a:r>
              <a:rPr lang="en-GB" sz="2000" b="0" i="1" dirty="0">
                <a:solidFill>
                  <a:srgbClr val="FF0000"/>
                </a:solidFill>
                <a:effectLst/>
                <a:latin typeface="Inter"/>
              </a:rPr>
              <a:t>col = "blue",          </a:t>
            </a:r>
          </a:p>
          <a:p>
            <a:pPr marL="0" indent="0" algn="just">
              <a:lnSpc>
                <a:spcPct val="120000"/>
              </a:lnSpc>
              <a:spcBef>
                <a:spcPts val="0"/>
              </a:spcBef>
              <a:buNone/>
            </a:pPr>
            <a:r>
              <a:rPr lang="en-GB" sz="2000" b="0" i="1" dirty="0" err="1">
                <a:solidFill>
                  <a:srgbClr val="FF0000"/>
                </a:solidFill>
                <a:effectLst/>
                <a:latin typeface="Inter"/>
              </a:rPr>
              <a:t>pch</a:t>
            </a:r>
            <a:r>
              <a:rPr lang="en-GB" sz="2000" b="0" i="1" dirty="0">
                <a:solidFill>
                  <a:srgbClr val="FF0000"/>
                </a:solidFill>
                <a:effectLst/>
                <a:latin typeface="Inter"/>
              </a:rPr>
              <a:t> = 1,          </a:t>
            </a:r>
          </a:p>
          <a:p>
            <a:pPr marL="0" indent="0" algn="just">
              <a:lnSpc>
                <a:spcPct val="120000"/>
              </a:lnSpc>
              <a:spcBef>
                <a:spcPts val="0"/>
              </a:spcBef>
              <a:buNone/>
            </a:pPr>
            <a:r>
              <a:rPr lang="en-GB" sz="2000" b="0" i="1" dirty="0" err="1">
                <a:solidFill>
                  <a:srgbClr val="FF0000"/>
                </a:solidFill>
                <a:effectLst/>
                <a:latin typeface="Inter"/>
              </a:rPr>
              <a:t>cex.main</a:t>
            </a:r>
            <a:r>
              <a:rPr lang="en-GB" sz="2000" b="0" i="1" dirty="0">
                <a:solidFill>
                  <a:srgbClr val="FF0000"/>
                </a:solidFill>
                <a:effectLst/>
                <a:latin typeface="Inter"/>
              </a:rPr>
              <a:t> = 0.8)</a:t>
            </a:r>
            <a:endParaRPr lang="en-US" sz="2000" b="0" i="1" dirty="0">
              <a:solidFill>
                <a:srgbClr val="FF0000"/>
              </a:solidFill>
              <a:effectLst/>
              <a:latin typeface="Inter"/>
            </a:endParaRPr>
          </a:p>
          <a:p>
            <a:pPr marL="0" indent="0" algn="just">
              <a:buNone/>
            </a:pPr>
            <a:r>
              <a:rPr lang="en-US" sz="2000" dirty="0">
                <a:solidFill>
                  <a:srgbClr val="000000"/>
                </a:solidFill>
                <a:latin typeface="Inter"/>
              </a:rPr>
              <a:t>We run a c</a:t>
            </a:r>
            <a:r>
              <a:rPr lang="en-US" sz="2000" b="0" i="0" dirty="0">
                <a:solidFill>
                  <a:srgbClr val="000000"/>
                </a:solidFill>
                <a:effectLst/>
                <a:latin typeface="Inter"/>
              </a:rPr>
              <a:t>orrelation/regression analysis to ascertain this.</a:t>
            </a:r>
          </a:p>
          <a:p>
            <a:pPr marL="0" indent="0" algn="just">
              <a:buNone/>
            </a:pPr>
            <a:r>
              <a:rPr lang="en-GB" sz="2000" i="1" dirty="0">
                <a:solidFill>
                  <a:srgbClr val="FF0000"/>
                </a:solidFill>
              </a:rPr>
              <a:t>correlation&lt;- </a:t>
            </a:r>
            <a:r>
              <a:rPr lang="en-GB" sz="2000" i="1" dirty="0" err="1">
                <a:solidFill>
                  <a:srgbClr val="FF0000"/>
                </a:solidFill>
              </a:rPr>
              <a:t>cor</a:t>
            </a:r>
            <a:r>
              <a:rPr lang="en-GB" sz="2000" i="1" dirty="0">
                <a:solidFill>
                  <a:srgbClr val="FF0000"/>
                </a:solidFill>
              </a:rPr>
              <a:t>(</a:t>
            </a:r>
            <a:r>
              <a:rPr lang="en-GB" sz="2000" i="1" dirty="0" err="1">
                <a:solidFill>
                  <a:srgbClr val="FF0000"/>
                </a:solidFill>
              </a:rPr>
              <a:t>b_data$final_worth</a:t>
            </a:r>
            <a:r>
              <a:rPr lang="en-GB" sz="2000" i="1" dirty="0">
                <a:solidFill>
                  <a:srgbClr val="FF0000"/>
                </a:solidFill>
              </a:rPr>
              <a:t>, </a:t>
            </a:r>
            <a:r>
              <a:rPr lang="en-GB" sz="2000" i="1" dirty="0" err="1">
                <a:solidFill>
                  <a:srgbClr val="FF0000"/>
                </a:solidFill>
              </a:rPr>
              <a:t>b_data$age</a:t>
            </a:r>
            <a:r>
              <a:rPr lang="en-GB" sz="2000" i="1" dirty="0">
                <a:solidFill>
                  <a:srgbClr val="FF0000"/>
                </a:solidFill>
              </a:rPr>
              <a:t>)     print(correlation)</a:t>
            </a:r>
          </a:p>
          <a:p>
            <a:pPr marL="0" indent="0" algn="just">
              <a:buNone/>
            </a:pPr>
            <a:r>
              <a:rPr lang="en-GB" sz="2000" dirty="0"/>
              <a:t> Ans: </a:t>
            </a:r>
            <a:r>
              <a:rPr lang="en-US" altLang="en-US" sz="2000" dirty="0"/>
              <a:t>0.06695056 </a:t>
            </a:r>
          </a:p>
          <a:p>
            <a:pPr marL="0" indent="0" algn="just">
              <a:buNone/>
            </a:pPr>
            <a:endParaRPr lang="en-US" dirty="0"/>
          </a:p>
        </p:txBody>
      </p:sp>
      <p:sp>
        <p:nvSpPr>
          <p:cNvPr id="5" name="Rectangle 1">
            <a:extLst>
              <a:ext uri="{FF2B5EF4-FFF2-40B4-BE49-F238E27FC236}">
                <a16:creationId xmlns:a16="http://schemas.microsoft.com/office/drawing/2014/main" id="{5D800000-9341-9384-433D-EA9116CCA1A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EF2D9F4-5DB5-87DA-70C5-38C70153127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F931F6E-A6DD-9CB0-671E-8EBF0455D860}"/>
              </a:ext>
            </a:extLst>
          </p:cNvPr>
          <p:cNvSpPr txBox="1"/>
          <p:nvPr/>
        </p:nvSpPr>
        <p:spPr>
          <a:xfrm>
            <a:off x="6266718" y="4496660"/>
            <a:ext cx="5332396" cy="1477328"/>
          </a:xfrm>
          <a:prstGeom prst="rect">
            <a:avLst/>
          </a:prstGeom>
          <a:noFill/>
        </p:spPr>
        <p:txBody>
          <a:bodyPr wrap="square" rtlCol="0">
            <a:spAutoFit/>
          </a:bodyPr>
          <a:lstStyle/>
          <a:p>
            <a:r>
              <a:rPr lang="en-GB" b="0" i="0" dirty="0">
                <a:effectLst/>
                <a:latin typeface="Inter"/>
              </a:rPr>
              <a:t>A correlation of </a:t>
            </a:r>
            <a:r>
              <a:rPr lang="en-US" altLang="en-US" sz="1800" dirty="0"/>
              <a:t>0.06695056</a:t>
            </a:r>
            <a:r>
              <a:rPr lang="en-GB" b="0" i="0" dirty="0">
                <a:effectLst/>
                <a:latin typeface="Inter"/>
              </a:rPr>
              <a:t> indicates a very weak, positive relationship between age and final net worth among billionaires in your dataset, and it does not provide much predictive power or explanatory value for final net worth based on age.</a:t>
            </a:r>
            <a:endParaRPr lang="en-US" altLang="en-US" dirty="0">
              <a:solidFill>
                <a:srgbClr val="000000"/>
              </a:solidFill>
            </a:endParaRPr>
          </a:p>
        </p:txBody>
      </p:sp>
      <p:pic>
        <p:nvPicPr>
          <p:cNvPr id="4" name="Picture 3">
            <a:extLst>
              <a:ext uri="{FF2B5EF4-FFF2-40B4-BE49-F238E27FC236}">
                <a16:creationId xmlns:a16="http://schemas.microsoft.com/office/drawing/2014/main" id="{11C1E750-1A89-4E68-BD98-77FA947D4D79}"/>
              </a:ext>
            </a:extLst>
          </p:cNvPr>
          <p:cNvPicPr>
            <a:picLocks noChangeAspect="1"/>
          </p:cNvPicPr>
          <p:nvPr/>
        </p:nvPicPr>
        <p:blipFill>
          <a:blip r:embed="rId2"/>
          <a:stretch>
            <a:fillRect/>
          </a:stretch>
        </p:blipFill>
        <p:spPr>
          <a:xfrm>
            <a:off x="5867571" y="78743"/>
            <a:ext cx="5731543" cy="4417917"/>
          </a:xfrm>
          <a:prstGeom prst="rect">
            <a:avLst/>
          </a:prstGeom>
        </p:spPr>
      </p:pic>
      <p:sp>
        <p:nvSpPr>
          <p:cNvPr id="8" name="Rectangle 1">
            <a:extLst>
              <a:ext uri="{FF2B5EF4-FFF2-40B4-BE49-F238E27FC236}">
                <a16:creationId xmlns:a16="http://schemas.microsoft.com/office/drawing/2014/main" id="{8374CFCE-1B2B-DD06-6A63-6C8A53006CA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9E1A-3207-E682-DF13-9372BCC1C0D6}"/>
              </a:ext>
            </a:extLst>
          </p:cNvPr>
          <p:cNvSpPr>
            <a:spLocks noGrp="1"/>
          </p:cNvSpPr>
          <p:nvPr>
            <p:ph type="title"/>
          </p:nvPr>
        </p:nvSpPr>
        <p:spPr>
          <a:xfrm>
            <a:off x="838200" y="365126"/>
            <a:ext cx="10515600" cy="722530"/>
          </a:xfrm>
        </p:spPr>
        <p:txBody>
          <a:bodyPr/>
          <a:lstStyle/>
          <a:p>
            <a:r>
              <a:rPr lang="en-US" dirty="0"/>
              <a:t>CONCLUSION</a:t>
            </a:r>
          </a:p>
        </p:txBody>
      </p:sp>
      <p:sp>
        <p:nvSpPr>
          <p:cNvPr id="3" name="Content Placeholder 2">
            <a:extLst>
              <a:ext uri="{FF2B5EF4-FFF2-40B4-BE49-F238E27FC236}">
                <a16:creationId xmlns:a16="http://schemas.microsoft.com/office/drawing/2014/main" id="{F1455855-6706-B98C-C140-2B3FCD236921}"/>
              </a:ext>
            </a:extLst>
          </p:cNvPr>
          <p:cNvSpPr>
            <a:spLocks noGrp="1"/>
          </p:cNvSpPr>
          <p:nvPr>
            <p:ph idx="1"/>
          </p:nvPr>
        </p:nvSpPr>
        <p:spPr>
          <a:xfrm>
            <a:off x="770823" y="1373237"/>
            <a:ext cx="10952748" cy="5248944"/>
          </a:xfrm>
        </p:spPr>
        <p:txBody>
          <a:bodyPr>
            <a:normAutofit/>
          </a:bodyPr>
          <a:lstStyle/>
          <a:p>
            <a:r>
              <a:rPr lang="en-GB" sz="2400" b="0" i="0" dirty="0">
                <a:effectLst/>
                <a:latin typeface="Inter"/>
              </a:rPr>
              <a:t>The median age, which is also approximately 65.14 years, is very close to the mean age. This indicates that the age distribution of billionaires is relatively symmetric. Some billionaires are notably younger or older than the average. Most billionaires tend to be in their mid-60s.</a:t>
            </a:r>
            <a:endParaRPr lang="en-US" altLang="en-US" sz="2400" dirty="0">
              <a:solidFill>
                <a:srgbClr val="000000"/>
              </a:solidFill>
            </a:endParaRPr>
          </a:p>
          <a:p>
            <a:pPr>
              <a:spcBef>
                <a:spcPts val="1800"/>
              </a:spcBef>
            </a:pPr>
            <a:r>
              <a:rPr lang="en-GB" sz="2400" b="0" i="0" dirty="0">
                <a:effectLst/>
                <a:latin typeface="Inter"/>
              </a:rPr>
              <a:t>Approximately 12.76% of billionaires are female, while around 87.23% are male. This means that the majority of billionaires in 2023 are male, with female makes up a smaller proportion of the billionaire population</a:t>
            </a:r>
          </a:p>
          <a:p>
            <a:pPr>
              <a:spcBef>
                <a:spcPts val="1800"/>
              </a:spcBef>
            </a:pPr>
            <a:r>
              <a:rPr lang="en-GB" sz="2400" b="0" i="0" dirty="0">
                <a:effectLst/>
                <a:latin typeface="Inter"/>
              </a:rPr>
              <a:t>A correlation of </a:t>
            </a:r>
            <a:r>
              <a:rPr lang="en-US" altLang="en-US" sz="2400" dirty="0"/>
              <a:t>0.06695056</a:t>
            </a:r>
            <a:r>
              <a:rPr lang="en-GB" sz="2400" b="0" i="0" dirty="0">
                <a:effectLst/>
                <a:latin typeface="Inter"/>
              </a:rPr>
              <a:t> indicates a very weak, positive relationship between age and final net worth among billionaires in your dataset, and it does not provide much predictive power or explanatory value for final net worth based on age.</a:t>
            </a:r>
            <a:endParaRPr lang="en-US" altLang="en-US" sz="2400" dirty="0">
              <a:solidFill>
                <a:srgbClr val="000000"/>
              </a:solidFill>
            </a:endParaRPr>
          </a:p>
          <a:p>
            <a:endParaRPr lang="en-US" altLang="en-US" sz="2400" dirty="0">
              <a:solidFill>
                <a:srgbClr val="000000"/>
              </a:solidFill>
            </a:endParaRPr>
          </a:p>
          <a:p>
            <a:endParaRPr lang="en-US" sz="2400" dirty="0"/>
          </a:p>
        </p:txBody>
      </p:sp>
    </p:spTree>
    <p:extLst>
      <p:ext uri="{BB962C8B-B14F-4D97-AF65-F5344CB8AC3E}">
        <p14:creationId xmlns:p14="http://schemas.microsoft.com/office/powerpoint/2010/main" val="27770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944</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Inter</vt:lpstr>
      <vt:lpstr>Office Theme</vt:lpstr>
      <vt:lpstr>DATA CLEANSING</vt:lpstr>
      <vt:lpstr>DATA CLEANSING Contd.</vt:lpstr>
      <vt:lpstr>DATA CLEANSING Contd.</vt:lpstr>
      <vt:lpstr>RESEARCH QUESTIONS: 1</vt:lpstr>
      <vt:lpstr>RESEARCH QUESTIONS: 2</vt:lpstr>
      <vt:lpstr>RESEARCH QUESTIONS: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AKINLEYE R. AFEEZ</dc:title>
  <dc:creator>FNU LNU</dc:creator>
  <cp:lastModifiedBy>FNU LNU</cp:lastModifiedBy>
  <cp:revision>2</cp:revision>
  <dcterms:created xsi:type="dcterms:W3CDTF">2023-10-23T19:55:13Z</dcterms:created>
  <dcterms:modified xsi:type="dcterms:W3CDTF">2024-03-21T21:58:52Z</dcterms:modified>
</cp:coreProperties>
</file>