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9388475" cy="127714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JIIL8l/BSWO1RmpdFqp9+gq+H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7961"/>
    <a:srgbClr val="013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2AE91A-7901-41A6-AD1A-4F021C011669}">
  <a:tblStyle styleId="{D02AE91A-7901-41A6-AD1A-4F021C011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09"/>
  </p:normalViewPr>
  <p:slideViewPr>
    <p:cSldViewPr snapToGrid="0">
      <p:cViewPr>
        <p:scale>
          <a:sx n="21" d="100"/>
          <a:sy n="21" d="100"/>
        </p:scale>
        <p:origin x="2520" y="30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5923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314950" y="0"/>
            <a:ext cx="40814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04950" y="962025"/>
            <a:ext cx="6386513" cy="478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55713" y="6072188"/>
            <a:ext cx="6884987" cy="57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2122150"/>
            <a:ext cx="405923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314950" y="12122150"/>
            <a:ext cx="40814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04950" y="962025"/>
            <a:ext cx="6386513" cy="478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255713" y="6072188"/>
            <a:ext cx="6884987" cy="57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5314950" y="12122150"/>
            <a:ext cx="40814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rot="5400000">
            <a:off x="22770490" y="11430322"/>
            <a:ext cx="26334077" cy="9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 rot="5400000">
            <a:off x="4038125" y="2178845"/>
            <a:ext cx="26334077" cy="2782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1214294" algn="l" rtl="0">
              <a:spcBef>
                <a:spcPts val="3014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Char char="•"/>
              <a:defRPr sz="150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1071437" algn="l" rtl="0">
              <a:spcBef>
                <a:spcPts val="2563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Char char="–"/>
              <a:defRPr sz="1282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978581" algn="l" rtl="0">
              <a:spcBef>
                <a:spcPts val="227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Char char="•"/>
              <a:defRPr sz="11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–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290244" y="2926723"/>
            <a:ext cx="3731073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290244" y="9512664"/>
            <a:ext cx="37310731" cy="1974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1214294" algn="l" rtl="0">
              <a:spcBef>
                <a:spcPts val="3014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Char char="•"/>
              <a:defRPr sz="150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1071437" algn="l" rtl="0">
              <a:spcBef>
                <a:spcPts val="2563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Char char="–"/>
              <a:defRPr sz="1282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978581" algn="l" rtl="0">
              <a:spcBef>
                <a:spcPts val="227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Char char="•"/>
              <a:defRPr sz="11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–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466709" y="21153557"/>
            <a:ext cx="37307520" cy="653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36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466709" y="13952655"/>
            <a:ext cx="37307520" cy="720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L="514291" marR="0" lvl="0" indent="-25714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290244" y="2926723"/>
            <a:ext cx="3731073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290244" y="9512664"/>
            <a:ext cx="18578357" cy="1974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35715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22022606" y="9512664"/>
            <a:ext cx="18578362" cy="1974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35715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194570" y="1318474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2194567" y="7368334"/>
            <a:ext cx="19393301" cy="307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L="514291" marR="0" lvl="0" indent="-25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3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69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2194567" y="10439943"/>
            <a:ext cx="19393301" cy="189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22296922" y="7368334"/>
            <a:ext cx="19399718" cy="307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L="514291" marR="0" lvl="0" indent="-25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3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69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22296922" y="10439943"/>
            <a:ext cx="19399718" cy="189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290244" y="2926723"/>
            <a:ext cx="3731073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2194567" y="1310441"/>
            <a:ext cx="14439499" cy="557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7160240" y="1310424"/>
            <a:ext cx="24536400" cy="2809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57147" algn="l" rtl="0">
              <a:spcBef>
                <a:spcPts val="62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3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435715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2194567" y="6888593"/>
            <a:ext cx="14439499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22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12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8603381" y="23043531"/>
            <a:ext cx="26334720" cy="271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>
            <a:spLocks noGrp="1"/>
          </p:cNvSpPr>
          <p:nvPr>
            <p:ph type="pic" idx="2"/>
          </p:nvPr>
        </p:nvSpPr>
        <p:spPr>
          <a:xfrm>
            <a:off x="8603381" y="2941221"/>
            <a:ext cx="26334720" cy="1975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62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3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8603381" y="25762579"/>
            <a:ext cx="26334720" cy="386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22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12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3290244" y="2926723"/>
            <a:ext cx="3731073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12071534" y="731369"/>
            <a:ext cx="19748141" cy="3731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1214294" algn="l" rtl="0">
              <a:spcBef>
                <a:spcPts val="3014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Char char="•"/>
              <a:defRPr sz="150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1071437" algn="l" rtl="0">
              <a:spcBef>
                <a:spcPts val="2563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Char char="–"/>
              <a:defRPr sz="1282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978581" algn="l" rtl="0">
              <a:spcBef>
                <a:spcPts val="227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Char char="•"/>
              <a:defRPr sz="11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–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hyperlink" Target="http://www.adap.cloud/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86;p1">
            <a:extLst>
              <a:ext uri="{FF2B5EF4-FFF2-40B4-BE49-F238E27FC236}">
                <a16:creationId xmlns:a16="http://schemas.microsoft.com/office/drawing/2014/main" id="{6F443431-320E-2418-A8C2-EA7A195AB1AC}"/>
              </a:ext>
            </a:extLst>
          </p:cNvPr>
          <p:cNvSpPr/>
          <p:nvPr/>
        </p:nvSpPr>
        <p:spPr>
          <a:xfrm>
            <a:off x="15140822" y="26967046"/>
            <a:ext cx="6833244" cy="50604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 marL="514291" indent="-514291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1803456" y="6376518"/>
            <a:ext cx="9894264" cy="115249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>
              <a:buClr>
                <a:schemeClr val="dk1"/>
              </a:buClr>
              <a:buSzPts val="2500"/>
            </a:pPr>
            <a:endParaRPr sz="2813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23151" y="26953155"/>
            <a:ext cx="7036306" cy="50604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 marL="514291" indent="-514291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sz="36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94364" y="6487805"/>
            <a:ext cx="11191282" cy="96883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>
              <a:buClr>
                <a:schemeClr val="dk1"/>
              </a:buClr>
              <a:buSzPts val="2500"/>
            </a:pPr>
            <a:endParaRPr sz="2813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94370" y="4713115"/>
            <a:ext cx="11227162" cy="1499652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18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2183632" y="4710737"/>
            <a:ext cx="21008321" cy="1465208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18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576537" y="25459432"/>
            <a:ext cx="7188298" cy="1347016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sz="18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94364" y="6566141"/>
            <a:ext cx="11367221" cy="260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0" rIns="205733" bIns="123442" anchor="t" anchorCtr="0">
            <a:spAutoFit/>
          </a:bodyPr>
          <a:lstStyle/>
          <a:p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Biomarkers are indicative of diseases or abnormalities in human bodies and are invaluable in early disease diagnosis. Mass spectrometry-based untargeted metabolomics is a discovery tool and allows researchers to look for a set of metabolites that together can serve as disease biomarkers that are generally more applicable than a single metabolite in diagnosing diseases. </a:t>
            </a:r>
            <a:endParaRPr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1762109" y="4713115"/>
            <a:ext cx="9935611" cy="1499652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08" name="Google Shape;108;p1"/>
          <p:cNvSpPr/>
          <p:nvPr/>
        </p:nvSpPr>
        <p:spPr>
          <a:xfrm>
            <a:off x="294368" y="215999"/>
            <a:ext cx="42812195" cy="4283122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>
              <a:buClr>
                <a:schemeClr val="dk1"/>
              </a:buClr>
              <a:buSzPts val="2500"/>
            </a:pPr>
            <a:endParaRPr sz="2813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84636" y="256297"/>
            <a:ext cx="34224590" cy="400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22" tIns="43061" rIns="86122" bIns="43061" anchor="ctr" anchorCtr="0">
            <a:noAutofit/>
          </a:bodyPr>
          <a:lstStyle/>
          <a:p>
            <a:pPr lvl="0"/>
            <a:r>
              <a:rPr lang="en-US" sz="90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 of Metabolic Signatures from Untargeted Metabolomics Data in Public Data repositories</a:t>
            </a:r>
            <a:endParaRPr sz="90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70"/>
              </a:spcBef>
            </a:pPr>
            <a:r>
              <a:rPr lang="en-US" sz="4498" b="1" u="sng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Yunfei</a:t>
            </a:r>
            <a:r>
              <a:rPr lang="en-US" sz="4498" b="1" u="sng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Liao</a:t>
            </a:r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Aleksandr Smirnov; </a:t>
            </a:r>
            <a:r>
              <a:rPr lang="en-US" sz="4498" b="1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Xiuxia</a:t>
            </a:r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</a:t>
            </a:r>
          </a:p>
          <a:p>
            <a:pPr>
              <a:spcBef>
                <a:spcPts val="470"/>
              </a:spcBef>
            </a:pPr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North Carolina at Charlotte, Charlotte, NC</a:t>
            </a:r>
            <a:endParaRPr sz="4498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12327" y="17818615"/>
            <a:ext cx="11367221" cy="7501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Study ST000058 in the Metabolomics Workbench </a:t>
            </a:r>
            <a:r>
              <a:rPr lang="en-US" altLang="zh-CN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shows</a:t>
            </a: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metabolites changes associated with methionine stress sensitivity of cancer using GC-MS analysis.</a:t>
            </a: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ts val="2500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ts val="2500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Studies MTBLS1033 in the </a:t>
            </a:r>
            <a:r>
              <a:rPr lang="en-US" sz="2688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Metabolights</a:t>
            </a: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study metabolic pathway and biomarkers associated with pelvic organ prolapse</a:t>
            </a: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(Control samples: 59, POP disease samples: 45, and Pooled Quality Control samples: 14)</a:t>
            </a: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ts val="2500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ts val="2500"/>
            </a:pPr>
            <a:endParaRPr sz="2688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34361" y="16414255"/>
            <a:ext cx="11288986" cy="1246212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sz="4498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BF833-0E0B-ACE2-EDB1-FC5EED51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6" y="9196154"/>
            <a:ext cx="9872342" cy="6910642"/>
          </a:xfrm>
          <a:prstGeom prst="rect">
            <a:avLst/>
          </a:prstGeom>
        </p:spPr>
      </p:pic>
      <p:pic>
        <p:nvPicPr>
          <p:cNvPr id="113" name="Google Shape;1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0807" y="608181"/>
            <a:ext cx="7251413" cy="371014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94;p1">
            <a:extLst>
              <a:ext uri="{FF2B5EF4-FFF2-40B4-BE49-F238E27FC236}">
                <a16:creationId xmlns:a16="http://schemas.microsoft.com/office/drawing/2014/main" id="{57E9D7D9-0DC2-4A8E-407E-F4ADD69B4B86}"/>
              </a:ext>
            </a:extLst>
          </p:cNvPr>
          <p:cNvSpPr txBox="1"/>
          <p:nvPr/>
        </p:nvSpPr>
        <p:spPr>
          <a:xfrm>
            <a:off x="234359" y="25459434"/>
            <a:ext cx="7082002" cy="1347016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18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Google Shape;85;p1">
            <a:extLst>
              <a:ext uri="{FF2B5EF4-FFF2-40B4-BE49-F238E27FC236}">
                <a16:creationId xmlns:a16="http://schemas.microsoft.com/office/drawing/2014/main" id="{E5F6E6F3-6292-A811-0DDB-712F0E7D14EF}"/>
              </a:ext>
            </a:extLst>
          </p:cNvPr>
          <p:cNvSpPr/>
          <p:nvPr/>
        </p:nvSpPr>
        <p:spPr>
          <a:xfrm>
            <a:off x="7592157" y="26943589"/>
            <a:ext cx="7188298" cy="50604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>
              <a:buClr>
                <a:schemeClr val="dk1"/>
              </a:buClr>
              <a:buSzPts val="2500"/>
            </a:pPr>
            <a:endParaRPr sz="2813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506134" y="26967049"/>
            <a:ext cx="7289966" cy="479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[1]   Li et al. Predicting Network Activity from High Throughput Metabolomics. </a:t>
            </a:r>
            <a:r>
              <a:rPr lang="en-US" sz="2688" dirty="0" err="1">
                <a:latin typeface="Arial" panose="020B0604020202020204" pitchFamily="34" charset="0"/>
                <a:cs typeface="Arial" panose="020B0604020202020204" pitchFamily="34" charset="0"/>
              </a:rPr>
              <a:t>PLoS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Computational Biology 9.7 (2013): e1003123.</a:t>
            </a:r>
          </a:p>
          <a:p>
            <a:endParaRPr lang="en-US" sz="26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[2]  Aleksandr Smirnov, </a:t>
            </a:r>
            <a:r>
              <a:rPr lang="en-US" sz="2688" dirty="0" err="1">
                <a:latin typeface="Arial" panose="020B0604020202020204" pitchFamily="34" charset="0"/>
                <a:cs typeface="Arial" panose="020B0604020202020204" pitchFamily="34" charset="0"/>
              </a:rPr>
              <a:t>Yunfei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Liao, et al. ADAP-KDB: A Spectral Knowledgebase for Tracking and Prioritizing Unknown GC–MS Spectra in the NIH’s Metabolomics Data Repository, Analytical Chemistry 2021 93 (36), 12213-12220</a:t>
            </a:r>
            <a:endParaRPr sz="26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5FFE1A-6A85-67B0-25F1-903933F8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6151" y="6496270"/>
            <a:ext cx="4910342" cy="36827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E3A67D-5B9B-83CC-11DB-CBCC39EE1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8117" y="6484015"/>
            <a:ext cx="4834003" cy="362550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3B83B5-C2D0-42C0-5F70-CB8A3CDAF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88" y="19338463"/>
            <a:ext cx="11090755" cy="4126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4FDF40-B620-0C36-7BC1-12B4B448F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70510" y="6593767"/>
            <a:ext cx="4656336" cy="3492254"/>
          </a:xfrm>
          <a:prstGeom prst="rect">
            <a:avLst/>
          </a:prstGeom>
        </p:spPr>
      </p:pic>
      <p:sp>
        <p:nvSpPr>
          <p:cNvPr id="43" name="Google Shape;99;p1">
            <a:extLst>
              <a:ext uri="{FF2B5EF4-FFF2-40B4-BE49-F238E27FC236}">
                <a16:creationId xmlns:a16="http://schemas.microsoft.com/office/drawing/2014/main" id="{A9F7D805-4F52-3AAA-80E3-3B9500430F60}"/>
              </a:ext>
            </a:extLst>
          </p:cNvPr>
          <p:cNvSpPr txBox="1"/>
          <p:nvPr/>
        </p:nvSpPr>
        <p:spPr>
          <a:xfrm>
            <a:off x="11762109" y="18225787"/>
            <a:ext cx="10038346" cy="397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Figure.1 Informatics workflow for extracting metabolic signatures. (A) Raw mass spec data; (B) Data preprocessing using ADAP-BIG software tool; (C) Data preparation(data cleaning such as handling null values and targets identification.); (D) PLS-DA analysis; (E) Pathway analysis using Mummichog [1]; (F) PLS-DA scores plot; (G) Leave-one-out cross validation; (H) Publish results to the cloud resource ADAP-KDB  at </a:t>
            </a:r>
            <a:r>
              <a:rPr lang="en-US" sz="2688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https://www.adap.cloud/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[2].</a:t>
            </a:r>
          </a:p>
          <a:p>
            <a:endParaRPr sz="2688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Google Shape;99;p1">
            <a:extLst>
              <a:ext uri="{FF2B5EF4-FFF2-40B4-BE49-F238E27FC236}">
                <a16:creationId xmlns:a16="http://schemas.microsoft.com/office/drawing/2014/main" id="{2ADFFF96-3FE8-410E-2A27-7B0A24CD645E}"/>
              </a:ext>
            </a:extLst>
          </p:cNvPr>
          <p:cNvSpPr txBox="1"/>
          <p:nvPr/>
        </p:nvSpPr>
        <p:spPr>
          <a:xfrm>
            <a:off x="174659" y="27139666"/>
            <a:ext cx="6567590" cy="35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pPr marL="514291" indent="-514291">
              <a:buFont typeface="Arial" panose="020B0604020202020204" pitchFamily="34" charset="0"/>
              <a:buChar char="•"/>
            </a:pPr>
            <a:r>
              <a:rPr lang="en-US" sz="2688" dirty="0"/>
              <a:t>A total of 12 studies from Metabolomics Workbench have been processed using this pipeline and the results </a:t>
            </a:r>
            <a:r>
              <a:rPr lang="en-US" altLang="zh-CN" sz="2688" dirty="0"/>
              <a:t>will</a:t>
            </a:r>
            <a:r>
              <a:rPr lang="zh-CN" altLang="en-US" sz="2688" dirty="0"/>
              <a:t> </a:t>
            </a:r>
            <a:r>
              <a:rPr lang="en-US" altLang="zh-CN" sz="2688" dirty="0"/>
              <a:t>be</a:t>
            </a:r>
            <a:r>
              <a:rPr lang="en-US" sz="2688" dirty="0"/>
              <a:t> uploaded to ADAP-KDB. Among these 12 studies, 2 are LC-MS studies and the rest are GC-MS studies. </a:t>
            </a:r>
          </a:p>
          <a:p>
            <a:pPr marL="385718" indent="-385718">
              <a:buFont typeface="Arial" panose="020B0604020202020204" pitchFamily="34" charset="0"/>
              <a:buChar char="•"/>
            </a:pPr>
            <a:endParaRPr sz="26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Google Shape;99;p1">
            <a:extLst>
              <a:ext uri="{FF2B5EF4-FFF2-40B4-BE49-F238E27FC236}">
                <a16:creationId xmlns:a16="http://schemas.microsoft.com/office/drawing/2014/main" id="{174008D7-144D-6B58-A37C-6FC6585B47D8}"/>
              </a:ext>
            </a:extLst>
          </p:cNvPr>
          <p:cNvSpPr txBox="1"/>
          <p:nvPr/>
        </p:nvSpPr>
        <p:spPr>
          <a:xfrm>
            <a:off x="234359" y="30226599"/>
            <a:ext cx="6266962" cy="149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pPr marL="385718" indent="-385718">
              <a:buFont typeface="Arial" panose="020B0604020202020204" pitchFamily="34" charset="0"/>
              <a:buChar char="•"/>
            </a:pPr>
            <a:r>
              <a:rPr lang="en-US" sz="2688" dirty="0"/>
              <a:t>The link to download code and data of the processed studies can be found in the QR code.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B24968-0E13-C72F-D1C1-ACE63D08310B}"/>
              </a:ext>
            </a:extLst>
          </p:cNvPr>
          <p:cNvSpPr txBox="1"/>
          <p:nvPr/>
        </p:nvSpPr>
        <p:spPr>
          <a:xfrm>
            <a:off x="40498108" y="-75997"/>
            <a:ext cx="184731" cy="333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70" dirty="0"/>
          </a:p>
        </p:txBody>
      </p:sp>
      <p:sp>
        <p:nvSpPr>
          <p:cNvPr id="39" name="Google Shape;99;p1">
            <a:extLst>
              <a:ext uri="{FF2B5EF4-FFF2-40B4-BE49-F238E27FC236}">
                <a16:creationId xmlns:a16="http://schemas.microsoft.com/office/drawing/2014/main" id="{87CB6C3D-347D-D52F-059B-C2B530D8EF89}"/>
              </a:ext>
            </a:extLst>
          </p:cNvPr>
          <p:cNvSpPr txBox="1"/>
          <p:nvPr/>
        </p:nvSpPr>
        <p:spPr>
          <a:xfrm>
            <a:off x="32735512" y="10414930"/>
            <a:ext cx="8809814" cy="355840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Figure.2  Figures (A) – (D) are for ST000058. From (A) – (C) are the PLS-DA score plots between Methionine treatment and Homocysteine treatment under 2 hours, 24 hours and 48 hours, respectively.  (D) is the plot for average intensity and VIP scores changing over the different PLS-DA analysis for one metabolite. (E) </a:t>
            </a:r>
          </a:p>
          <a:p>
            <a:r>
              <a:rPr lang="en-US" sz="2688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numbers showing in the legend is Q</a:t>
            </a:r>
            <a:r>
              <a:rPr lang="en-US" sz="2688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688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for measuring the PLS-DA models.</a:t>
            </a:r>
            <a:endParaRPr lang="en-US" sz="2688" baseline="30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6577F9-A422-221A-0A1B-C68266A21538}"/>
              </a:ext>
            </a:extLst>
          </p:cNvPr>
          <p:cNvSpPr txBox="1"/>
          <p:nvPr/>
        </p:nvSpPr>
        <p:spPr>
          <a:xfrm>
            <a:off x="27434279" y="6404616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(B)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DE223F-CF22-00B8-B6D6-B7B998CA2CD2}"/>
              </a:ext>
            </a:extLst>
          </p:cNvPr>
          <p:cNvSpPr txBox="1"/>
          <p:nvPr/>
        </p:nvSpPr>
        <p:spPr>
          <a:xfrm>
            <a:off x="32208249" y="6346123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B546EA-4D42-4EEF-DA11-2891E6690EA4}"/>
              </a:ext>
            </a:extLst>
          </p:cNvPr>
          <p:cNvSpPr txBox="1"/>
          <p:nvPr/>
        </p:nvSpPr>
        <p:spPr>
          <a:xfrm>
            <a:off x="36982219" y="6380054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(D)</a:t>
            </a:r>
          </a:p>
        </p:txBody>
      </p:sp>
      <p:sp>
        <p:nvSpPr>
          <p:cNvPr id="61" name="Google Shape;94;p1">
            <a:extLst>
              <a:ext uri="{FF2B5EF4-FFF2-40B4-BE49-F238E27FC236}">
                <a16:creationId xmlns:a16="http://schemas.microsoft.com/office/drawing/2014/main" id="{8B534892-2443-1F56-15AD-74D2ACC1E522}"/>
              </a:ext>
            </a:extLst>
          </p:cNvPr>
          <p:cNvSpPr txBox="1"/>
          <p:nvPr/>
        </p:nvSpPr>
        <p:spPr>
          <a:xfrm>
            <a:off x="15066789" y="25456279"/>
            <a:ext cx="6907277" cy="1347016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Autofit/>
          </a:bodyPr>
          <a:lstStyle/>
          <a:p>
            <a:pPr algn="ctr"/>
            <a:r>
              <a:rPr lang="en-US" sz="412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sz="412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Google Shape;99;p1">
            <a:extLst>
              <a:ext uri="{FF2B5EF4-FFF2-40B4-BE49-F238E27FC236}">
                <a16:creationId xmlns:a16="http://schemas.microsoft.com/office/drawing/2014/main" id="{DE99C627-C586-223A-9A90-52CDB83D165C}"/>
              </a:ext>
            </a:extLst>
          </p:cNvPr>
          <p:cNvSpPr txBox="1"/>
          <p:nvPr/>
        </p:nvSpPr>
        <p:spPr>
          <a:xfrm>
            <a:off x="15163305" y="26998549"/>
            <a:ext cx="6518635" cy="19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/>
              <a:t>We thank the funding support under the National Institutes of Health/National Cancer Institute grant U01CA235507 (PI: </a:t>
            </a:r>
            <a:r>
              <a:rPr lang="en-US" sz="2688" dirty="0" err="1"/>
              <a:t>Xiuxia</a:t>
            </a:r>
            <a:r>
              <a:rPr lang="en-US" sz="2688" dirty="0"/>
              <a:t> Du).</a:t>
            </a:r>
            <a:endParaRPr sz="26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40EE11-7D2F-6E1C-6EC7-A307BE6837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46200" y="23147561"/>
            <a:ext cx="8740550" cy="3348101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78935C5C-1F54-4BAB-B76C-03295DAB78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90807" y="21547001"/>
            <a:ext cx="7380878" cy="7044773"/>
          </a:xfrm>
          <a:prstGeom prst="rect">
            <a:avLst/>
          </a:prstGeom>
        </p:spPr>
      </p:pic>
      <p:sp>
        <p:nvSpPr>
          <p:cNvPr id="71" name="Google Shape;99;p1">
            <a:extLst>
              <a:ext uri="{FF2B5EF4-FFF2-40B4-BE49-F238E27FC236}">
                <a16:creationId xmlns:a16="http://schemas.microsoft.com/office/drawing/2014/main" id="{4C2D5724-8472-40C8-70A1-8CB5E0495869}"/>
              </a:ext>
            </a:extLst>
          </p:cNvPr>
          <p:cNvSpPr txBox="1"/>
          <p:nvPr/>
        </p:nvSpPr>
        <p:spPr>
          <a:xfrm>
            <a:off x="23042464" y="29148605"/>
            <a:ext cx="9693053" cy="66293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Figure. 4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ADAP-KDB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metabolic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signatures</a:t>
            </a:r>
            <a:endParaRPr sz="26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D61D41A-7F6C-9BD6-DF48-E13A402792DD}"/>
              </a:ext>
            </a:extLst>
          </p:cNvPr>
          <p:cNvSpPr/>
          <p:nvPr/>
        </p:nvSpPr>
        <p:spPr>
          <a:xfrm>
            <a:off x="31929933" y="24360684"/>
            <a:ext cx="1349654" cy="61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CA2D8-7886-0B82-F5C2-64E9081EF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7797" y="6426761"/>
            <a:ext cx="9967550" cy="11326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5F00EA-EE8F-7690-6A79-8A9011FAC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403" y="10887530"/>
            <a:ext cx="4646126" cy="30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6E3952-3692-9229-78E5-B051255D2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029" y="10566456"/>
            <a:ext cx="4358986" cy="43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FB284B-C4E4-592F-E86B-982F75532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786" y="14675815"/>
            <a:ext cx="5668675" cy="42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C1674F-2AB1-D335-1593-087DA77B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433" y="14709958"/>
            <a:ext cx="5673374" cy="42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F77F25B-5BF8-FB23-0928-F49F9A37C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251" y="15723662"/>
            <a:ext cx="8024491" cy="23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2C0A2-FC07-AD0E-C311-979CDBBF973B}"/>
              </a:ext>
            </a:extLst>
          </p:cNvPr>
          <p:cNvCxnSpPr>
            <a:cxnSpLocks/>
          </p:cNvCxnSpPr>
          <p:nvPr/>
        </p:nvCxnSpPr>
        <p:spPr>
          <a:xfrm>
            <a:off x="22265135" y="14484394"/>
            <a:ext cx="194662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8CBC40-0F97-8B90-7A98-67D2540F4163}"/>
              </a:ext>
            </a:extLst>
          </p:cNvPr>
          <p:cNvSpPr txBox="1"/>
          <p:nvPr/>
        </p:nvSpPr>
        <p:spPr>
          <a:xfrm>
            <a:off x="23011425" y="10392547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7C545-3700-FE28-B00C-9CFA025080B1}"/>
              </a:ext>
            </a:extLst>
          </p:cNvPr>
          <p:cNvSpPr txBox="1"/>
          <p:nvPr/>
        </p:nvSpPr>
        <p:spPr>
          <a:xfrm>
            <a:off x="27873470" y="10373496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(F)</a:t>
            </a:r>
          </a:p>
        </p:txBody>
      </p:sp>
      <p:sp>
        <p:nvSpPr>
          <p:cNvPr id="15" name="Google Shape;99;p1">
            <a:extLst>
              <a:ext uri="{FF2B5EF4-FFF2-40B4-BE49-F238E27FC236}">
                <a16:creationId xmlns:a16="http://schemas.microsoft.com/office/drawing/2014/main" id="{3FFB58A1-0B05-81B6-DB6C-96E56E210267}"/>
              </a:ext>
            </a:extLst>
          </p:cNvPr>
          <p:cNvSpPr txBox="1"/>
          <p:nvPr/>
        </p:nvSpPr>
        <p:spPr>
          <a:xfrm>
            <a:off x="22400788" y="19022642"/>
            <a:ext cx="19297954" cy="1903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Figure.2  Figures (A) – (D) are for ST000058. From (A) – (C) are the PLS-DA score plots between Methionine treatment and Homocysteine treatment under 2 hours, 24 hours and 48 hours, respectively.  (D) is the plot for average intensity and VIP scores changing over the different PLS-DA analysis for one metabolite. (E) </a:t>
            </a:r>
          </a:p>
          <a:p>
            <a:r>
              <a:rPr lang="en-US" sz="2688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numbers showing in the legend is Q</a:t>
            </a:r>
            <a:r>
              <a:rPr lang="en-US" sz="2688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688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for measuring the PLS-DA models.</a:t>
            </a:r>
            <a:endParaRPr lang="en-US" sz="2688" baseline="30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99B4-10B4-57F1-B9E1-F4AD657985B1}"/>
              </a:ext>
            </a:extLst>
          </p:cNvPr>
          <p:cNvSpPr txBox="1"/>
          <p:nvPr/>
        </p:nvSpPr>
        <p:spPr>
          <a:xfrm>
            <a:off x="42672000" y="31953200"/>
            <a:ext cx="18473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Google Shape;85;p1">
            <a:extLst>
              <a:ext uri="{FF2B5EF4-FFF2-40B4-BE49-F238E27FC236}">
                <a16:creationId xmlns:a16="http://schemas.microsoft.com/office/drawing/2014/main" id="{77609AEF-CABE-9CC0-F8CF-F58DF98B7A0E}"/>
              </a:ext>
            </a:extLst>
          </p:cNvPr>
          <p:cNvSpPr/>
          <p:nvPr/>
        </p:nvSpPr>
        <p:spPr>
          <a:xfrm>
            <a:off x="22359567" y="6453255"/>
            <a:ext cx="21020643" cy="25681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>
              <a:buClr>
                <a:schemeClr val="dk1"/>
              </a:buClr>
              <a:buSzPts val="2500"/>
            </a:pPr>
            <a:endParaRPr sz="2813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AD5B03-412A-D5CF-F83A-2E642EDAEF2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541507" y="6567464"/>
            <a:ext cx="4884298" cy="36632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7A229A-7EA2-9555-63E2-E3B93920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1258" y="6546922"/>
            <a:ext cx="4910342" cy="36827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DC190F-211D-BA88-E0FD-0769F143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588" y="6534667"/>
            <a:ext cx="4834003" cy="36255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1DA374-2C4F-B90A-1B13-3F89CA3DF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50391" y="6644419"/>
            <a:ext cx="4656336" cy="3492254"/>
          </a:xfrm>
          <a:prstGeom prst="rect">
            <a:avLst/>
          </a:prstGeom>
        </p:spPr>
      </p:pic>
      <p:sp>
        <p:nvSpPr>
          <p:cNvPr id="26" name="Google Shape;99;p1">
            <a:extLst>
              <a:ext uri="{FF2B5EF4-FFF2-40B4-BE49-F238E27FC236}">
                <a16:creationId xmlns:a16="http://schemas.microsoft.com/office/drawing/2014/main" id="{9955A33F-9B65-F3E4-553F-5F77DB4C1406}"/>
              </a:ext>
            </a:extLst>
          </p:cNvPr>
          <p:cNvSpPr txBox="1"/>
          <p:nvPr/>
        </p:nvSpPr>
        <p:spPr>
          <a:xfrm>
            <a:off x="36556151" y="11314592"/>
            <a:ext cx="6526475" cy="52129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Figure.2  Figures (A) – (D) are for ST000058. From (A) – (C) are the PLS-DA score plots between Methionine treatment and Homocysteine treatment under 2 hours, 24 hours and 48 hours, respectively.  (D) is the plot for average intensity and VIP scores changing over the different PLS-DA analysis for one metabolite. (E) </a:t>
            </a:r>
          </a:p>
          <a:p>
            <a:r>
              <a:rPr lang="en-US" sz="2688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numbers showing in the legend is Q</a:t>
            </a:r>
            <a:r>
              <a:rPr lang="en-US" sz="2688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688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for measuring the PLS-DA models.</a:t>
            </a:r>
            <a:endParaRPr lang="en-US" sz="2688" baseline="30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F5A03-C4B1-CA1F-AACA-BBF7D8E1E73E}"/>
              </a:ext>
            </a:extLst>
          </p:cNvPr>
          <p:cNvSpPr txBox="1"/>
          <p:nvPr/>
        </p:nvSpPr>
        <p:spPr>
          <a:xfrm>
            <a:off x="27549386" y="6455268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C7F592-E454-69EE-8683-172CB1568E1A}"/>
              </a:ext>
            </a:extLst>
          </p:cNvPr>
          <p:cNvSpPr txBox="1"/>
          <p:nvPr/>
        </p:nvSpPr>
        <p:spPr>
          <a:xfrm>
            <a:off x="32484720" y="6396775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32B1E4-1BFB-A908-C708-3DA0782BC08D}"/>
              </a:ext>
            </a:extLst>
          </p:cNvPr>
          <p:cNvSpPr txBox="1"/>
          <p:nvPr/>
        </p:nvSpPr>
        <p:spPr>
          <a:xfrm>
            <a:off x="37662100" y="6430706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(D)</a:t>
            </a:r>
          </a:p>
        </p:txBody>
      </p:sp>
      <p:pic>
        <p:nvPicPr>
          <p:cNvPr id="32" name="Picture 3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90EA6E-2226-BF30-1A5B-9634D60E2E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53563" y="26135783"/>
            <a:ext cx="10969579" cy="4201939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2F22CD5E-5C49-6CAF-F523-E877C01BA4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2090" y="23089315"/>
            <a:ext cx="8921933" cy="8515653"/>
          </a:xfrm>
          <a:prstGeom prst="rect">
            <a:avLst/>
          </a:prstGeom>
        </p:spPr>
      </p:pic>
      <p:sp>
        <p:nvSpPr>
          <p:cNvPr id="38" name="Google Shape;99;p1">
            <a:extLst>
              <a:ext uri="{FF2B5EF4-FFF2-40B4-BE49-F238E27FC236}">
                <a16:creationId xmlns:a16="http://schemas.microsoft.com/office/drawing/2014/main" id="{517CB1AF-B42A-4214-EEF3-1AA512AD974F}"/>
              </a:ext>
            </a:extLst>
          </p:cNvPr>
          <p:cNvSpPr txBox="1"/>
          <p:nvPr/>
        </p:nvSpPr>
        <p:spPr>
          <a:xfrm>
            <a:off x="22791667" y="30977616"/>
            <a:ext cx="9693053" cy="66293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Figure. 4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ADAP-KDB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metabolic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signatures</a:t>
            </a:r>
            <a:endParaRPr sz="26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7DC183F1-C27F-7051-21AB-54D77A68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525" y="11690179"/>
            <a:ext cx="6511240" cy="43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20FC5E77-A4E5-AC1D-B28D-6588F566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142" y="11317062"/>
            <a:ext cx="5433046" cy="54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2EF3C625-AD9F-5EE5-C4BD-555E33DE3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749" y="16932928"/>
            <a:ext cx="5668675" cy="42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>
            <a:extLst>
              <a:ext uri="{FF2B5EF4-FFF2-40B4-BE49-F238E27FC236}">
                <a16:creationId xmlns:a16="http://schemas.microsoft.com/office/drawing/2014/main" id="{2BDB128B-CEC9-B3CD-9966-2D1AFD181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644" y="17943856"/>
            <a:ext cx="8024491" cy="23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83F0B81-AAB6-15FD-BFDC-5EE59D1C30C1}"/>
              </a:ext>
            </a:extLst>
          </p:cNvPr>
          <p:cNvSpPr txBox="1"/>
          <p:nvPr/>
        </p:nvSpPr>
        <p:spPr>
          <a:xfrm>
            <a:off x="23042464" y="11518674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(E)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E57FFB-303F-3C5B-03BF-FD766F78D28A}"/>
              </a:ext>
            </a:extLst>
          </p:cNvPr>
          <p:cNvSpPr txBox="1"/>
          <p:nvPr/>
        </p:nvSpPr>
        <p:spPr>
          <a:xfrm>
            <a:off x="29733622" y="11518674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(F)</a:t>
            </a:r>
          </a:p>
        </p:txBody>
      </p:sp>
      <p:sp>
        <p:nvSpPr>
          <p:cNvPr id="59" name="Google Shape;99;p1">
            <a:extLst>
              <a:ext uri="{FF2B5EF4-FFF2-40B4-BE49-F238E27FC236}">
                <a16:creationId xmlns:a16="http://schemas.microsoft.com/office/drawing/2014/main" id="{7A1AF0F9-4C18-5578-79F1-261374976746}"/>
              </a:ext>
            </a:extLst>
          </p:cNvPr>
          <p:cNvSpPr txBox="1"/>
          <p:nvPr/>
        </p:nvSpPr>
        <p:spPr>
          <a:xfrm>
            <a:off x="22391196" y="21303784"/>
            <a:ext cx="20989014" cy="1490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Figure.3  Figures (A) – (C) are for MTBLS1033. (A) is the PLS-DA score plots between Control group and POP Disease group;  (B) is the ROC-AUC result of k-folder validation (k=4) using 20% of the whole sample as testing data and 80% for training and feature selections. (C) The pathway enrichment analysis results from Mummichog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E7532-417A-0340-67E6-F762405F38E1}"/>
              </a:ext>
            </a:extLst>
          </p:cNvPr>
          <p:cNvSpPr txBox="1"/>
          <p:nvPr/>
        </p:nvSpPr>
        <p:spPr>
          <a:xfrm>
            <a:off x="22864513" y="6392688"/>
            <a:ext cx="1041706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(A)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3F699C8-0EBA-CBF0-308E-A33D95D84F38}"/>
              </a:ext>
            </a:extLst>
          </p:cNvPr>
          <p:cNvGrpSpPr/>
          <p:nvPr/>
        </p:nvGrpSpPr>
        <p:grpSpPr>
          <a:xfrm>
            <a:off x="29018644" y="16978991"/>
            <a:ext cx="5673374" cy="4243502"/>
            <a:chOff x="29064431" y="15120419"/>
            <a:chExt cx="5673374" cy="4243502"/>
          </a:xfrm>
        </p:grpSpPr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9165B8B0-0A83-1EF4-D8E6-437D8FFB0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4431" y="15120419"/>
              <a:ext cx="5673374" cy="424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769A0E-4D1E-8012-01B2-6B1591FDC1A3}"/>
                </a:ext>
              </a:extLst>
            </p:cNvPr>
            <p:cNvSpPr txBox="1"/>
            <p:nvPr/>
          </p:nvSpPr>
          <p:spPr>
            <a:xfrm>
              <a:off x="29874383" y="16896962"/>
              <a:ext cx="317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95% Confidence Intervals (1.0, 1.0)</a:t>
              </a:r>
              <a:endParaRPr lang="en-US" sz="1400" dirty="0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1686A04A-3A4D-12B2-1CBD-5A6627F15E8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746183" y="21927813"/>
            <a:ext cx="3051077" cy="305107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4438E8A-6C1E-3239-7E48-BB3E0C84E3A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323103" y="21927812"/>
            <a:ext cx="3051077" cy="305107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58AF072-1AF9-B015-5169-783387EB8CA6}"/>
              </a:ext>
            </a:extLst>
          </p:cNvPr>
          <p:cNvCxnSpPr>
            <a:cxnSpLocks/>
          </p:cNvCxnSpPr>
          <p:nvPr/>
        </p:nvCxnSpPr>
        <p:spPr>
          <a:xfrm>
            <a:off x="22483362" y="16876447"/>
            <a:ext cx="208968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172A4EB-4CE8-C578-2CC3-EA70965E52F3}"/>
              </a:ext>
            </a:extLst>
          </p:cNvPr>
          <p:cNvSpPr txBox="1"/>
          <p:nvPr/>
        </p:nvSpPr>
        <p:spPr>
          <a:xfrm>
            <a:off x="29345455" y="17098763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(B)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8B76CB-9604-D70F-B5FC-C494F054DEA4}"/>
              </a:ext>
            </a:extLst>
          </p:cNvPr>
          <p:cNvSpPr txBox="1"/>
          <p:nvPr/>
        </p:nvSpPr>
        <p:spPr>
          <a:xfrm>
            <a:off x="34962644" y="17121221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(C)</a:t>
            </a:r>
          </a:p>
        </p:txBody>
      </p:sp>
      <p:pic>
        <p:nvPicPr>
          <p:cNvPr id="81" name="Picture 10">
            <a:extLst>
              <a:ext uri="{FF2B5EF4-FFF2-40B4-BE49-F238E27FC236}">
                <a16:creationId xmlns:a16="http://schemas.microsoft.com/office/drawing/2014/main" id="{93D2994F-EEAF-0B0E-D0FB-7F2A4E02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546" y="28534015"/>
            <a:ext cx="8024491" cy="23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56A39C1-8087-F754-19B3-F18654E0AD44}"/>
              </a:ext>
            </a:extLst>
          </p:cNvPr>
          <p:cNvSpPr txBox="1"/>
          <p:nvPr/>
        </p:nvSpPr>
        <p:spPr>
          <a:xfrm>
            <a:off x="23262415" y="16982847"/>
            <a:ext cx="1041706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795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Jon Byker</dc:creator>
  <cp:lastModifiedBy>Microsoft Office User</cp:lastModifiedBy>
  <cp:revision>68</cp:revision>
  <cp:lastPrinted>2022-05-27T13:51:56Z</cp:lastPrinted>
  <dcterms:created xsi:type="dcterms:W3CDTF">2011-04-04T18:01:39Z</dcterms:created>
  <dcterms:modified xsi:type="dcterms:W3CDTF">2022-10-13T14:20:06Z</dcterms:modified>
</cp:coreProperties>
</file>